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1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15E6960-05FE-46D6-97B8-0290714D6020}" type="datetimeFigureOut">
              <a:rPr lang="en-GB"/>
              <a:pPr>
                <a:defRPr/>
              </a:pPr>
              <a:t>06/10/2010</a:t>
            </a:fld>
            <a:endParaRPr lang="en-GB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FD865C-68DE-4B1E-924A-BB3B174E05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A203A-898D-414A-B74E-B950997BA611}" type="datetimeFigureOut">
              <a:rPr lang="en-GB"/>
              <a:pPr>
                <a:defRPr/>
              </a:pPr>
              <a:t>06/10/2010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4CA32-48D7-4E1C-B165-C925E5B32C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782F1-A732-44A1-BE98-9C3156F870C5}" type="datetimeFigureOut">
              <a:rPr lang="en-GB"/>
              <a:pPr>
                <a:defRPr/>
              </a:pPr>
              <a:t>06/10/2010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83089-1511-4E8E-A40D-3C035B04A6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F6AD7-086B-455E-BF36-AD1AACB1A4EB}" type="datetimeFigureOut">
              <a:rPr lang="en-GB"/>
              <a:pPr>
                <a:defRPr/>
              </a:pPr>
              <a:t>06/10/2010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3819A-39A2-4EB6-A755-858B02A2F3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515CF-1696-4661-BA6E-B02B7BF9A4F0}" type="datetimeFigureOut">
              <a:rPr lang="en-GB"/>
              <a:pPr>
                <a:defRPr/>
              </a:pPr>
              <a:t>06/10/2010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AB1023-1B4F-41CD-9852-F96A4EB0AC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C8E9AE-FF8C-49F1-99CD-66AAE69D0A1D}" type="datetimeFigureOut">
              <a:rPr lang="en-GB"/>
              <a:pPr>
                <a:defRPr/>
              </a:pPr>
              <a:t>06/10/2010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1A47B1-EAB4-4C5F-B880-E8EBF7061B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48AAF0-3A92-4B68-9693-6F117419719A}" type="datetimeFigureOut">
              <a:rPr lang="en-GB"/>
              <a:pPr>
                <a:defRPr/>
              </a:pPr>
              <a:t>06/10/2010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7D177E-2354-45FA-995F-C8A2AC21C0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5349FB-D3FC-4BF6-92D0-EDD6265DFBA1}" type="datetimeFigureOut">
              <a:rPr lang="en-GB"/>
              <a:pPr>
                <a:defRPr/>
              </a:pPr>
              <a:t>06/10/2010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EFA7FF-C60D-478D-B4B6-ED8BF4B0F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17E56-BA77-4B36-9268-A529BE75C849}" type="datetimeFigureOut">
              <a:rPr lang="en-GB"/>
              <a:pPr>
                <a:defRPr/>
              </a:pPr>
              <a:t>06/10/2010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98A9C-8329-4E7E-9EBA-EEFA358A53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B294B6-2686-4D9A-B57F-83DF79D4C6FC}" type="datetimeFigureOut">
              <a:rPr lang="en-GB"/>
              <a:pPr>
                <a:defRPr/>
              </a:pPr>
              <a:t>06/10/2010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13032B1-8B0B-4278-81B0-0D601302E1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A363339-A018-45B4-AEA1-1250168549CA}" type="datetimeFigureOut">
              <a:rPr lang="en-GB"/>
              <a:pPr>
                <a:defRPr/>
              </a:pPr>
              <a:t>06/10/2010</a:t>
            </a:fld>
            <a:endParaRPr lang="en-GB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9B7D925-8957-4A6F-BA5D-7EF0BDAC6F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01BC7B1-F1B8-4BAD-9A18-EC6A30B95A0B}" type="datetimeFigureOut">
              <a:rPr lang="en-GB"/>
              <a:pPr>
                <a:defRPr/>
              </a:pPr>
              <a:t>06/10/2010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14E6479-77D7-4C3B-8A76-F6EE41C69A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0" r:id="rId7"/>
    <p:sldLayoutId id="2147483677" r:id="rId8"/>
    <p:sldLayoutId id="2147483678" r:id="rId9"/>
    <p:sldLayoutId id="2147483669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ri.org/docs/ECHR50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4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endParaRPr lang="en-US" altLang="zh-CN" b="1" smtClean="0"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Protection of the Individual</a:t>
            </a:r>
          </a:p>
          <a:p>
            <a:endParaRPr lang="en-US" altLang="zh-CN" b="1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Many of the pieces of legislation in this section are superseded by the </a:t>
            </a:r>
            <a:r>
              <a:rPr lang="en-US" altLang="zh-CN" smtClean="0">
                <a:ea typeface="宋体" charset="-122"/>
                <a:hlinkClick r:id="rId2"/>
              </a:rPr>
              <a:t>European Convention on Human Rights</a:t>
            </a:r>
            <a:r>
              <a:rPr lang="en-US" altLang="zh-CN" smtClean="0">
                <a:ea typeface="宋体" charset="-122"/>
              </a:rPr>
              <a:t> (See http://www.hri.org/docs/ECHR50.html). The convention was enacted in the UK in 2002 and contains many rights that, until the enactment of the convention, had not been available under UK law.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4"/>
          <p:cNvSpPr>
            <a:spLocks noGrp="1"/>
          </p:cNvSpPr>
          <p:nvPr>
            <p:ph idx="4294967295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endParaRPr lang="en-US" altLang="zh-CN" b="1" smtClean="0">
              <a:ea typeface="宋体" charset="-122"/>
            </a:endParaRPr>
          </a:p>
          <a:p>
            <a:pPr>
              <a:buFont typeface="Wingdings 3" pitchFamily="18" charset="2"/>
              <a:buNone/>
            </a:pPr>
            <a:r>
              <a:rPr lang="en-US" altLang="zh-CN" b="1" smtClean="0">
                <a:ea typeface="宋体" charset="-122"/>
              </a:rPr>
              <a:t>These rights include </a:t>
            </a:r>
          </a:p>
          <a:p>
            <a:pPr marL="742950" lvl="1" indent="-285750"/>
            <a:r>
              <a:rPr lang="en-US" altLang="zh-CN" b="1" smtClean="0">
                <a:ea typeface="宋体" charset="-122"/>
              </a:rPr>
              <a:t>right to life </a:t>
            </a:r>
          </a:p>
          <a:p>
            <a:pPr marL="742950" lvl="1" indent="-285750"/>
            <a:r>
              <a:rPr lang="en-US" altLang="zh-CN" b="1" smtClean="0">
                <a:ea typeface="宋体" charset="-122"/>
              </a:rPr>
              <a:t>right to liberty and security </a:t>
            </a:r>
          </a:p>
          <a:p>
            <a:pPr marL="742950" lvl="1" indent="-285750"/>
            <a:r>
              <a:rPr lang="en-US" altLang="zh-CN" b="1" smtClean="0">
                <a:ea typeface="宋体" charset="-122"/>
              </a:rPr>
              <a:t>right to a fair trial </a:t>
            </a:r>
          </a:p>
          <a:p>
            <a:pPr marL="742950" lvl="1" indent="-285750"/>
            <a:r>
              <a:rPr lang="en-US" altLang="zh-CN" b="1" smtClean="0">
                <a:ea typeface="宋体" charset="-122"/>
              </a:rPr>
              <a:t>no punishment without law </a:t>
            </a:r>
          </a:p>
          <a:p>
            <a:pPr marL="742950" lvl="1" indent="-285750"/>
            <a:r>
              <a:rPr lang="en-US" altLang="zh-CN" b="1" smtClean="0">
                <a:ea typeface="宋体" charset="-122"/>
              </a:rPr>
              <a:t>right to respect for private life </a:t>
            </a:r>
          </a:p>
          <a:p>
            <a:pPr marL="742950" lvl="1" indent="-285750"/>
            <a:r>
              <a:rPr lang="en-US" altLang="zh-CN" b="1" smtClean="0">
                <a:ea typeface="宋体" charset="-122"/>
              </a:rPr>
              <a:t>right to freedom of thought, conscience and religion </a:t>
            </a:r>
          </a:p>
          <a:p>
            <a:pPr marL="742950" lvl="1" indent="-285750"/>
            <a:r>
              <a:rPr lang="en-US" altLang="zh-CN" b="1" smtClean="0">
                <a:ea typeface="宋体" charset="-122"/>
              </a:rPr>
              <a:t>right to freedom of expression </a:t>
            </a:r>
          </a:p>
          <a:p>
            <a:pPr marL="742950" lvl="1" indent="-285750"/>
            <a:r>
              <a:rPr lang="en-US" altLang="zh-CN" b="1" smtClean="0">
                <a:ea typeface="宋体" charset="-122"/>
              </a:rPr>
              <a:t>right to freedom of assembly and association </a:t>
            </a:r>
          </a:p>
          <a:p>
            <a:pPr marL="742950" lvl="1" indent="-285750"/>
            <a:r>
              <a:rPr lang="en-US" altLang="zh-CN" b="1" smtClean="0">
                <a:ea typeface="宋体" charset="-122"/>
              </a:rPr>
              <a:t>prohibition of abuse of rights </a:t>
            </a:r>
          </a:p>
          <a:p>
            <a:pPr marL="742950" lvl="1" indent="-285750"/>
            <a:r>
              <a:rPr lang="en-US" altLang="zh-CN" b="1" smtClean="0">
                <a:ea typeface="宋体" charset="-122"/>
              </a:rPr>
              <a:t>limitations on permitted restrictions of rights</a:t>
            </a:r>
            <a:r>
              <a:rPr lang="en-US" altLang="zh-CN" smtClean="0">
                <a:ea typeface="宋体" charset="-12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4"/>
          <p:cNvSpPr>
            <a:spLocks noGrp="1"/>
          </p:cNvSpPr>
          <p:nvPr>
            <p:ph idx="4294967295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endParaRPr lang="en-US" altLang="zh-CN" b="1" smtClean="0">
              <a:ea typeface="宋体" charset="-12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宋体" charset="-122"/>
              </a:rPr>
              <a:t>Many argue that some of the more restrictive of the UK acts, particularly many of those enacted since 2001, are in direct contravention of these rights.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</TotalTime>
  <Words>135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8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Lucida Sans Unicode</vt:lpstr>
      <vt:lpstr>宋体</vt:lpstr>
      <vt:lpstr>Arial</vt:lpstr>
      <vt:lpstr>Wingdings 3</vt:lpstr>
      <vt:lpstr>Verdana</vt:lpstr>
      <vt:lpstr>Wingdings 2</vt:lpstr>
      <vt:lpstr>Calibri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Legislation</dc:title>
  <dc:creator>James Hood</dc:creator>
  <cp:lastModifiedBy>JaneShen</cp:lastModifiedBy>
  <cp:revision>9</cp:revision>
  <dcterms:created xsi:type="dcterms:W3CDTF">2010-09-28T22:38:23Z</dcterms:created>
  <dcterms:modified xsi:type="dcterms:W3CDTF">2010-10-06T00:28:33Z</dcterms:modified>
</cp:coreProperties>
</file>