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19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858FB3A-D43A-407E-9B30-41CEACD503E4}" type="datetimeFigureOut">
              <a:rPr lang="en-GB" smtClean="0"/>
              <a:t>02/10/2013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A98770-623D-4C5C-8D9C-6EE05C141ED2}" type="slidenum">
              <a:rPr lang="en-GB" smtClean="0"/>
              <a:t>‹#›</a:t>
            </a:fld>
            <a:endParaRPr lang="en-GB"/>
          </a:p>
        </p:txBody>
      </p:sp>
    </p:spTree>
    <p:extLst>
      <p:ext uri="{BB962C8B-B14F-4D97-AF65-F5344CB8AC3E}">
        <p14:creationId xmlns:p14="http://schemas.microsoft.com/office/powerpoint/2010/main" val="1136306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858FB3A-D43A-407E-9B30-41CEACD503E4}" type="datetimeFigureOut">
              <a:rPr lang="en-GB" smtClean="0"/>
              <a:t>02/10/2013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A98770-623D-4C5C-8D9C-6EE05C141ED2}" type="slidenum">
              <a:rPr lang="en-GB" smtClean="0"/>
              <a:t>‹#›</a:t>
            </a:fld>
            <a:endParaRPr lang="en-GB"/>
          </a:p>
        </p:txBody>
      </p:sp>
    </p:spTree>
    <p:extLst>
      <p:ext uri="{BB962C8B-B14F-4D97-AF65-F5344CB8AC3E}">
        <p14:creationId xmlns:p14="http://schemas.microsoft.com/office/powerpoint/2010/main" val="188559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858FB3A-D43A-407E-9B30-41CEACD503E4}" type="datetimeFigureOut">
              <a:rPr lang="en-GB" smtClean="0"/>
              <a:t>02/10/2013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A98770-623D-4C5C-8D9C-6EE05C141ED2}" type="slidenum">
              <a:rPr lang="en-GB" smtClean="0"/>
              <a:t>‹#›</a:t>
            </a:fld>
            <a:endParaRPr lang="en-GB"/>
          </a:p>
        </p:txBody>
      </p:sp>
    </p:spTree>
    <p:extLst>
      <p:ext uri="{BB962C8B-B14F-4D97-AF65-F5344CB8AC3E}">
        <p14:creationId xmlns:p14="http://schemas.microsoft.com/office/powerpoint/2010/main" val="290328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858FB3A-D43A-407E-9B30-41CEACD503E4}" type="datetimeFigureOut">
              <a:rPr lang="en-GB" smtClean="0"/>
              <a:t>02/10/2013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A98770-623D-4C5C-8D9C-6EE05C141ED2}" type="slidenum">
              <a:rPr lang="en-GB" smtClean="0"/>
              <a:t>‹#›</a:t>
            </a:fld>
            <a:endParaRPr lang="en-GB"/>
          </a:p>
        </p:txBody>
      </p:sp>
    </p:spTree>
    <p:extLst>
      <p:ext uri="{BB962C8B-B14F-4D97-AF65-F5344CB8AC3E}">
        <p14:creationId xmlns:p14="http://schemas.microsoft.com/office/powerpoint/2010/main" val="1678975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58FB3A-D43A-407E-9B30-41CEACD503E4}" type="datetimeFigureOut">
              <a:rPr lang="en-GB" smtClean="0"/>
              <a:t>02/10/2013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A98770-623D-4C5C-8D9C-6EE05C141ED2}" type="slidenum">
              <a:rPr lang="en-GB" smtClean="0"/>
              <a:t>‹#›</a:t>
            </a:fld>
            <a:endParaRPr lang="en-GB"/>
          </a:p>
        </p:txBody>
      </p:sp>
    </p:spTree>
    <p:extLst>
      <p:ext uri="{BB962C8B-B14F-4D97-AF65-F5344CB8AC3E}">
        <p14:creationId xmlns:p14="http://schemas.microsoft.com/office/powerpoint/2010/main" val="4051680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858FB3A-D43A-407E-9B30-41CEACD503E4}" type="datetimeFigureOut">
              <a:rPr lang="en-GB" smtClean="0"/>
              <a:t>02/10/2013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A98770-623D-4C5C-8D9C-6EE05C141ED2}" type="slidenum">
              <a:rPr lang="en-GB" smtClean="0"/>
              <a:t>‹#›</a:t>
            </a:fld>
            <a:endParaRPr lang="en-GB"/>
          </a:p>
        </p:txBody>
      </p:sp>
    </p:spTree>
    <p:extLst>
      <p:ext uri="{BB962C8B-B14F-4D97-AF65-F5344CB8AC3E}">
        <p14:creationId xmlns:p14="http://schemas.microsoft.com/office/powerpoint/2010/main" val="90412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858FB3A-D43A-407E-9B30-41CEACD503E4}" type="datetimeFigureOut">
              <a:rPr lang="en-GB" smtClean="0"/>
              <a:t>02/10/2013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A98770-623D-4C5C-8D9C-6EE05C141ED2}" type="slidenum">
              <a:rPr lang="en-GB" smtClean="0"/>
              <a:t>‹#›</a:t>
            </a:fld>
            <a:endParaRPr lang="en-GB"/>
          </a:p>
        </p:txBody>
      </p:sp>
    </p:spTree>
    <p:extLst>
      <p:ext uri="{BB962C8B-B14F-4D97-AF65-F5344CB8AC3E}">
        <p14:creationId xmlns:p14="http://schemas.microsoft.com/office/powerpoint/2010/main" val="2024076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858FB3A-D43A-407E-9B30-41CEACD503E4}" type="datetimeFigureOut">
              <a:rPr lang="en-GB" smtClean="0"/>
              <a:t>02/10/2013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A98770-623D-4C5C-8D9C-6EE05C141ED2}" type="slidenum">
              <a:rPr lang="en-GB" smtClean="0"/>
              <a:t>‹#›</a:t>
            </a:fld>
            <a:endParaRPr lang="en-GB"/>
          </a:p>
        </p:txBody>
      </p:sp>
    </p:spTree>
    <p:extLst>
      <p:ext uri="{BB962C8B-B14F-4D97-AF65-F5344CB8AC3E}">
        <p14:creationId xmlns:p14="http://schemas.microsoft.com/office/powerpoint/2010/main" val="3932524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8FB3A-D43A-407E-9B30-41CEACD503E4}" type="datetimeFigureOut">
              <a:rPr lang="en-GB" smtClean="0"/>
              <a:t>02/10/2013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2A98770-623D-4C5C-8D9C-6EE05C141ED2}" type="slidenum">
              <a:rPr lang="en-GB" smtClean="0"/>
              <a:t>‹#›</a:t>
            </a:fld>
            <a:endParaRPr lang="en-GB"/>
          </a:p>
        </p:txBody>
      </p:sp>
    </p:spTree>
    <p:extLst>
      <p:ext uri="{BB962C8B-B14F-4D97-AF65-F5344CB8AC3E}">
        <p14:creationId xmlns:p14="http://schemas.microsoft.com/office/powerpoint/2010/main" val="51421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58FB3A-D43A-407E-9B30-41CEACD503E4}" type="datetimeFigureOut">
              <a:rPr lang="en-GB" smtClean="0"/>
              <a:t>02/10/2013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A98770-623D-4C5C-8D9C-6EE05C141ED2}" type="slidenum">
              <a:rPr lang="en-GB" smtClean="0"/>
              <a:t>‹#›</a:t>
            </a:fld>
            <a:endParaRPr lang="en-GB"/>
          </a:p>
        </p:txBody>
      </p:sp>
    </p:spTree>
    <p:extLst>
      <p:ext uri="{BB962C8B-B14F-4D97-AF65-F5344CB8AC3E}">
        <p14:creationId xmlns:p14="http://schemas.microsoft.com/office/powerpoint/2010/main" val="42367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58FB3A-D43A-407E-9B30-41CEACD503E4}" type="datetimeFigureOut">
              <a:rPr lang="en-GB" smtClean="0"/>
              <a:t>02/10/2013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A98770-623D-4C5C-8D9C-6EE05C141ED2}" type="slidenum">
              <a:rPr lang="en-GB" smtClean="0"/>
              <a:t>‹#›</a:t>
            </a:fld>
            <a:endParaRPr lang="en-GB"/>
          </a:p>
        </p:txBody>
      </p:sp>
    </p:spTree>
    <p:extLst>
      <p:ext uri="{BB962C8B-B14F-4D97-AF65-F5344CB8AC3E}">
        <p14:creationId xmlns:p14="http://schemas.microsoft.com/office/powerpoint/2010/main" val="3518791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8FB3A-D43A-407E-9B30-41CEACD503E4}" type="datetimeFigureOut">
              <a:rPr lang="en-GB" smtClean="0"/>
              <a:t>02/10/2013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98770-623D-4C5C-8D9C-6EE05C141ED2}" type="slidenum">
              <a:rPr lang="en-GB" smtClean="0"/>
              <a:t>‹#›</a:t>
            </a:fld>
            <a:endParaRPr lang="en-GB"/>
          </a:p>
        </p:txBody>
      </p:sp>
    </p:spTree>
    <p:extLst>
      <p:ext uri="{BB962C8B-B14F-4D97-AF65-F5344CB8AC3E}">
        <p14:creationId xmlns:p14="http://schemas.microsoft.com/office/powerpoint/2010/main" val="3972350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Ethical Dilemmas</a:t>
            </a:r>
            <a:endParaRPr lang="en-GB" dirty="0"/>
          </a:p>
        </p:txBody>
      </p:sp>
      <p:sp>
        <p:nvSpPr>
          <p:cNvPr id="3" name="Subtitle 2"/>
          <p:cNvSpPr>
            <a:spLocks noGrp="1"/>
          </p:cNvSpPr>
          <p:nvPr>
            <p:ph type="subTitle" idx="1"/>
          </p:nvPr>
        </p:nvSpPr>
        <p:spPr/>
        <p:txBody>
          <a:bodyPr/>
          <a:lstStyle/>
          <a:p>
            <a:r>
              <a:rPr lang="en-GB" dirty="0" smtClean="0"/>
              <a:t>Nine </a:t>
            </a:r>
            <a:r>
              <a:rPr lang="en-GB" dirty="0"/>
              <a:t>C</a:t>
            </a:r>
            <a:r>
              <a:rPr lang="en-GB" dirty="0" smtClean="0"/>
              <a:t>ase Studies</a:t>
            </a:r>
            <a:endParaRPr lang="en-GB" dirty="0"/>
          </a:p>
        </p:txBody>
      </p:sp>
    </p:spTree>
    <p:extLst>
      <p:ext uri="{BB962C8B-B14F-4D97-AF65-F5344CB8AC3E}">
        <p14:creationId xmlns:p14="http://schemas.microsoft.com/office/powerpoint/2010/main" val="4278610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cs typeface="Arial" pitchFamily="34" charset="0"/>
              </a:rPr>
              <a:t>Case 5</a:t>
            </a:r>
            <a:endParaRPr lang="en-GB"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2000" dirty="0" smtClean="0">
                <a:latin typeface="Arial" pitchFamily="34" charset="0"/>
                <a:cs typeface="Arial" pitchFamily="34" charset="0"/>
              </a:rPr>
              <a:t>In determining requirements for an information system to be used in an employment agency, the client explains that, when displaying applicants whose qualifications appear to match those required for a particular job, the names of white applicants are to be displayed ahead of those of non-white applicants, and names of male applicants are to be displayed ahead of those of female applicants. </a:t>
            </a:r>
            <a:r>
              <a:rPr lang="en-GB" sz="1800" dirty="0" smtClean="0">
                <a:latin typeface="Arial" pitchFamily="34" charset="0"/>
                <a:cs typeface="Arial" pitchFamily="34" charset="0"/>
              </a:rPr>
              <a:t/>
            </a:r>
            <a:br>
              <a:rPr lang="en-GB" sz="1800" dirty="0" smtClean="0">
                <a:latin typeface="Arial" pitchFamily="34" charset="0"/>
                <a:cs typeface="Arial" pitchFamily="34" charset="0"/>
              </a:rPr>
            </a:br>
            <a:endParaRPr lang="en-GB" sz="1800" dirty="0" smtClean="0">
              <a:latin typeface="Arial" pitchFamily="34" charset="0"/>
              <a:cs typeface="Arial" pitchFamily="34" charset="0"/>
            </a:endParaRPr>
          </a:p>
          <a:p>
            <a:pPr marL="0" indent="0">
              <a:buNone/>
            </a:pPr>
            <a:endParaRPr lang="en-GB" sz="1600" dirty="0">
              <a:latin typeface="Arial" pitchFamily="34" charset="0"/>
              <a:cs typeface="Arial" pitchFamily="34" charset="0"/>
            </a:endParaRPr>
          </a:p>
        </p:txBody>
      </p:sp>
    </p:spTree>
    <p:extLst>
      <p:ext uri="{BB962C8B-B14F-4D97-AF65-F5344CB8AC3E}">
        <p14:creationId xmlns:p14="http://schemas.microsoft.com/office/powerpoint/2010/main" val="2135838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cs typeface="Arial" pitchFamily="34" charset="0"/>
              </a:rPr>
              <a:t>Case 5 Answer</a:t>
            </a:r>
            <a:endParaRPr lang="en-GB"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GB" sz="1600" dirty="0" smtClean="0">
                <a:latin typeface="Arial" pitchFamily="34" charset="0"/>
                <a:cs typeface="Arial" pitchFamily="34" charset="0"/>
              </a:rPr>
              <a:t>Fairness and Discrimination </a:t>
            </a:r>
          </a:p>
          <a:p>
            <a:pPr algn="just"/>
            <a:endParaRPr lang="en-GB" sz="1600" dirty="0" smtClean="0">
              <a:latin typeface="Arial" pitchFamily="34" charset="0"/>
              <a:cs typeface="Arial" pitchFamily="34" charset="0"/>
            </a:endParaRPr>
          </a:p>
          <a:p>
            <a:pPr algn="just"/>
            <a:r>
              <a:rPr lang="en-GB" sz="1600" dirty="0" smtClean="0">
                <a:latin typeface="Arial" pitchFamily="34" charset="0"/>
                <a:cs typeface="Arial" pitchFamily="34" charset="0"/>
              </a:rPr>
              <a:t>In this case the system designer is being asked to build a system that, it appears, will be used to favour white males and discriminate against non-whites and females. It would seem that the system designer should not simply do what he or she is told but should point out the problematic nature of what is being requested and ask the client why this is being done. Making this inquiry is consistent with ‘to respect existing laws’ and ‘to give thorough evaluations’ and ‘to uphold and promote a Code of  Ethics’. </a:t>
            </a:r>
          </a:p>
          <a:p>
            <a:pPr algn="just"/>
            <a:endParaRPr lang="en-GB" sz="1600" dirty="0" smtClean="0">
              <a:latin typeface="Arial" pitchFamily="34" charset="0"/>
              <a:cs typeface="Arial" pitchFamily="34" charset="0"/>
            </a:endParaRPr>
          </a:p>
          <a:p>
            <a:pPr algn="just"/>
            <a:r>
              <a:rPr lang="en-GB" sz="1600" dirty="0" smtClean="0">
                <a:latin typeface="Arial" pitchFamily="34" charset="0"/>
                <a:cs typeface="Arial" pitchFamily="34" charset="0"/>
              </a:rPr>
              <a:t>If the client concludes that he or she plans to use the information to favour white males, then the computer professional should refuse to build the system as proposed. </a:t>
            </a:r>
          </a:p>
          <a:p>
            <a:pPr marL="0" indent="0" algn="just">
              <a:buNone/>
            </a:pPr>
            <a:endParaRPr lang="en-GB" sz="1600" dirty="0" smtClean="0">
              <a:latin typeface="Arial" pitchFamily="34" charset="0"/>
              <a:cs typeface="Arial" pitchFamily="34" charset="0"/>
            </a:endParaRPr>
          </a:p>
          <a:p>
            <a:pPr algn="just"/>
            <a:r>
              <a:rPr lang="en-GB" sz="1600" dirty="0" smtClean="0">
                <a:latin typeface="Arial" pitchFamily="34" charset="0"/>
                <a:cs typeface="Arial" pitchFamily="34" charset="0"/>
              </a:rPr>
              <a:t>To go ahead and build the system would be a violation not only of ‘fairness’, but of ‘respecting existing laws’ and would be inconsistent with ‘human well-being’ and avoiding harm.</a:t>
            </a:r>
          </a:p>
          <a:p>
            <a:endParaRPr lang="en-GB" sz="1600" dirty="0">
              <a:latin typeface="Arial" pitchFamily="34" charset="0"/>
              <a:cs typeface="Arial" pitchFamily="34" charset="0"/>
            </a:endParaRPr>
          </a:p>
        </p:txBody>
      </p:sp>
    </p:spTree>
    <p:extLst>
      <p:ext uri="{BB962C8B-B14F-4D97-AF65-F5344CB8AC3E}">
        <p14:creationId xmlns:p14="http://schemas.microsoft.com/office/powerpoint/2010/main" val="388457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cs typeface="Arial" pitchFamily="34" charset="0"/>
              </a:rPr>
              <a:t>Case 6</a:t>
            </a:r>
            <a:endParaRPr lang="en-GB"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GB" sz="1600" dirty="0" smtClean="0">
                <a:latin typeface="Arial" pitchFamily="34" charset="0"/>
                <a:cs typeface="Arial" pitchFamily="34" charset="0"/>
              </a:rPr>
              <a:t>A software development company has just produced a new software package that incorporates the new tax laws and figures taxes for both individuals and small businesses.</a:t>
            </a:r>
          </a:p>
          <a:p>
            <a:pPr algn="just"/>
            <a:r>
              <a:rPr lang="en-GB" sz="1600" dirty="0" smtClean="0">
                <a:latin typeface="Arial" pitchFamily="34" charset="0"/>
                <a:cs typeface="Arial" pitchFamily="34" charset="0"/>
              </a:rPr>
              <a:t>The president of the company knows that the program has a number of bugs. He also believes the first firm to put this kind of software on the market is likely to capture the largest market share.</a:t>
            </a:r>
          </a:p>
          <a:p>
            <a:pPr algn="just"/>
            <a:r>
              <a:rPr lang="en-GB" sz="1600" dirty="0" smtClean="0">
                <a:latin typeface="Arial" pitchFamily="34" charset="0"/>
                <a:cs typeface="Arial" pitchFamily="34" charset="0"/>
              </a:rPr>
              <a:t>The company widely advertises the program. When the company actually ships a disk, it includes a disclaimer of responsibility for errors resulting from the use of the program. The company expects it will receive a number of complaints, queries, and suggestions for modification. The company plans to use these to make changes and eventually issue updated, improved, and debugged versions. </a:t>
            </a:r>
          </a:p>
          <a:p>
            <a:pPr algn="just"/>
            <a:r>
              <a:rPr lang="en-GB" sz="1600" dirty="0" smtClean="0">
                <a:latin typeface="Arial" pitchFamily="34" charset="0"/>
                <a:cs typeface="Arial" pitchFamily="34" charset="0"/>
              </a:rPr>
              <a:t>The president argues that this is general industry policy and that anyone who buys version 1.0 of a program knows this and will take proper precautions. Because of bugs, a number of users filed incorrect tax returns and were penalized by the Tax Office. </a:t>
            </a:r>
            <a:endParaRPr lang="en-GB" sz="1600" dirty="0">
              <a:latin typeface="Arial" pitchFamily="34" charset="0"/>
              <a:cs typeface="Arial" pitchFamily="34" charset="0"/>
            </a:endParaRPr>
          </a:p>
        </p:txBody>
      </p:sp>
    </p:spTree>
    <p:extLst>
      <p:ext uri="{BB962C8B-B14F-4D97-AF65-F5344CB8AC3E}">
        <p14:creationId xmlns:p14="http://schemas.microsoft.com/office/powerpoint/2010/main" val="599350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cs typeface="Arial" pitchFamily="34" charset="0"/>
              </a:rPr>
              <a:t>Case 6 Answer</a:t>
            </a:r>
            <a:endParaRPr lang="en-GB"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latin typeface="Arial" pitchFamily="34" charset="0"/>
                <a:cs typeface="Arial" pitchFamily="34" charset="0"/>
              </a:rPr>
              <a:t>Liability for Unreliability</a:t>
            </a:r>
          </a:p>
          <a:p>
            <a:endParaRPr lang="en-GB" sz="1600" dirty="0" smtClean="0">
              <a:latin typeface="Arial" pitchFamily="34" charset="0"/>
              <a:cs typeface="Arial" pitchFamily="34" charset="0"/>
            </a:endParaRPr>
          </a:p>
          <a:p>
            <a:pPr algn="just"/>
            <a:r>
              <a:rPr lang="en-GB" sz="1600" dirty="0" smtClean="0">
                <a:latin typeface="Arial" pitchFamily="34" charset="0"/>
                <a:cs typeface="Arial" pitchFamily="34" charset="0"/>
              </a:rPr>
              <a:t>The software company, the president in particular, violated several tenets of the code of ethics. Since he was aware of bugs in the product, he did not strive to achieve the highest quality as called for by the code. In failing to inform consumers about bugs in the system, principle ‘Honour contracts, agreements, and assigned responsibilities’ was also violated. In this instance the risks to users are great in that they have to pay penalties for mistakes in their income tax which are the result of the program.</a:t>
            </a:r>
          </a:p>
          <a:p>
            <a:pPr algn="just"/>
            <a:r>
              <a:rPr lang="en-GB" sz="1600" dirty="0" smtClean="0">
                <a:latin typeface="Arial" pitchFamily="34" charset="0"/>
                <a:cs typeface="Arial" pitchFamily="34" charset="0"/>
              </a:rPr>
              <a:t> Companies by law can make disclaimers only when they are "in good conscience." The disclaimer here might not meet this legal test, in which case the principle ‘Know and respect existing laws pertaining to professional work’ would be violated. As a leader in his organization the president is also violating ‘Articulate social responsibilities of members of an organizational unit and encourage full acceptance of those responsibilities’, for he is not encouraging his staff to accept their social responsibilities. </a:t>
            </a:r>
          </a:p>
          <a:p>
            <a:endParaRPr lang="en-GB" sz="1600" dirty="0">
              <a:latin typeface="Arial" pitchFamily="34" charset="0"/>
              <a:cs typeface="Arial" pitchFamily="34" charset="0"/>
            </a:endParaRPr>
          </a:p>
        </p:txBody>
      </p:sp>
    </p:spTree>
    <p:extLst>
      <p:ext uri="{BB962C8B-B14F-4D97-AF65-F5344CB8AC3E}">
        <p14:creationId xmlns:p14="http://schemas.microsoft.com/office/powerpoint/2010/main" val="74904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cs typeface="Arial" pitchFamily="34" charset="0"/>
              </a:rPr>
              <a:t>Case 7</a:t>
            </a:r>
            <a:endParaRPr lang="en-GB" dirty="0">
              <a:latin typeface="Arial" pitchFamily="34" charset="0"/>
              <a:cs typeface="Arial" pitchFamily="34" charset="0"/>
            </a:endParaRPr>
          </a:p>
        </p:txBody>
      </p:sp>
      <p:sp>
        <p:nvSpPr>
          <p:cNvPr id="3" name="Content Placeholder 2"/>
          <p:cNvSpPr>
            <a:spLocks noGrp="1"/>
          </p:cNvSpPr>
          <p:nvPr>
            <p:ph idx="1"/>
          </p:nvPr>
        </p:nvSpPr>
        <p:spPr/>
        <p:txBody>
          <a:bodyPr>
            <a:normAutofit lnSpcReduction="10000"/>
          </a:bodyPr>
          <a:lstStyle/>
          <a:p>
            <a:pPr algn="just"/>
            <a:r>
              <a:rPr lang="en-GB" sz="1600" dirty="0" smtClean="0">
                <a:latin typeface="Arial" pitchFamily="34" charset="0"/>
                <a:cs typeface="Arial" pitchFamily="34" charset="0"/>
              </a:rPr>
              <a:t>A small software company is working on an integrated inventory control system for a very large national shoe manufacturer. The system will gather sales information daily from shoe stores nationwide. This information will be used by the accounting, shipping, and ordering departments to control all of the functions of this large corporation. The inventory functions are critical to the smooth operation of this system. </a:t>
            </a:r>
          </a:p>
          <a:p>
            <a:pPr algn="just"/>
            <a:endParaRPr lang="en-GB" sz="1600" dirty="0" smtClean="0">
              <a:latin typeface="Arial" pitchFamily="34" charset="0"/>
              <a:cs typeface="Arial" pitchFamily="34" charset="0"/>
            </a:endParaRPr>
          </a:p>
          <a:p>
            <a:pPr algn="just"/>
            <a:r>
              <a:rPr lang="en-GB" sz="1600" dirty="0" smtClean="0">
                <a:latin typeface="Arial" pitchFamily="34" charset="0"/>
                <a:cs typeface="Arial" pitchFamily="34" charset="0"/>
              </a:rPr>
              <a:t>Jane, a quality assurance engineer with the software company, suspects that the inventory functions of the system are not sufficiently tested, although they have passed all their contracted tests. She is being pressured by her employers to sign off on the software. Legally she is only required to perform those tests which had been agreed to in the original contract. However, her considerable experience in software testing has led her to be concerned over risks of the system. Her employers say they will go out of business if they do not deliver the software on time.  Jane contends if the inventory subsystem fails, it will significantly harm their client and its employees.</a:t>
            </a:r>
          </a:p>
          <a:p>
            <a:pPr marL="0" indent="0" algn="just">
              <a:buNone/>
            </a:pPr>
            <a:r>
              <a:rPr lang="en-GB" sz="1600" dirty="0" smtClean="0">
                <a:latin typeface="Arial" pitchFamily="34" charset="0"/>
                <a:cs typeface="Arial" pitchFamily="34" charset="0"/>
              </a:rPr>
              <a:t> </a:t>
            </a:r>
          </a:p>
          <a:p>
            <a:pPr algn="just"/>
            <a:r>
              <a:rPr lang="en-GB" sz="1600" dirty="0" smtClean="0">
                <a:latin typeface="Arial" pitchFamily="34" charset="0"/>
                <a:cs typeface="Arial" pitchFamily="34" charset="0"/>
              </a:rPr>
              <a:t>If the potential failure were to threaten lives, it would be clear to Jane that she should refuse to sign off. But since the degree of threatened harm is less, Jane is faced by a difficult moral decision. </a:t>
            </a:r>
          </a:p>
          <a:p>
            <a:endParaRPr lang="en-GB" sz="1600" dirty="0">
              <a:latin typeface="Arial" pitchFamily="34" charset="0"/>
              <a:cs typeface="Arial" pitchFamily="34" charset="0"/>
            </a:endParaRPr>
          </a:p>
        </p:txBody>
      </p:sp>
    </p:spTree>
    <p:extLst>
      <p:ext uri="{BB962C8B-B14F-4D97-AF65-F5344CB8AC3E}">
        <p14:creationId xmlns:p14="http://schemas.microsoft.com/office/powerpoint/2010/main" val="1712171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cs typeface="Arial" pitchFamily="34" charset="0"/>
              </a:rPr>
              <a:t>Case 7 Answer</a:t>
            </a:r>
            <a:endParaRPr lang="en-GB"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latin typeface="Arial" pitchFamily="34" charset="0"/>
                <a:cs typeface="Arial" pitchFamily="34" charset="0"/>
              </a:rPr>
              <a:t>Software Risks </a:t>
            </a:r>
          </a:p>
          <a:p>
            <a:endParaRPr lang="en-GB" sz="1600" dirty="0" smtClean="0">
              <a:latin typeface="Arial" pitchFamily="34" charset="0"/>
              <a:cs typeface="Arial" pitchFamily="34" charset="0"/>
            </a:endParaRPr>
          </a:p>
          <a:p>
            <a:r>
              <a:rPr lang="en-GB" sz="1600" dirty="0" smtClean="0">
                <a:latin typeface="Arial" pitchFamily="34" charset="0"/>
                <a:cs typeface="Arial" pitchFamily="34" charset="0"/>
              </a:rPr>
              <a:t>In the Code of Ethics, stresses the responsibility of the computing professional to avoid harm to others. In addition, requires concern for human well-being; also mandates professional integrity, and defines quality as an ethical responsibility. These principles may conflict with the agreements and commitments of an employee to the employer and client. </a:t>
            </a:r>
          </a:p>
          <a:p>
            <a:endParaRPr lang="en-GB" sz="1600" dirty="0" smtClean="0">
              <a:latin typeface="Arial" pitchFamily="34" charset="0"/>
              <a:cs typeface="Arial" pitchFamily="34" charset="0"/>
            </a:endParaRPr>
          </a:p>
          <a:p>
            <a:r>
              <a:rPr lang="en-GB" sz="1600" dirty="0" smtClean="0">
                <a:latin typeface="Arial" pitchFamily="34" charset="0"/>
                <a:cs typeface="Arial" pitchFamily="34" charset="0"/>
              </a:rPr>
              <a:t>The ethical imperatives of the Code imply that Jane should not deliver a system she believes to be inferior, nor should she mislead the client about the quality of the product.</a:t>
            </a:r>
          </a:p>
          <a:p>
            <a:endParaRPr lang="en-GB" sz="1600" dirty="0" smtClean="0">
              <a:latin typeface="Arial" pitchFamily="34" charset="0"/>
              <a:cs typeface="Arial" pitchFamily="34" charset="0"/>
            </a:endParaRPr>
          </a:p>
          <a:p>
            <a:r>
              <a:rPr lang="en-GB" sz="1600" dirty="0" smtClean="0">
                <a:latin typeface="Arial" pitchFamily="34" charset="0"/>
                <a:cs typeface="Arial" pitchFamily="34" charset="0"/>
              </a:rPr>
              <a:t>She should continue to test, but she has been told that her company will go out of business if she does not sign off on the system now. At the very least the client should be informed about her reservations. </a:t>
            </a:r>
          </a:p>
          <a:p>
            <a:endParaRPr lang="en-GB" sz="1600" dirty="0">
              <a:latin typeface="Arial" pitchFamily="34" charset="0"/>
              <a:cs typeface="Arial" pitchFamily="34" charset="0"/>
            </a:endParaRPr>
          </a:p>
        </p:txBody>
      </p:sp>
    </p:spTree>
    <p:extLst>
      <p:ext uri="{BB962C8B-B14F-4D97-AF65-F5344CB8AC3E}">
        <p14:creationId xmlns:p14="http://schemas.microsoft.com/office/powerpoint/2010/main" val="3892590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cs typeface="Arial" pitchFamily="34" charset="0"/>
              </a:rPr>
              <a:t>Case 8</a:t>
            </a:r>
            <a:endParaRPr lang="en-GB"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latin typeface="Arial" pitchFamily="34" charset="0"/>
                <a:cs typeface="Arial" pitchFamily="34" charset="0"/>
              </a:rPr>
              <a:t>A software consultant is negotiating a contract with a local community to design their traffic control system.</a:t>
            </a:r>
            <a:br>
              <a:rPr lang="en-GB" sz="1600" dirty="0" smtClean="0">
                <a:latin typeface="Arial" pitchFamily="34" charset="0"/>
                <a:cs typeface="Arial" pitchFamily="34" charset="0"/>
              </a:rPr>
            </a:br>
            <a:endParaRPr lang="en-GB" sz="1600" dirty="0" smtClean="0">
              <a:latin typeface="Arial" pitchFamily="34" charset="0"/>
              <a:cs typeface="Arial" pitchFamily="34" charset="0"/>
            </a:endParaRPr>
          </a:p>
          <a:p>
            <a:r>
              <a:rPr lang="en-GB" sz="1600" dirty="0" smtClean="0">
                <a:latin typeface="Arial" pitchFamily="34" charset="0"/>
                <a:cs typeface="Arial" pitchFamily="34" charset="0"/>
              </a:rPr>
              <a:t>He recommends, they select the TCS system out of several available systems on the market.</a:t>
            </a:r>
            <a:br>
              <a:rPr lang="en-GB" sz="1600" dirty="0" smtClean="0">
                <a:latin typeface="Arial" pitchFamily="34" charset="0"/>
                <a:cs typeface="Arial" pitchFamily="34" charset="0"/>
              </a:rPr>
            </a:br>
            <a:endParaRPr lang="en-GB" sz="1600" dirty="0" smtClean="0">
              <a:latin typeface="Arial" pitchFamily="34" charset="0"/>
              <a:cs typeface="Arial" pitchFamily="34" charset="0"/>
            </a:endParaRPr>
          </a:p>
          <a:p>
            <a:r>
              <a:rPr lang="en-GB" sz="1600" dirty="0" smtClean="0">
                <a:latin typeface="Arial" pitchFamily="34" charset="0"/>
                <a:cs typeface="Arial" pitchFamily="34" charset="0"/>
              </a:rPr>
              <a:t>The consultant fails to mention that he is a major stockholder of the company producing TCS software. </a:t>
            </a:r>
            <a:endParaRPr lang="en-GB" sz="1600" dirty="0">
              <a:latin typeface="Arial" pitchFamily="34" charset="0"/>
              <a:cs typeface="Arial" pitchFamily="34" charset="0"/>
            </a:endParaRPr>
          </a:p>
        </p:txBody>
      </p:sp>
    </p:spTree>
    <p:extLst>
      <p:ext uri="{BB962C8B-B14F-4D97-AF65-F5344CB8AC3E}">
        <p14:creationId xmlns:p14="http://schemas.microsoft.com/office/powerpoint/2010/main" val="4107512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8 Answer</a:t>
            </a:r>
            <a:endParaRPr lang="en-GB" dirty="0"/>
          </a:p>
        </p:txBody>
      </p:sp>
      <p:sp>
        <p:nvSpPr>
          <p:cNvPr id="3" name="Content Placeholder 2"/>
          <p:cNvSpPr>
            <a:spLocks noGrp="1"/>
          </p:cNvSpPr>
          <p:nvPr>
            <p:ph idx="1"/>
          </p:nvPr>
        </p:nvSpPr>
        <p:spPr/>
        <p:txBody>
          <a:bodyPr>
            <a:normAutofit/>
          </a:bodyPr>
          <a:lstStyle/>
          <a:p>
            <a:r>
              <a:rPr lang="en-GB" sz="1600" dirty="0" smtClean="0">
                <a:latin typeface="Arial" pitchFamily="34" charset="0"/>
                <a:cs typeface="Arial" pitchFamily="34" charset="0"/>
              </a:rPr>
              <a:t>Conflicts of Interest </a:t>
            </a:r>
          </a:p>
          <a:p>
            <a:endParaRPr lang="en-GB" sz="1600" dirty="0" smtClean="0">
              <a:latin typeface="Arial" pitchFamily="34" charset="0"/>
              <a:cs typeface="Arial" pitchFamily="34" charset="0"/>
            </a:endParaRPr>
          </a:p>
          <a:p>
            <a:r>
              <a:rPr lang="en-GB" sz="1600" dirty="0" smtClean="0">
                <a:latin typeface="Arial" pitchFamily="34" charset="0"/>
                <a:cs typeface="Arial" pitchFamily="34" charset="0"/>
              </a:rPr>
              <a:t>According to the Guidelines, means that computer professionals must "strive to be perceptive, thorough and objective when evaluating, recommending, and presenting system descriptions and alternatives." </a:t>
            </a:r>
          </a:p>
          <a:p>
            <a:endParaRPr lang="en-GB" sz="1600" dirty="0" smtClean="0">
              <a:latin typeface="Arial" pitchFamily="34" charset="0"/>
              <a:cs typeface="Arial" pitchFamily="34" charset="0"/>
            </a:endParaRPr>
          </a:p>
          <a:p>
            <a:r>
              <a:rPr lang="en-GB" sz="1600" dirty="0" smtClean="0">
                <a:latin typeface="Arial" pitchFamily="34" charset="0"/>
                <a:cs typeface="Arial" pitchFamily="34" charset="0"/>
              </a:rPr>
              <a:t>It also says that a computer professional must be honest about "any circumstances that might lead to conflicts of interest." Because of the special skills held by computing professionals it is their responsibility to ensure that their clients are fully aware of their options and that professional recommendations are not modified for personal gain. </a:t>
            </a:r>
          </a:p>
          <a:p>
            <a:endParaRPr lang="en-GB" sz="1600" dirty="0">
              <a:latin typeface="Arial" pitchFamily="34" charset="0"/>
              <a:cs typeface="Arial" pitchFamily="34" charset="0"/>
            </a:endParaRPr>
          </a:p>
        </p:txBody>
      </p:sp>
    </p:spTree>
    <p:extLst>
      <p:ext uri="{BB962C8B-B14F-4D97-AF65-F5344CB8AC3E}">
        <p14:creationId xmlns:p14="http://schemas.microsoft.com/office/powerpoint/2010/main" val="2380709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cs typeface="Arial" pitchFamily="34" charset="0"/>
              </a:rPr>
              <a:t>Case 9</a:t>
            </a:r>
            <a:endParaRPr lang="en-GB"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latin typeface="Arial" pitchFamily="34" charset="0"/>
                <a:cs typeface="Arial" pitchFamily="34" charset="0"/>
              </a:rPr>
              <a:t>Joe is working on a project for his computer science course. The lecturer has allotted a fixed amount of computer time for this project. Joe has run out of time, but he has not yet finished the project. The lecturer cannot be reached. </a:t>
            </a:r>
            <a:br>
              <a:rPr lang="en-GB" sz="1600" dirty="0" smtClean="0">
                <a:latin typeface="Arial" pitchFamily="34" charset="0"/>
                <a:cs typeface="Arial" pitchFamily="34" charset="0"/>
              </a:rPr>
            </a:br>
            <a:endParaRPr lang="en-GB" sz="1600" dirty="0" smtClean="0">
              <a:latin typeface="Arial" pitchFamily="34" charset="0"/>
              <a:cs typeface="Arial" pitchFamily="34" charset="0"/>
            </a:endParaRPr>
          </a:p>
          <a:p>
            <a:r>
              <a:rPr lang="en-GB" sz="1600" dirty="0" smtClean="0">
                <a:latin typeface="Arial" pitchFamily="34" charset="0"/>
                <a:cs typeface="Arial" pitchFamily="34" charset="0"/>
              </a:rPr>
              <a:t>Last year Joe worked as a student programmer for the college computer centre and is quite familiar with procedures to increase time allocations to accounts. Using what he learned last year, he is able to access the master account. </a:t>
            </a:r>
            <a:br>
              <a:rPr lang="en-GB" sz="1600" dirty="0" smtClean="0">
                <a:latin typeface="Arial" pitchFamily="34" charset="0"/>
                <a:cs typeface="Arial" pitchFamily="34" charset="0"/>
              </a:rPr>
            </a:br>
            <a:endParaRPr lang="en-GB" sz="1600" dirty="0" smtClean="0">
              <a:latin typeface="Arial" pitchFamily="34" charset="0"/>
              <a:cs typeface="Arial" pitchFamily="34" charset="0"/>
            </a:endParaRPr>
          </a:p>
          <a:p>
            <a:r>
              <a:rPr lang="en-GB" sz="1600" dirty="0" smtClean="0">
                <a:latin typeface="Arial" pitchFamily="34" charset="0"/>
                <a:cs typeface="Arial" pitchFamily="34" charset="0"/>
              </a:rPr>
              <a:t>Then he gives himself additional time and finishes his project. </a:t>
            </a:r>
          </a:p>
          <a:p>
            <a:endParaRPr lang="en-GB" sz="1600" dirty="0">
              <a:latin typeface="Arial" pitchFamily="34" charset="0"/>
              <a:cs typeface="Arial" pitchFamily="34" charset="0"/>
            </a:endParaRPr>
          </a:p>
        </p:txBody>
      </p:sp>
    </p:spTree>
    <p:extLst>
      <p:ext uri="{BB962C8B-B14F-4D97-AF65-F5344CB8AC3E}">
        <p14:creationId xmlns:p14="http://schemas.microsoft.com/office/powerpoint/2010/main" val="3949063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cs typeface="Arial" pitchFamily="34" charset="0"/>
              </a:rPr>
              <a:t>Case 9 Answer</a:t>
            </a:r>
            <a:endParaRPr lang="en-GB"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latin typeface="Arial" pitchFamily="34" charset="0"/>
                <a:cs typeface="Arial" pitchFamily="34" charset="0"/>
              </a:rPr>
              <a:t>Unauthorized Access </a:t>
            </a:r>
          </a:p>
          <a:p>
            <a:endParaRPr lang="en-GB" sz="1600" dirty="0" smtClean="0">
              <a:latin typeface="Arial" pitchFamily="34" charset="0"/>
              <a:cs typeface="Arial" pitchFamily="34" charset="0"/>
            </a:endParaRPr>
          </a:p>
          <a:p>
            <a:r>
              <a:rPr lang="en-GB" sz="1600" dirty="0" smtClean="0">
                <a:latin typeface="Arial" pitchFamily="34" charset="0"/>
                <a:cs typeface="Arial" pitchFamily="34" charset="0"/>
              </a:rPr>
              <a:t>The imperative to honour property rights has been violated. This general, moral imperative specifies that computing professionals should "access communication resources only when authorized to do so."  In violating this imperative, Joe also is violating the imperative to "know and respect existing laws". As a student member of the ACM he must follow the Code of Ethics even though he may not consider himself a computing professional. </a:t>
            </a:r>
          </a:p>
          <a:p>
            <a:endParaRPr lang="en-GB" sz="1600" dirty="0">
              <a:latin typeface="Arial" pitchFamily="34" charset="0"/>
              <a:cs typeface="Arial" pitchFamily="34" charset="0"/>
            </a:endParaRPr>
          </a:p>
        </p:txBody>
      </p:sp>
    </p:spTree>
    <p:extLst>
      <p:ext uri="{BB962C8B-B14F-4D97-AF65-F5344CB8AC3E}">
        <p14:creationId xmlns:p14="http://schemas.microsoft.com/office/powerpoint/2010/main" val="2485006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1</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Jean, a statistical database programmer, is trying to write a large statistical program needed by her company. Programmers in this company are encouraged to write about their work and to publish their algorithms in professional journals. After months of tedious programming, Jean has found herself stuck on several parts of the program. Her manager, not recognizing the complexity of the problem, wants the job completed within the next few days. </a:t>
            </a:r>
          </a:p>
          <a:p>
            <a:endParaRPr lang="en-GB" dirty="0" smtClean="0"/>
          </a:p>
          <a:p>
            <a:r>
              <a:rPr lang="en-GB" dirty="0" smtClean="0"/>
              <a:t>Not knowing how to solve the problems, Jean remembers that a co-worker had given her source listings from his current work and from an early version of a commercial software package developed at another company.  On studying these programs, she sees two areas of code which could be directly incorporated into her own program.  She uses segments of code from both her co-worker and the commercial software, but does not tell anyone or mention it in the documentation.  She completes the project and turns it in a day ahead of time.</a:t>
            </a:r>
          </a:p>
          <a:p>
            <a:endParaRPr lang="en-GB" dirty="0"/>
          </a:p>
        </p:txBody>
      </p:sp>
    </p:spTree>
    <p:extLst>
      <p:ext uri="{BB962C8B-B14F-4D97-AF65-F5344CB8AC3E}">
        <p14:creationId xmlns:p14="http://schemas.microsoft.com/office/powerpoint/2010/main" val="2779376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cs typeface="Arial" pitchFamily="34" charset="0"/>
              </a:rPr>
              <a:t>Code Of Ethics - ACM</a:t>
            </a:r>
            <a:endParaRPr lang="en-GB"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latin typeface="Arial" pitchFamily="34" charset="0"/>
                <a:cs typeface="Arial" pitchFamily="34" charset="0"/>
              </a:rPr>
              <a:t>The URL for ACM:</a:t>
            </a:r>
            <a:br>
              <a:rPr lang="en-GB" sz="1600" dirty="0" smtClean="0">
                <a:latin typeface="Arial" pitchFamily="34" charset="0"/>
                <a:cs typeface="Arial" pitchFamily="34" charset="0"/>
              </a:rPr>
            </a:br>
            <a:r>
              <a:rPr lang="en-GB" sz="1600" dirty="0" smtClean="0">
                <a:latin typeface="Arial" pitchFamily="34" charset="0"/>
                <a:cs typeface="Arial" pitchFamily="34" charset="0"/>
              </a:rPr>
              <a:t/>
            </a:r>
            <a:br>
              <a:rPr lang="en-GB" sz="1600" dirty="0" smtClean="0">
                <a:latin typeface="Arial" pitchFamily="34" charset="0"/>
                <a:cs typeface="Arial" pitchFamily="34" charset="0"/>
              </a:rPr>
            </a:br>
            <a:r>
              <a:rPr lang="en-GB" sz="1600" dirty="0" smtClean="0">
                <a:latin typeface="Arial" pitchFamily="34" charset="0"/>
                <a:cs typeface="Arial" pitchFamily="34" charset="0"/>
              </a:rPr>
              <a:t/>
            </a:r>
            <a:br>
              <a:rPr lang="en-GB" sz="1600" dirty="0" smtClean="0">
                <a:latin typeface="Arial" pitchFamily="34" charset="0"/>
                <a:cs typeface="Arial" pitchFamily="34" charset="0"/>
              </a:rPr>
            </a:br>
            <a:r>
              <a:rPr lang="en-GB" sz="1600" dirty="0" smtClean="0">
                <a:latin typeface="Arial" pitchFamily="34" charset="0"/>
                <a:cs typeface="Arial" pitchFamily="34" charset="0"/>
              </a:rPr>
              <a:t/>
            </a:r>
            <a:br>
              <a:rPr lang="en-GB" sz="1600" dirty="0" smtClean="0">
                <a:latin typeface="Arial" pitchFamily="34" charset="0"/>
                <a:cs typeface="Arial" pitchFamily="34" charset="0"/>
              </a:rPr>
            </a:br>
            <a:endParaRPr lang="en-GB" sz="1600" dirty="0" smtClean="0">
              <a:latin typeface="Arial" pitchFamily="34" charset="0"/>
              <a:cs typeface="Arial" pitchFamily="34" charset="0"/>
            </a:endParaRPr>
          </a:p>
          <a:p>
            <a:endParaRPr lang="en-GB" sz="1600" dirty="0">
              <a:latin typeface="Arial" pitchFamily="34" charset="0"/>
              <a:cs typeface="Arial" pitchFamily="34" charset="0"/>
            </a:endParaRPr>
          </a:p>
          <a:p>
            <a:r>
              <a:rPr lang="en-GB" sz="2800" dirty="0">
                <a:latin typeface="Arial" pitchFamily="34" charset="0"/>
                <a:cs typeface="Arial" pitchFamily="34" charset="0"/>
              </a:rPr>
              <a:t>http://</a:t>
            </a:r>
            <a:r>
              <a:rPr lang="en-GB" sz="2800" dirty="0" smtClean="0">
                <a:latin typeface="Arial" pitchFamily="34" charset="0"/>
                <a:cs typeface="Arial" pitchFamily="34" charset="0"/>
              </a:rPr>
              <a:t>www.acm.org/about/code-of-ethics</a:t>
            </a:r>
            <a:endParaRPr lang="en-GB" sz="2800" dirty="0">
              <a:latin typeface="Arial" pitchFamily="34" charset="0"/>
              <a:cs typeface="Arial" pitchFamily="34" charset="0"/>
            </a:endParaRPr>
          </a:p>
        </p:txBody>
      </p:sp>
    </p:spTree>
    <p:extLst>
      <p:ext uri="{BB962C8B-B14F-4D97-AF65-F5344CB8AC3E}">
        <p14:creationId xmlns:p14="http://schemas.microsoft.com/office/powerpoint/2010/main" val="1090368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1 Answer</a:t>
            </a:r>
            <a:endParaRPr lang="en-GB" dirty="0"/>
          </a:p>
        </p:txBody>
      </p:sp>
      <p:sp>
        <p:nvSpPr>
          <p:cNvPr id="3" name="Content Placeholder 2"/>
          <p:cNvSpPr>
            <a:spLocks noGrp="1"/>
          </p:cNvSpPr>
          <p:nvPr>
            <p:ph idx="1"/>
          </p:nvPr>
        </p:nvSpPr>
        <p:spPr/>
        <p:txBody>
          <a:bodyPr>
            <a:normAutofit fontScale="47500" lnSpcReduction="20000"/>
          </a:bodyPr>
          <a:lstStyle/>
          <a:p>
            <a:r>
              <a:rPr lang="en-GB" dirty="0" smtClean="0"/>
              <a:t>Case 1: Intellectual Property </a:t>
            </a:r>
          </a:p>
          <a:p>
            <a:endParaRPr lang="en-GB" dirty="0" smtClean="0"/>
          </a:p>
          <a:p>
            <a:pPr algn="just"/>
            <a:r>
              <a:rPr lang="en-GB" dirty="0" smtClean="0"/>
              <a:t>The Code addresses questions of intellectual property most explicitly in imperative: "Give proper credit for intellectual property . . . Specifically, one must not take credit for other's ideas or work . . ." This ethical requirement extends the property rights principle that explicitly mentions copyrights, patents, trade secrets and license agreements. These restrictions are grounded in integrity and in the need to comply with existing laws.</a:t>
            </a:r>
          </a:p>
          <a:p>
            <a:pPr algn="just"/>
            <a:endParaRPr lang="en-GB" dirty="0" smtClean="0"/>
          </a:p>
          <a:p>
            <a:pPr algn="just"/>
            <a:r>
              <a:rPr lang="en-GB" dirty="0" smtClean="0"/>
              <a:t>Jean violated professional ethics in two areas: </a:t>
            </a:r>
          </a:p>
          <a:p>
            <a:pPr algn="just"/>
            <a:r>
              <a:rPr lang="en-GB" dirty="0" smtClean="0"/>
              <a:t>1. Failure to give credit for another's work and using code from a commercial package that presumably was copyrighted.  Suppose that Jean only looked at her co-worker's source code for ideas and then completely wrote her own program; would she still have an obligation to give credit?  Yes, she should have acknowledged credit to her co-worker in the documentation. There is a matter of professional discretion here, because if the use of another's intellectual material is truly trivial, then there probably is no need to give formal credit. </a:t>
            </a:r>
          </a:p>
          <a:p>
            <a:pPr algn="just"/>
            <a:endParaRPr lang="en-GB" dirty="0" smtClean="0"/>
          </a:p>
          <a:p>
            <a:pPr algn="just"/>
            <a:r>
              <a:rPr lang="en-GB" dirty="0" smtClean="0"/>
              <a:t>2. Jean's use of commercial software code was not appropriate because she should have checked to determine whether or not her company was authorized to use the source code before using it. Even though it is generally desirable to share and exchange intellectual materials, using bootlegged software is definitely a violation of the Code. </a:t>
            </a:r>
          </a:p>
          <a:p>
            <a:endParaRPr lang="en-GB" dirty="0"/>
          </a:p>
        </p:txBody>
      </p:sp>
    </p:spTree>
    <p:extLst>
      <p:ext uri="{BB962C8B-B14F-4D97-AF65-F5344CB8AC3E}">
        <p14:creationId xmlns:p14="http://schemas.microsoft.com/office/powerpoint/2010/main" val="841604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cs typeface="Arial" pitchFamily="34" charset="0"/>
              </a:rPr>
              <a:t>Case 2</a:t>
            </a:r>
            <a:endParaRPr lang="en-GB" dirty="0">
              <a:latin typeface="Arial" pitchFamily="34" charset="0"/>
              <a:cs typeface="Arial" pitchFamily="34" charset="0"/>
            </a:endParaRPr>
          </a:p>
        </p:txBody>
      </p:sp>
      <p:sp>
        <p:nvSpPr>
          <p:cNvPr id="3" name="Content Placeholder 2"/>
          <p:cNvSpPr>
            <a:spLocks noGrp="1"/>
          </p:cNvSpPr>
          <p:nvPr>
            <p:ph idx="1"/>
          </p:nvPr>
        </p:nvSpPr>
        <p:spPr/>
        <p:txBody>
          <a:bodyPr>
            <a:normAutofit fontScale="25000" lnSpcReduction="20000"/>
          </a:bodyPr>
          <a:lstStyle/>
          <a:p>
            <a:pPr algn="just"/>
            <a:r>
              <a:rPr lang="en-GB" sz="6400" dirty="0" smtClean="0">
                <a:latin typeface="Arial" pitchFamily="34" charset="0"/>
                <a:cs typeface="Arial" pitchFamily="34" charset="0"/>
              </a:rPr>
              <a:t>Three years ago Diane started her own consulting business. She has been so successful that she now has several people working for her and many clients. Their consulting work included advising on how to network microcomputers, designing database management systems, and advising about security. Presently she is designing a database management system for the personnel office of a medium-sized company. Diane has involved the client in the design process, informing the CEO, the director of computing, and the director of personnel about the progress of the system. </a:t>
            </a:r>
          </a:p>
          <a:p>
            <a:pPr algn="just"/>
            <a:r>
              <a:rPr lang="en-GB" sz="6400" dirty="0" smtClean="0">
                <a:latin typeface="Arial" pitchFamily="34" charset="0"/>
                <a:cs typeface="Arial" pitchFamily="34" charset="0"/>
              </a:rPr>
              <a:t>It is now time to make decisions about the kind and degree of security to build into the system. Diane has described several options to the client. Because the system is going to cost more than they planned, the client has decided to opt for a less secure system. She believes the information they will be storing is extremely sensitive. It will include performance evaluations, medical records for filing insurance claims, salaries, and so forth. </a:t>
            </a:r>
          </a:p>
          <a:p>
            <a:pPr algn="just"/>
            <a:r>
              <a:rPr lang="en-GB" sz="6400" dirty="0" smtClean="0">
                <a:latin typeface="Arial" pitchFamily="34" charset="0"/>
                <a:cs typeface="Arial" pitchFamily="34" charset="0"/>
              </a:rPr>
              <a:t>With weak security, employees working on microcomputers may be able to figure out ways to get access to this data, not to mention the possibilities for on-line access from hackers. Diane feels strongly that the system should be much more secure. She has tried to explain the risks, but the CEO, director of computing and director of personnel all agree that less security will do. </a:t>
            </a:r>
          </a:p>
          <a:p>
            <a:pPr marL="0" indent="0" algn="just">
              <a:buNone/>
            </a:pPr>
            <a:endParaRPr lang="en-GB" sz="6400" dirty="0" smtClean="0">
              <a:latin typeface="Arial" pitchFamily="34" charset="0"/>
              <a:cs typeface="Arial" pitchFamily="34" charset="0"/>
            </a:endParaRPr>
          </a:p>
          <a:p>
            <a:pPr algn="just"/>
            <a:r>
              <a:rPr lang="en-GB" sz="6400" dirty="0" smtClean="0">
                <a:latin typeface="Arial" pitchFamily="34" charset="0"/>
                <a:cs typeface="Arial" pitchFamily="34" charset="0"/>
              </a:rPr>
              <a:t>What should she do? Should she refuse to build the system as they request? </a:t>
            </a:r>
          </a:p>
          <a:p>
            <a:endParaRPr lang="en-GB" dirty="0"/>
          </a:p>
        </p:txBody>
      </p:sp>
    </p:spTree>
    <p:extLst>
      <p:ext uri="{BB962C8B-B14F-4D97-AF65-F5344CB8AC3E}">
        <p14:creationId xmlns:p14="http://schemas.microsoft.com/office/powerpoint/2010/main" val="2099213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cs typeface="Arial" pitchFamily="34" charset="0"/>
              </a:rPr>
              <a:t>Case 2 Answer</a:t>
            </a:r>
            <a:endParaRPr lang="en-GB" dirty="0">
              <a:latin typeface="Arial" pitchFamily="34" charset="0"/>
              <a:cs typeface="Arial" pitchFamily="34" charset="0"/>
            </a:endParaRPr>
          </a:p>
        </p:txBody>
      </p:sp>
      <p:sp>
        <p:nvSpPr>
          <p:cNvPr id="3" name="Content Placeholder 2"/>
          <p:cNvSpPr>
            <a:spLocks noGrp="1"/>
          </p:cNvSpPr>
          <p:nvPr>
            <p:ph idx="1"/>
          </p:nvPr>
        </p:nvSpPr>
        <p:spPr>
          <a:xfrm>
            <a:off x="457200" y="1600200"/>
            <a:ext cx="8229600" cy="4781128"/>
          </a:xfrm>
        </p:spPr>
        <p:txBody>
          <a:bodyPr>
            <a:normAutofit/>
          </a:bodyPr>
          <a:lstStyle/>
          <a:p>
            <a:r>
              <a:rPr lang="en-GB" sz="1600" dirty="0" smtClean="0">
                <a:latin typeface="Arial" pitchFamily="34" charset="0"/>
                <a:cs typeface="Arial" pitchFamily="34" charset="0"/>
              </a:rPr>
              <a:t>Privacy</a:t>
            </a:r>
            <a:br>
              <a:rPr lang="en-GB" sz="1600" dirty="0" smtClean="0">
                <a:latin typeface="Arial" pitchFamily="34" charset="0"/>
                <a:cs typeface="Arial" pitchFamily="34" charset="0"/>
              </a:rPr>
            </a:br>
            <a:endParaRPr lang="en-GB" sz="1600" dirty="0" smtClean="0">
              <a:latin typeface="Arial" pitchFamily="34" charset="0"/>
              <a:cs typeface="Arial" pitchFamily="34" charset="0"/>
            </a:endParaRPr>
          </a:p>
          <a:p>
            <a:pPr algn="just"/>
            <a:r>
              <a:rPr lang="en-GB" sz="1600" dirty="0" smtClean="0">
                <a:latin typeface="Arial" pitchFamily="34" charset="0"/>
                <a:cs typeface="Arial" pitchFamily="34" charset="0"/>
              </a:rPr>
              <a:t>In the Code of Ethics, dealing with privacy and confidentiality. They are integrally related but the privacy principle here is the most explicit. The Guidelines of the Code say that computer professionals are obligated to preserve the integrity of data about individuals "from unauthorized access or accidental disclosure to inappropriate individuals." The Code also specifies that organizational leaders have obligations to "verify that systems are designed and implemented to protect personal privacy and enhance personal dignity", and to assess the needs of all those affected by a system. </a:t>
            </a:r>
          </a:p>
          <a:p>
            <a:pPr algn="just"/>
            <a:r>
              <a:rPr lang="en-GB" sz="1600" dirty="0" smtClean="0">
                <a:latin typeface="Arial" pitchFamily="34" charset="0"/>
                <a:cs typeface="Arial" pitchFamily="34" charset="0"/>
              </a:rPr>
              <a:t>The company officials have an obligation to protect the privacy of their employees, and therefore should not accept inadequate security. Diane's first obligation is to attempt to educate the company officials, which is implied by promoting "public understanding of computing and its consequences."  If that fails, then Diane needs to consider her contractual obligations as noted under on honouring assigned responsibilities. </a:t>
            </a:r>
          </a:p>
          <a:p>
            <a:pPr algn="just"/>
            <a:r>
              <a:rPr lang="en-GB" sz="1600" dirty="0" smtClean="0">
                <a:latin typeface="Arial" pitchFamily="34" charset="0"/>
                <a:cs typeface="Arial" pitchFamily="34" charset="0"/>
              </a:rPr>
              <a:t>We do not know the details of Diane's contract, but she may have to choose between her contract and her obligation to honour privacy and confidentiality. </a:t>
            </a:r>
          </a:p>
        </p:txBody>
      </p:sp>
    </p:spTree>
    <p:extLst>
      <p:ext uri="{BB962C8B-B14F-4D97-AF65-F5344CB8AC3E}">
        <p14:creationId xmlns:p14="http://schemas.microsoft.com/office/powerpoint/2010/main" val="1933130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cs typeface="Arial" pitchFamily="34" charset="0"/>
              </a:rPr>
              <a:t>Case 3</a:t>
            </a:r>
            <a:endParaRPr lang="en-GB"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latin typeface="Arial" pitchFamily="34" charset="0"/>
                <a:cs typeface="Arial" pitchFamily="34" charset="0"/>
              </a:rPr>
              <a:t>Max works in a large government department of alcoholism and drug abuse. The agency administers programs for individuals with alcohol and drug problems, and maintains a huge database of information on the clients who use their services. Some of the data files contain the names and current addresses of clients. Max has been asked to take a look at the track records of the treatment programs. He is to put together a report that contains the number of clients seen in each program each month for the past five years, length of each client's treatment, number of clients who return after completion of a program, criminal histories of clients, and so on. In order to put together this report, Max has been given access to all files in the agency's mainframe computer. After assembling the data into a new file that includes the client names, he downloads it to the computer in his office. </a:t>
            </a:r>
          </a:p>
          <a:p>
            <a:r>
              <a:rPr lang="en-GB" sz="1600" dirty="0" smtClean="0">
                <a:latin typeface="Arial" pitchFamily="34" charset="0"/>
                <a:cs typeface="Arial" pitchFamily="34" charset="0"/>
              </a:rPr>
              <a:t>Under pressure to get the report finished by the deadline, Max decides he will have to work at home over the weekend in order to finish on time. He copies the information onto several disks and takes them home. After finishing the report he leaves the disks at home and forgets about them.</a:t>
            </a:r>
          </a:p>
          <a:p>
            <a:endParaRPr lang="en-GB" sz="1600" dirty="0">
              <a:latin typeface="Arial" pitchFamily="34" charset="0"/>
              <a:cs typeface="Arial" pitchFamily="34" charset="0"/>
            </a:endParaRPr>
          </a:p>
        </p:txBody>
      </p:sp>
    </p:spTree>
    <p:extLst>
      <p:ext uri="{BB962C8B-B14F-4D97-AF65-F5344CB8AC3E}">
        <p14:creationId xmlns:p14="http://schemas.microsoft.com/office/powerpoint/2010/main" val="21313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cs typeface="Arial" pitchFamily="34" charset="0"/>
              </a:rPr>
              <a:t>Case 3 Answer</a:t>
            </a:r>
            <a:endParaRPr lang="en-GB" dirty="0">
              <a:latin typeface="Arial" pitchFamily="34" charset="0"/>
              <a:cs typeface="Arial" pitchFamily="34" charset="0"/>
            </a:endParaRPr>
          </a:p>
        </p:txBody>
      </p:sp>
      <p:sp>
        <p:nvSpPr>
          <p:cNvPr id="3" name="Content Placeholder 2"/>
          <p:cNvSpPr>
            <a:spLocks noGrp="1"/>
          </p:cNvSpPr>
          <p:nvPr>
            <p:ph idx="1"/>
          </p:nvPr>
        </p:nvSpPr>
        <p:spPr/>
        <p:txBody>
          <a:bodyPr>
            <a:normAutofit lnSpcReduction="10000"/>
          </a:bodyPr>
          <a:lstStyle/>
          <a:p>
            <a:r>
              <a:rPr lang="en-GB" sz="1600" dirty="0" smtClean="0">
                <a:latin typeface="Arial" pitchFamily="34" charset="0"/>
                <a:cs typeface="Arial" pitchFamily="34" charset="0"/>
              </a:rPr>
              <a:t>Confidentiality </a:t>
            </a:r>
          </a:p>
          <a:p>
            <a:endParaRPr lang="en-GB" sz="1600" dirty="0" smtClean="0">
              <a:latin typeface="Arial" pitchFamily="34" charset="0"/>
              <a:cs typeface="Arial" pitchFamily="34" charset="0"/>
            </a:endParaRPr>
          </a:p>
          <a:p>
            <a:pPr algn="just"/>
            <a:r>
              <a:rPr lang="en-GB" sz="1600" dirty="0" smtClean="0">
                <a:latin typeface="Arial" pitchFamily="34" charset="0"/>
                <a:cs typeface="Arial" pitchFamily="34" charset="0"/>
              </a:rPr>
              <a:t>This scenario resembles the previous one that dealt with privacy considerations. However, it raises several additional issues.  From the Code of Ethics, on privacy and on confidentiality apply. </a:t>
            </a:r>
            <a:r>
              <a:rPr lang="en-GB" sz="1600" dirty="0">
                <a:latin typeface="Arial" pitchFamily="34" charset="0"/>
                <a:cs typeface="Arial" pitchFamily="34" charset="0"/>
              </a:rPr>
              <a:t>C</a:t>
            </a:r>
            <a:r>
              <a:rPr lang="en-GB" sz="1600" dirty="0" smtClean="0">
                <a:latin typeface="Arial" pitchFamily="34" charset="0"/>
                <a:cs typeface="Arial" pitchFamily="34" charset="0"/>
              </a:rPr>
              <a:t>onstraining access to authorized situations is also central to a computer user's decisions in this type of situation. Additionally, the Code specifies that organizational leaders have obligations to "verify that systems are designed and implemented to protect personal privacy and enhance personal dignity," and it also states that they should specify appropriate and authorized uses of an organization's resources. The government agency should have had policies and procedures that protected the identity of its clients. </a:t>
            </a:r>
          </a:p>
          <a:p>
            <a:pPr algn="just"/>
            <a:r>
              <a:rPr lang="en-GB" sz="1600" dirty="0" smtClean="0">
                <a:latin typeface="Arial" pitchFamily="34" charset="0"/>
                <a:cs typeface="Arial" pitchFamily="34" charset="0"/>
              </a:rPr>
              <a:t>Max's relatives and friends might accidentally discover the files and inappropriately use the information to harm the reputation of the clients. The files that Max worked with for his report did not need to have any names or other information in the records that made it possible to easily identify individuals. The agency should have removed the identifying information from the files it allowed Max to use. If that procedure had been followed, it would not have mattered that Max copied the file to his computer. Thus the organizational context created many ethical issues for Max, but unfortunately he was not attentive to these ethical issues ahead of time. </a:t>
            </a:r>
          </a:p>
          <a:p>
            <a:endParaRPr lang="en-GB" sz="1600" dirty="0">
              <a:latin typeface="Arial" pitchFamily="34" charset="0"/>
              <a:cs typeface="Arial" pitchFamily="34" charset="0"/>
            </a:endParaRPr>
          </a:p>
        </p:txBody>
      </p:sp>
    </p:spTree>
    <p:extLst>
      <p:ext uri="{BB962C8B-B14F-4D97-AF65-F5344CB8AC3E}">
        <p14:creationId xmlns:p14="http://schemas.microsoft.com/office/powerpoint/2010/main" val="1179267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cs typeface="Arial" pitchFamily="34" charset="0"/>
              </a:rPr>
              <a:t>Case 4</a:t>
            </a:r>
            <a:endParaRPr lang="en-GB"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GB" sz="1800" dirty="0" smtClean="0">
                <a:latin typeface="Arial" pitchFamily="34" charset="0"/>
                <a:cs typeface="Arial" pitchFamily="34" charset="0"/>
              </a:rPr>
              <a:t>A computer company is writing the first stage of a more efficient accounting system that will be used by the government. This system will save taxpayers a considerable amount of money every year. A computer professional, who is asked to design the accounting system, assigns different parts of the system to her staff. One person is responsible for developing the reports; another is responsible for the internal processing; and a third for the user interface. The manager is shown the system and agrees that it can do everything in the requirements. The system is installed, but the staff finds the interface so difficult to use that their complaints are heard by upper-level management. </a:t>
            </a:r>
          </a:p>
          <a:p>
            <a:pPr marL="0" indent="0" algn="just">
              <a:buNone/>
            </a:pPr>
            <a:endParaRPr lang="en-GB" sz="1800" dirty="0" smtClean="0">
              <a:latin typeface="Arial" pitchFamily="34" charset="0"/>
              <a:cs typeface="Arial" pitchFamily="34" charset="0"/>
            </a:endParaRPr>
          </a:p>
          <a:p>
            <a:pPr algn="just"/>
            <a:r>
              <a:rPr lang="en-GB" sz="1800" dirty="0" smtClean="0">
                <a:latin typeface="Arial" pitchFamily="34" charset="0"/>
                <a:cs typeface="Arial" pitchFamily="34" charset="0"/>
              </a:rPr>
              <a:t>Because of these complaints, upper-level management will not invest any more money in the development of the new accounting system and they go back to their original, more expensive system.</a:t>
            </a:r>
          </a:p>
          <a:p>
            <a:endParaRPr lang="en-GB" sz="1600" dirty="0">
              <a:latin typeface="Arial" pitchFamily="34" charset="0"/>
              <a:cs typeface="Arial" pitchFamily="34" charset="0"/>
            </a:endParaRPr>
          </a:p>
        </p:txBody>
      </p:sp>
    </p:spTree>
    <p:extLst>
      <p:ext uri="{BB962C8B-B14F-4D97-AF65-F5344CB8AC3E}">
        <p14:creationId xmlns:p14="http://schemas.microsoft.com/office/powerpoint/2010/main" val="505232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cs typeface="Arial" pitchFamily="34" charset="0"/>
              </a:rPr>
              <a:t>Case 4 Answer</a:t>
            </a:r>
            <a:endParaRPr lang="en-GB"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latin typeface="Arial" pitchFamily="34" charset="0"/>
                <a:cs typeface="Arial" pitchFamily="34" charset="0"/>
              </a:rPr>
              <a:t>Quality In Professional Work</a:t>
            </a:r>
          </a:p>
          <a:p>
            <a:pPr marL="0" indent="0">
              <a:buNone/>
            </a:pPr>
            <a:r>
              <a:rPr lang="en-GB" sz="1600" dirty="0" smtClean="0">
                <a:latin typeface="Arial" pitchFamily="34" charset="0"/>
                <a:cs typeface="Arial" pitchFamily="34" charset="0"/>
              </a:rPr>
              <a:t> </a:t>
            </a:r>
          </a:p>
          <a:p>
            <a:r>
              <a:rPr lang="en-GB" sz="1600" dirty="0" smtClean="0">
                <a:latin typeface="Arial" pitchFamily="34" charset="0"/>
                <a:cs typeface="Arial" pitchFamily="34" charset="0"/>
              </a:rPr>
              <a:t>The Code of Ethics advocates that computer professionals "strive to achieve the highest quality in both process and products" elaborates that users and those affected by a system have their needs clearly articulated. </a:t>
            </a:r>
          </a:p>
          <a:p>
            <a:endParaRPr lang="en-GB" sz="1600" dirty="0" smtClean="0">
              <a:latin typeface="Arial" pitchFamily="34" charset="0"/>
              <a:cs typeface="Arial" pitchFamily="34" charset="0"/>
            </a:endParaRPr>
          </a:p>
          <a:p>
            <a:r>
              <a:rPr lang="en-GB" sz="1600" dirty="0" smtClean="0">
                <a:latin typeface="Arial" pitchFamily="34" charset="0"/>
                <a:cs typeface="Arial" pitchFamily="34" charset="0"/>
              </a:rPr>
              <a:t>We presume that in this case the failure to deliver a quality product is directly attributable to a failure to follow a quality process. It is likely that most of the problems with this interface would have been discovered in a review process, either with peers or with users.  </a:t>
            </a:r>
          </a:p>
          <a:p>
            <a:endParaRPr lang="en-GB" sz="1600" dirty="0" smtClean="0">
              <a:latin typeface="Arial" pitchFamily="34" charset="0"/>
              <a:cs typeface="Arial" pitchFamily="34" charset="0"/>
            </a:endParaRPr>
          </a:p>
          <a:p>
            <a:r>
              <a:rPr lang="en-GB" sz="1600" dirty="0" smtClean="0">
                <a:latin typeface="Arial" pitchFamily="34" charset="0"/>
                <a:cs typeface="Arial" pitchFamily="34" charset="0"/>
              </a:rPr>
              <a:t>When harm results, in this case to taxpayers, the failure to implement a quality process becomes a clear violation of ethical behaviour.</a:t>
            </a:r>
          </a:p>
          <a:p>
            <a:pPr marL="0" indent="0">
              <a:buNone/>
            </a:pPr>
            <a:endParaRPr lang="en-GB" sz="1600" dirty="0">
              <a:latin typeface="Arial" pitchFamily="34" charset="0"/>
              <a:cs typeface="Arial" pitchFamily="34" charset="0"/>
            </a:endParaRPr>
          </a:p>
        </p:txBody>
      </p:sp>
    </p:spTree>
    <p:extLst>
      <p:ext uri="{BB962C8B-B14F-4D97-AF65-F5344CB8AC3E}">
        <p14:creationId xmlns:p14="http://schemas.microsoft.com/office/powerpoint/2010/main" val="1494392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2699</Words>
  <Application>Microsoft Office PowerPoint</Application>
  <PresentationFormat>On-screen Show (4:3)</PresentationFormat>
  <Paragraphs>102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Ethical Dilemmas</vt:lpstr>
      <vt:lpstr>Case 1</vt:lpstr>
      <vt:lpstr>Case 1 Answer</vt:lpstr>
      <vt:lpstr>Case 2</vt:lpstr>
      <vt:lpstr>Case 2 Answer</vt:lpstr>
      <vt:lpstr>Case 3</vt:lpstr>
      <vt:lpstr>Case 3 Answer</vt:lpstr>
      <vt:lpstr>Case 4</vt:lpstr>
      <vt:lpstr>Case 4 Answer</vt:lpstr>
      <vt:lpstr>Case 5</vt:lpstr>
      <vt:lpstr>Case 5 Answer</vt:lpstr>
      <vt:lpstr>Case 6</vt:lpstr>
      <vt:lpstr>Case 6 Answer</vt:lpstr>
      <vt:lpstr>Case 7</vt:lpstr>
      <vt:lpstr>Case 7 Answer</vt:lpstr>
      <vt:lpstr>Case 8</vt:lpstr>
      <vt:lpstr>Case 8 Answer</vt:lpstr>
      <vt:lpstr>Case 9</vt:lpstr>
      <vt:lpstr>Case 9 Answer</vt:lpstr>
      <vt:lpstr>Code Of Ethics - ACM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Dilemmas</dc:title>
  <dc:creator>temp</dc:creator>
  <cp:lastModifiedBy>temp</cp:lastModifiedBy>
  <cp:revision>9</cp:revision>
  <dcterms:created xsi:type="dcterms:W3CDTF">2013-10-02T08:39:00Z</dcterms:created>
  <dcterms:modified xsi:type="dcterms:W3CDTF">2013-10-02T10:12:39Z</dcterms:modified>
</cp:coreProperties>
</file>