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7" d="100"/>
          <a:sy n="97" d="100"/>
        </p:scale>
        <p:origin x="-102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B332EFE-C6C7-4BE0-AA94-2C902207E3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C6E3-0654-4F67-B0AF-A8EA946EF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3B59B55-B35F-479C-B355-418B08144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108F499-254E-4F03-A1EA-1A2C510B99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8C981EE-888C-4957-882E-378FF5A639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E41D-B48C-457E-BAB2-3299D78D28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E505A2E-9DBB-4315-AAAC-A8ED3D9D40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59AAC57-B7CD-428D-A190-BCD0D942D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2404E3A-87C3-48B4-8E34-035B1F42C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618F5C6-99C1-4F03-8A28-355FD32599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C85EBFC-8A13-47DF-BCF4-5814C5E22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4A73E70-69FD-4E7A-B180-19B527B81B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1.bcs.org.uk/DocsRepository/03200/3224/default.htm" TargetMode="External"/><Relationship Id="rId2" Type="http://schemas.openxmlformats.org/officeDocument/2006/relationships/hyperlink" Target="http://www.acm.org/constitution/cod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mputer.org/tab/seprof/code.ht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590800"/>
            <a:ext cx="6400800" cy="1752600"/>
          </a:xfrm>
        </p:spPr>
        <p:txBody>
          <a:bodyPr/>
          <a:lstStyle/>
          <a:p>
            <a:r>
              <a:rPr lang="en-GB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</a:t>
            </a:r>
            <a:r>
              <a:rPr lang="en-GB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computing</a:t>
            </a:r>
            <a:r>
              <a:rPr lang="en-GB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.dcu.ie</a:t>
            </a:r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E"/>
              <a:t>Professional Ethics in Computing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Product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Software engineers shall ensure that their products and related modifications meet the highest professional standards possible.</a:t>
            </a:r>
            <a:endParaRPr lang="en-IE" sz="2800"/>
          </a:p>
          <a:p>
            <a:pPr lvl="1">
              <a:lnSpc>
                <a:spcPct val="90000"/>
              </a:lnSpc>
            </a:pPr>
            <a:r>
              <a:rPr lang="en-US" sz="2400"/>
              <a:t>Strive for high quality, acceptable cost, and a reasonable schedule, ensuring significant tradeoffs are clear</a:t>
            </a:r>
            <a:r>
              <a:rPr lang="en-IE" sz="240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Ensure adequate testing, debugging, and review of software and related documents on which they work.</a:t>
            </a:r>
            <a:endParaRPr lang="en-IE" sz="2400"/>
          </a:p>
          <a:p>
            <a:pPr lvl="1">
              <a:lnSpc>
                <a:spcPct val="90000"/>
              </a:lnSpc>
            </a:pPr>
            <a:r>
              <a:rPr lang="en-US" sz="2400"/>
              <a:t>Treat all forms of  software maintenance with the same professionalism as new development.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Judgement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Software engineers shall maintain integrity and independence in their professional judgment.</a:t>
            </a:r>
            <a:endParaRPr lang="en-IE"/>
          </a:p>
          <a:p>
            <a:pPr lvl="1"/>
            <a:r>
              <a:rPr lang="en-US"/>
              <a:t>Not engage in deceptive financial practices</a:t>
            </a:r>
            <a:r>
              <a:rPr lang="en-IE"/>
              <a:t>.</a:t>
            </a:r>
          </a:p>
          <a:p>
            <a:pPr lvl="1"/>
            <a:r>
              <a:rPr lang="en-US"/>
              <a:t> Disclose to all concerned parties those conflicts of interest that cannot reasonably be avoided or escaped.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Management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Software engineering managers and leaders shall subscribe to and promote an ethical approach to the management of</a:t>
            </a:r>
            <a:r>
              <a:rPr lang="en-IE"/>
              <a:t> </a:t>
            </a:r>
            <a:r>
              <a:rPr lang="en-US"/>
              <a:t>software development and maintenance.</a:t>
            </a:r>
            <a:endParaRPr lang="en-IE"/>
          </a:p>
          <a:p>
            <a:pPr lvl="1">
              <a:lnSpc>
                <a:spcPct val="90000"/>
              </a:lnSpc>
            </a:pPr>
            <a:r>
              <a:rPr lang="en-US"/>
              <a:t>Ensure that software engineers are informed of standards before being held to them.</a:t>
            </a:r>
            <a:endParaRPr lang="en-IE"/>
          </a:p>
          <a:p>
            <a:pPr lvl="1">
              <a:lnSpc>
                <a:spcPct val="90000"/>
              </a:lnSpc>
            </a:pPr>
            <a:r>
              <a:rPr lang="en-US"/>
              <a:t>Offer fair and just remuneration.</a:t>
            </a:r>
            <a:endParaRPr lang="en-IE"/>
          </a:p>
          <a:p>
            <a:pPr lvl="1">
              <a:lnSpc>
                <a:spcPct val="90000"/>
              </a:lnSpc>
            </a:pPr>
            <a:r>
              <a:rPr lang="en-US"/>
              <a:t>Not punish anyone for expressing ethical concerns about a project.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Profession</a:t>
            </a: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/>
              <a:t>Software engineers shall advance the integrity and reputation of the profession consistent with the public interest.</a:t>
            </a:r>
            <a:endParaRPr lang="en-IE" sz="2800"/>
          </a:p>
          <a:p>
            <a:pPr lvl="1"/>
            <a:r>
              <a:rPr lang="en-US" sz="2400"/>
              <a:t>Promote public knowledge of software engineering.</a:t>
            </a:r>
            <a:endParaRPr lang="en-IE" sz="2400"/>
          </a:p>
          <a:p>
            <a:pPr lvl="1"/>
            <a:r>
              <a:rPr lang="en-US" sz="2400"/>
              <a:t>Be accurate in stating the characteristics of software on which they work</a:t>
            </a:r>
            <a:r>
              <a:rPr lang="en-IE" sz="2400"/>
              <a:t>.</a:t>
            </a:r>
          </a:p>
          <a:p>
            <a:pPr lvl="1"/>
            <a:r>
              <a:rPr lang="en-US" sz="2400"/>
              <a:t>Take responsibility for detecting, correcting, and reporting errors in software and associated documents on which they 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Colleagues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/>
              <a:t>Software engineers shall be fair to and supportive of their colleagues.</a:t>
            </a:r>
          </a:p>
          <a:p>
            <a:pPr lvl="1"/>
            <a:r>
              <a:rPr lang="en-US" sz="2400"/>
              <a:t>Credit fully the work of others and refrain from taking undue credit.</a:t>
            </a:r>
            <a:endParaRPr lang="en-IE" sz="2400"/>
          </a:p>
          <a:p>
            <a:pPr lvl="1"/>
            <a:r>
              <a:rPr lang="en-US" sz="2400"/>
              <a:t>Give a fair hearing to the opinions, concerns, or complaints of a colleague.</a:t>
            </a:r>
            <a:endParaRPr lang="en-IE" sz="2400"/>
          </a:p>
          <a:p>
            <a:pPr lvl="1"/>
            <a:r>
              <a:rPr lang="en-US" sz="2400"/>
              <a:t>In situations outside of their own areas of competence, call upon the opinions of other professionals who have competence in</a:t>
            </a:r>
            <a:r>
              <a:rPr lang="en-IE" sz="2400"/>
              <a:t> </a:t>
            </a:r>
            <a:r>
              <a:rPr lang="en-US" sz="2400"/>
              <a:t>that area.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Self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Software engineers shall participate in lifelong learning regarding the practice of their profession and shall promote an ethical</a:t>
            </a:r>
            <a:r>
              <a:rPr lang="en-IE"/>
              <a:t> </a:t>
            </a:r>
            <a:r>
              <a:rPr lang="en-US"/>
              <a:t>approach to the practice of the profession.</a:t>
            </a:r>
            <a:endParaRPr lang="en-IE"/>
          </a:p>
          <a:p>
            <a:pPr lvl="1">
              <a:lnSpc>
                <a:spcPct val="90000"/>
              </a:lnSpc>
            </a:pPr>
            <a:r>
              <a:rPr lang="en-US"/>
              <a:t>Further their knowledge</a:t>
            </a:r>
            <a:endParaRPr lang="en-IE"/>
          </a:p>
          <a:p>
            <a:pPr lvl="1">
              <a:lnSpc>
                <a:spcPct val="90000"/>
              </a:lnSpc>
            </a:pPr>
            <a:r>
              <a:rPr lang="en-IE"/>
              <a:t>Improve their ability to create safe, reliable, and useful quality software</a:t>
            </a:r>
          </a:p>
          <a:p>
            <a:pPr lvl="1">
              <a:lnSpc>
                <a:spcPct val="90000"/>
              </a:lnSpc>
            </a:pPr>
            <a:r>
              <a:rPr lang="en-IE"/>
              <a:t> Improve their ability to produce accurate, informative, and well-written documentation.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Problems with codes of conduct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/>
              <a:t>They don’t cover every case (nor should they).</a:t>
            </a:r>
          </a:p>
          <a:p>
            <a:r>
              <a:rPr lang="en-IE"/>
              <a:t>Can a list of rules define a behaviour that everyone considers right?</a:t>
            </a:r>
          </a:p>
          <a:p>
            <a:r>
              <a:rPr lang="en-IE"/>
              <a:t>Little penalty for non-compliance</a:t>
            </a:r>
          </a:p>
          <a:p>
            <a:pPr lvl="1"/>
            <a:r>
              <a:rPr lang="en-IE"/>
              <a:t>Requires a Personal Code of Ethics that is broadly in line with the Professional Code.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228600"/>
            <a:ext cx="8534400" cy="896144"/>
          </a:xfrm>
        </p:spPr>
        <p:txBody>
          <a:bodyPr>
            <a:normAutofit fontScale="90000"/>
          </a:bodyPr>
          <a:lstStyle/>
          <a:p>
            <a:r>
              <a:rPr lang="en-IE" dirty="0"/>
              <a:t>Ethical </a:t>
            </a:r>
            <a:r>
              <a:rPr lang="en-IE" dirty="0" smtClean="0"/>
              <a:t>Dilemma </a:t>
            </a:r>
            <a:r>
              <a:rPr lang="en-IE" dirty="0"/>
              <a:t>1:</a:t>
            </a:r>
            <a:br>
              <a:rPr lang="en-IE" dirty="0"/>
            </a:br>
            <a:r>
              <a:rPr lang="en-IE" dirty="0"/>
              <a:t>Reverse Engineering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752" y="1772816"/>
            <a:ext cx="8503920" cy="4326232"/>
          </a:xfrm>
        </p:spPr>
        <p:txBody>
          <a:bodyPr/>
          <a:lstStyle/>
          <a:p>
            <a:r>
              <a:rPr lang="en-IE" dirty="0"/>
              <a:t>When is reverse engineering ethical?</a:t>
            </a:r>
          </a:p>
          <a:p>
            <a:r>
              <a:rPr lang="en-IE" dirty="0"/>
              <a:t>Scenario: You are asked to produce software to read in a file (with an undisclosed proprietary format) into an application.</a:t>
            </a:r>
          </a:p>
          <a:p>
            <a:pPr lvl="1"/>
            <a:r>
              <a:rPr lang="en-IE" dirty="0"/>
              <a:t>Test vectors and analysis?</a:t>
            </a:r>
          </a:p>
          <a:p>
            <a:pPr lvl="1"/>
            <a:r>
              <a:rPr lang="en-IE" dirty="0" err="1"/>
              <a:t>Decompilation</a:t>
            </a:r>
            <a:r>
              <a:rPr lang="en-IE" dirty="0"/>
              <a:t>?</a:t>
            </a:r>
          </a:p>
          <a:p>
            <a:pPr lvl="2"/>
            <a:r>
              <a:rPr lang="en-IE" dirty="0"/>
              <a:t>“Clean room” environment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3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228600"/>
            <a:ext cx="8534400" cy="896144"/>
          </a:xfrm>
        </p:spPr>
        <p:txBody>
          <a:bodyPr>
            <a:normAutofit fontScale="90000"/>
          </a:bodyPr>
          <a:lstStyle/>
          <a:p>
            <a:r>
              <a:rPr lang="en-IE" dirty="0"/>
              <a:t>Ethical </a:t>
            </a:r>
            <a:r>
              <a:rPr lang="en-IE" dirty="0" smtClean="0"/>
              <a:t>Dilemma </a:t>
            </a:r>
            <a:r>
              <a:rPr lang="en-IE" dirty="0"/>
              <a:t>2:</a:t>
            </a:r>
            <a:br>
              <a:rPr lang="en-IE" dirty="0"/>
            </a:br>
            <a:r>
              <a:rPr lang="en-IE" dirty="0"/>
              <a:t>Whistle Blowing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752" y="1628800"/>
            <a:ext cx="8503920" cy="447024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E" sz="2800" dirty="0"/>
              <a:t>If you believe that knowledge of unethical practices would cause a change in the practices:</a:t>
            </a:r>
          </a:p>
          <a:p>
            <a:pPr lvl="1">
              <a:lnSpc>
                <a:spcPct val="90000"/>
              </a:lnSpc>
            </a:pPr>
            <a:r>
              <a:rPr lang="en-IE" sz="2400" dirty="0"/>
              <a:t>Reality check (make sure you are right)</a:t>
            </a:r>
          </a:p>
          <a:p>
            <a:pPr lvl="1">
              <a:lnSpc>
                <a:spcPct val="90000"/>
              </a:lnSpc>
            </a:pPr>
            <a:r>
              <a:rPr lang="en-IE" sz="2400" dirty="0"/>
              <a:t>The goal is to get management to recognise and remedy problem with minimal conflict.</a:t>
            </a:r>
          </a:p>
          <a:p>
            <a:pPr lvl="1">
              <a:lnSpc>
                <a:spcPct val="90000"/>
              </a:lnSpc>
            </a:pPr>
            <a:r>
              <a:rPr lang="en-IE" sz="2400" dirty="0"/>
              <a:t>Take problem outside the organisation as last resort and act as an individual, not an employee.</a:t>
            </a:r>
          </a:p>
          <a:p>
            <a:pPr>
              <a:lnSpc>
                <a:spcPct val="90000"/>
              </a:lnSpc>
            </a:pPr>
            <a:r>
              <a:rPr lang="en-IE" sz="2800" dirty="0"/>
              <a:t>Be prepared to live with the results.</a:t>
            </a:r>
          </a:p>
          <a:p>
            <a:pPr>
              <a:lnSpc>
                <a:spcPct val="90000"/>
              </a:lnSpc>
            </a:pPr>
            <a:r>
              <a:rPr lang="en-IE" sz="2800" dirty="0"/>
              <a:t>Document everything.</a:t>
            </a:r>
          </a:p>
          <a:p>
            <a:pPr>
              <a:lnSpc>
                <a:spcPct val="90000"/>
              </a:lnSpc>
            </a:pPr>
            <a:r>
              <a:rPr lang="en-IE" sz="2800" dirty="0"/>
              <a:t>Be on your best behaviour.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What are Professional Ethics?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/>
              <a:t>Professional ethics are a code of conduct that govern how members of a profession deal with each other and with third parties.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188640"/>
            <a:ext cx="8534400" cy="936104"/>
          </a:xfrm>
        </p:spPr>
        <p:txBody>
          <a:bodyPr>
            <a:normAutofit fontScale="90000"/>
          </a:bodyPr>
          <a:lstStyle/>
          <a:p>
            <a:r>
              <a:rPr lang="en-IE" dirty="0"/>
              <a:t>Why should we have a Professional Code of Ethics?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752" y="1916832"/>
            <a:ext cx="8503920" cy="4392488"/>
          </a:xfrm>
        </p:spPr>
        <p:txBody>
          <a:bodyPr/>
          <a:lstStyle/>
          <a:p>
            <a:r>
              <a:rPr lang="en-IE" sz="2800" dirty="0"/>
              <a:t>A Professional Code of Ethics serves several functions:</a:t>
            </a:r>
          </a:p>
          <a:p>
            <a:pPr lvl="1"/>
            <a:r>
              <a:rPr lang="en-IE" sz="2400" dirty="0"/>
              <a:t>Symbolises the professionalism of the group.</a:t>
            </a:r>
          </a:p>
          <a:p>
            <a:pPr lvl="1"/>
            <a:r>
              <a:rPr lang="en-IE" sz="2400" dirty="0"/>
              <a:t>Defines and promotes a standard for external relations with clients and employers.</a:t>
            </a:r>
          </a:p>
          <a:p>
            <a:pPr lvl="1"/>
            <a:r>
              <a:rPr lang="en-IE" sz="2400" dirty="0"/>
              <a:t>Protects the group’s interests.</a:t>
            </a:r>
          </a:p>
          <a:p>
            <a:pPr lvl="1"/>
            <a:r>
              <a:rPr lang="en-IE" sz="2400" dirty="0"/>
              <a:t>Codifies members’ rights.</a:t>
            </a:r>
          </a:p>
          <a:p>
            <a:pPr lvl="1"/>
            <a:r>
              <a:rPr lang="en-IE" sz="2400" dirty="0"/>
              <a:t>Expresses ideals to aspire to.</a:t>
            </a:r>
          </a:p>
          <a:p>
            <a:pPr lvl="1"/>
            <a:r>
              <a:rPr lang="en-IE" sz="2400" dirty="0"/>
              <a:t>Offers guidelines in “</a:t>
            </a:r>
            <a:r>
              <a:rPr lang="en-IE" sz="2400" dirty="0" err="1"/>
              <a:t>gray</a:t>
            </a:r>
            <a:r>
              <a:rPr lang="en-IE" sz="2400" dirty="0"/>
              <a:t> areas”.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228600"/>
            <a:ext cx="8534400" cy="896144"/>
          </a:xfrm>
        </p:spPr>
        <p:txBody>
          <a:bodyPr>
            <a:normAutofit fontScale="90000"/>
          </a:bodyPr>
          <a:lstStyle/>
          <a:p>
            <a:r>
              <a:rPr lang="en-IE" dirty="0"/>
              <a:t>Why have a Professional Code of Ethics in Computing?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752" y="1700808"/>
            <a:ext cx="8503920" cy="4398240"/>
          </a:xfrm>
        </p:spPr>
        <p:txBody>
          <a:bodyPr/>
          <a:lstStyle/>
          <a:p>
            <a:r>
              <a:rPr lang="en-IE" dirty="0"/>
              <a:t>Software has the potential to do good or cause harm, or to enable or influence others to do good or cause harm.</a:t>
            </a:r>
          </a:p>
          <a:p>
            <a:r>
              <a:rPr lang="en-IE" dirty="0"/>
              <a:t>We have pride in our work and want the work that we do to be given recognition and respect.</a:t>
            </a:r>
          </a:p>
          <a:p>
            <a:r>
              <a:rPr lang="en-IE" dirty="0"/>
              <a:t>We want to protect our livelihood.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Some Examples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981200"/>
            <a:ext cx="8991600" cy="4114800"/>
          </a:xfrm>
        </p:spPr>
        <p:txBody>
          <a:bodyPr/>
          <a:lstStyle/>
          <a:p>
            <a:r>
              <a:rPr lang="en-IE" sz="2000" dirty="0"/>
              <a:t>ACM Code of Ethics and Professional Conduct.</a:t>
            </a:r>
          </a:p>
          <a:p>
            <a:pPr lvl="1"/>
            <a:r>
              <a:rPr lang="en-IE" sz="2000" dirty="0">
                <a:hlinkClick r:id="rId2"/>
              </a:rPr>
              <a:t>http://</a:t>
            </a:r>
            <a:r>
              <a:rPr lang="en-IE" sz="2000" dirty="0" smtClean="0">
                <a:hlinkClick r:id="rId2"/>
              </a:rPr>
              <a:t>www.acm.org/constitution/code.html</a:t>
            </a:r>
            <a:endParaRPr lang="en-IE" sz="2000" dirty="0" smtClean="0"/>
          </a:p>
          <a:p>
            <a:pPr lvl="1"/>
            <a:endParaRPr lang="en-IE" sz="2000" dirty="0"/>
          </a:p>
          <a:p>
            <a:r>
              <a:rPr lang="en-IE" sz="2000" dirty="0" smtClean="0"/>
              <a:t>British </a:t>
            </a:r>
            <a:r>
              <a:rPr lang="en-IE" sz="2000" dirty="0"/>
              <a:t>Computer Society Code of Conduct</a:t>
            </a:r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www1.bcs.org.uk/DocsRepository/03200/3224/default.htm</a:t>
            </a:r>
            <a:endParaRPr lang="en-US" sz="2000" dirty="0" smtClean="0"/>
          </a:p>
          <a:p>
            <a:pPr lvl="1"/>
            <a:endParaRPr lang="en-IE" sz="2000" dirty="0"/>
          </a:p>
          <a:p>
            <a:r>
              <a:rPr lang="en-IE" sz="2000" dirty="0"/>
              <a:t>IEEE-CS/ACM Software Engineering Code of Ethics and Professional Practice</a:t>
            </a:r>
          </a:p>
          <a:p>
            <a:pPr lvl="1"/>
            <a:r>
              <a:rPr lang="en-US" sz="2000" dirty="0">
                <a:hlinkClick r:id="rId4"/>
              </a:rPr>
              <a:t>http://www.computer.org/tab/seprof/code.htm</a:t>
            </a:r>
            <a:endParaRPr lang="en-IE" sz="2000" dirty="0"/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/>
              <a:t>Characteristics of a Code of Ethics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They are not simple ethical algorithms that generate ethical decisions.</a:t>
            </a:r>
          </a:p>
          <a:p>
            <a:r>
              <a:rPr lang="en-IE" sz="2800" dirty="0"/>
              <a:t>Sometimes elements of the code may be in tension with each other or other sources.</a:t>
            </a:r>
          </a:p>
          <a:p>
            <a:pPr lvl="1"/>
            <a:r>
              <a:rPr lang="en-IE" sz="2400" dirty="0"/>
              <a:t>Requires the software engineer to use ethical judgement to act in the spirit of the code of ethics.</a:t>
            </a:r>
          </a:p>
          <a:p>
            <a:r>
              <a:rPr lang="en-IE" sz="2800" dirty="0"/>
              <a:t>A good code of ethics will </a:t>
            </a:r>
            <a:r>
              <a:rPr lang="en-IE" sz="2800" dirty="0" smtClean="0"/>
              <a:t>declare fundamental </a:t>
            </a:r>
            <a:r>
              <a:rPr lang="en-IE" sz="2800" dirty="0"/>
              <a:t>principles that require thought rather than blind </a:t>
            </a:r>
            <a:r>
              <a:rPr lang="en-IE" sz="2800" dirty="0" smtClean="0"/>
              <a:t>allegiance.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228600"/>
            <a:ext cx="8534400" cy="896144"/>
          </a:xfrm>
        </p:spPr>
        <p:txBody>
          <a:bodyPr>
            <a:normAutofit fontScale="90000"/>
          </a:bodyPr>
          <a:lstStyle/>
          <a:p>
            <a:r>
              <a:rPr lang="en-IE" dirty="0"/>
              <a:t>Joint IEEE-CS/ACM Code of Ethics and Professional Practice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00808"/>
            <a:ext cx="7772400" cy="468052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E" sz="2800" dirty="0"/>
              <a:t>Built on 8 principles</a:t>
            </a:r>
          </a:p>
          <a:p>
            <a:pPr lvl="1">
              <a:lnSpc>
                <a:spcPct val="90000"/>
              </a:lnSpc>
            </a:pPr>
            <a:r>
              <a:rPr lang="en-IE" sz="2400" dirty="0"/>
              <a:t>Public Interest</a:t>
            </a:r>
          </a:p>
          <a:p>
            <a:pPr lvl="1">
              <a:lnSpc>
                <a:spcPct val="90000"/>
              </a:lnSpc>
            </a:pPr>
            <a:r>
              <a:rPr lang="en-IE" sz="2400" dirty="0"/>
              <a:t>Client and Employer</a:t>
            </a:r>
          </a:p>
          <a:p>
            <a:pPr lvl="1">
              <a:lnSpc>
                <a:spcPct val="90000"/>
              </a:lnSpc>
            </a:pPr>
            <a:r>
              <a:rPr lang="en-IE" sz="2400" dirty="0"/>
              <a:t>Product</a:t>
            </a:r>
          </a:p>
          <a:p>
            <a:pPr lvl="1">
              <a:lnSpc>
                <a:spcPct val="90000"/>
              </a:lnSpc>
            </a:pPr>
            <a:r>
              <a:rPr lang="en-IE" sz="2400" dirty="0"/>
              <a:t>Judgement</a:t>
            </a:r>
          </a:p>
          <a:p>
            <a:pPr lvl="1">
              <a:lnSpc>
                <a:spcPct val="90000"/>
              </a:lnSpc>
            </a:pPr>
            <a:r>
              <a:rPr lang="en-IE" sz="2400" dirty="0"/>
              <a:t>Management</a:t>
            </a:r>
          </a:p>
          <a:p>
            <a:pPr lvl="1">
              <a:lnSpc>
                <a:spcPct val="90000"/>
              </a:lnSpc>
            </a:pPr>
            <a:r>
              <a:rPr lang="en-IE" sz="2400" dirty="0"/>
              <a:t>Profession</a:t>
            </a:r>
          </a:p>
          <a:p>
            <a:pPr lvl="1">
              <a:lnSpc>
                <a:spcPct val="90000"/>
              </a:lnSpc>
            </a:pPr>
            <a:r>
              <a:rPr lang="en-IE" sz="2400" dirty="0"/>
              <a:t>Colleagues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/>
              <a:t>Self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IE" sz="2400" dirty="0"/>
          </a:p>
          <a:p>
            <a:pPr>
              <a:lnSpc>
                <a:spcPct val="90000"/>
              </a:lnSpc>
            </a:pPr>
            <a:r>
              <a:rPr lang="en-IE" sz="2800" dirty="0"/>
              <a:t>The principle of Public Interest is central to the code.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Public Interest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sz="2800" dirty="0"/>
              <a:t>Software engineers shall act consistently with the public interest.</a:t>
            </a:r>
          </a:p>
          <a:p>
            <a:pPr lvl="1"/>
            <a:r>
              <a:rPr lang="en-IE" sz="2400" dirty="0"/>
              <a:t>Approve software only if they have a well-founded belief that it is safe, meets standards, passes tests and does not </a:t>
            </a:r>
            <a:r>
              <a:rPr lang="en-IE" sz="2400" dirty="0" smtClean="0"/>
              <a:t>diminish </a:t>
            </a:r>
            <a:r>
              <a:rPr lang="en-IE" sz="2400" dirty="0"/>
              <a:t>quality of life, privacy or harm the environment.</a:t>
            </a:r>
          </a:p>
          <a:p>
            <a:pPr lvl="1"/>
            <a:r>
              <a:rPr lang="en-IE" sz="2400" dirty="0"/>
              <a:t>Disclose any actual or potential danger to the user.</a:t>
            </a:r>
          </a:p>
          <a:p>
            <a:pPr lvl="1"/>
            <a:r>
              <a:rPr lang="en-IE" sz="2400" dirty="0"/>
              <a:t>Be fair </a:t>
            </a:r>
            <a:r>
              <a:rPr lang="en-IE" sz="2400" dirty="0" smtClean="0"/>
              <a:t>and avoid </a:t>
            </a:r>
            <a:r>
              <a:rPr lang="en-IE" sz="2400" dirty="0"/>
              <a:t>deception in all statements concerning software.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Client and Employer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/>
              <a:t>Software engineers shall act in a manner that is in the best interests of their client and employer, consistent with</a:t>
            </a:r>
            <a:r>
              <a:rPr lang="en-IE" sz="2800"/>
              <a:t> </a:t>
            </a:r>
            <a:r>
              <a:rPr lang="en-US" sz="2800"/>
              <a:t>the public interest.</a:t>
            </a:r>
            <a:endParaRPr lang="en-IE" sz="2800"/>
          </a:p>
          <a:p>
            <a:pPr lvl="1"/>
            <a:r>
              <a:rPr lang="en-IE" sz="2400"/>
              <a:t>Be honest about any limitation of their experience and education.</a:t>
            </a:r>
          </a:p>
          <a:p>
            <a:pPr lvl="1"/>
            <a:r>
              <a:rPr lang="en-IE" sz="2400"/>
              <a:t>Keep private any confidential information </a:t>
            </a:r>
            <a:r>
              <a:rPr lang="en-US" sz="2400"/>
              <a:t>consistent with</a:t>
            </a:r>
            <a:r>
              <a:rPr lang="en-IE" sz="2400"/>
              <a:t> </a:t>
            </a:r>
            <a:r>
              <a:rPr lang="en-US" sz="2400"/>
              <a:t>the public interest</a:t>
            </a:r>
            <a:r>
              <a:rPr lang="en-IE" sz="2400"/>
              <a:t> and the law</a:t>
            </a:r>
            <a:r>
              <a:rPr lang="en-US" sz="2400"/>
              <a:t>.</a:t>
            </a:r>
            <a:endParaRPr lang="en-IE" sz="2400"/>
          </a:p>
          <a:p>
            <a:pPr lvl="1"/>
            <a:r>
              <a:rPr lang="en-US" sz="2400"/>
              <a:t>Not knowingly use software that is obtained or retained either illegally or unethically.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111</TotalTime>
  <Words>941</Words>
  <Application>Microsoft Office PowerPoint</Application>
  <PresentationFormat>On-screen Show (4:3)</PresentationFormat>
  <Paragraphs>100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Professional Ethics in Computing</vt:lpstr>
      <vt:lpstr>What are Professional Ethics?</vt:lpstr>
      <vt:lpstr>Why should we have a Professional Code of Ethics?</vt:lpstr>
      <vt:lpstr>Why have a Professional Code of Ethics in Computing?</vt:lpstr>
      <vt:lpstr>Some Examples</vt:lpstr>
      <vt:lpstr>Characteristics of a Code of Ethics</vt:lpstr>
      <vt:lpstr>Joint IEEE-CS/ACM Code of Ethics and Professional Practice</vt:lpstr>
      <vt:lpstr>Public Interest</vt:lpstr>
      <vt:lpstr>Client and Employer</vt:lpstr>
      <vt:lpstr>Product</vt:lpstr>
      <vt:lpstr>Judgement</vt:lpstr>
      <vt:lpstr>Management</vt:lpstr>
      <vt:lpstr>Profession</vt:lpstr>
      <vt:lpstr>Colleagues</vt:lpstr>
      <vt:lpstr>Self</vt:lpstr>
      <vt:lpstr>Problems with codes of conduct</vt:lpstr>
      <vt:lpstr>Ethical Dilemma 1: Reverse Engineering</vt:lpstr>
      <vt:lpstr>Ethical Dilemma 2: Whistle Blowing</vt:lpstr>
    </vt:vector>
  </TitlesOfParts>
  <Company>Computer Applications, DCU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Ethics in Computing</dc:title>
  <dc:creator>David Sinclair</dc:creator>
  <cp:lastModifiedBy>temp</cp:lastModifiedBy>
  <cp:revision>31</cp:revision>
  <dcterms:created xsi:type="dcterms:W3CDTF">2002-12-06T11:28:33Z</dcterms:created>
  <dcterms:modified xsi:type="dcterms:W3CDTF">2014-09-08T15:09:35Z</dcterms:modified>
</cp:coreProperties>
</file>