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1" r:id="rId3"/>
    <p:sldId id="334" r:id="rId4"/>
    <p:sldId id="328" r:id="rId5"/>
    <p:sldId id="329" r:id="rId6"/>
    <p:sldId id="330" r:id="rId7"/>
    <p:sldId id="331" r:id="rId8"/>
    <p:sldId id="332" r:id="rId9"/>
    <p:sldId id="333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2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0" r:id="rId27"/>
    <p:sldId id="359" r:id="rId28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94660"/>
  </p:normalViewPr>
  <p:slideViewPr>
    <p:cSldViewPr>
      <p:cViewPr varScale="1">
        <p:scale>
          <a:sx n="103" d="100"/>
          <a:sy n="103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 Introduction</a:t>
            </a:r>
            <a:br>
              <a:rPr lang="en-GB" dirty="0"/>
            </a:br>
            <a:r>
              <a:rPr lang="en-GB" dirty="0"/>
              <a:t>(H17D 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HNC Computing</a:t>
            </a:r>
          </a:p>
        </p:txBody>
      </p:sp>
    </p:spTree>
    <p:extLst>
      <p:ext uri="{BB962C8B-B14F-4D97-AF65-F5344CB8AC3E}">
        <p14:creationId xmlns:p14="http://schemas.microsoft.com/office/powerpoint/2010/main" val="25368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CPA – Network Diagram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(Running Simultaneous Activities)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In real life scenarios, there are several times where more than one activities are carried out, that is performing activities simultaneously.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 Referring to previous example…</a:t>
            </a:r>
            <a:endParaRPr lang="en-GB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that whilst in the process of buying the land the company wants to apply for planning permission</a:t>
            </a:r>
            <a:endParaRPr lang="en-GB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AA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Apply for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lanning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ermission (Time – </a:t>
            </a: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weeks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network diagram illustrating the simultaneous activities (buy land &amp; apply for planning permission) is shown below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66548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0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The CPA – Network Diagram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4968552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important to include key details of the activities in the nodes we have created.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to be able to identify each nodes in the CPA network diagram and also to be able to identify the crucial activities.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crucial activities are identified, then the ‘Critical Paths’ can also be determined.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nodes should be designed to include/represent the following information in the network diagram.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91476"/>
            <a:ext cx="71691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Earliest Start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refers to the earliest possible time at which any given task or activity can start.</a:t>
            </a: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It is called the Earliest Start Time (EST) of the task or activity.</a:t>
            </a:r>
          </a:p>
          <a:p>
            <a:pPr marL="457200" lvl="1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given task or activity can be calculated using the formula;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0" y="4043871"/>
            <a:ext cx="7467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Earliest Start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Simple Activity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information is then placed in the top right-hand quarter of the node.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node will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have an EST of zero.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Referring to previous example, we can calculate the EST for each activity as follows: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52936"/>
            <a:ext cx="3184495" cy="118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29200"/>
            <a:ext cx="63817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Earliest Start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Simultaneous Activities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there are simultaneous activities, there may be more than one value for the EST.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Previous Example: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simultaneous activities, we can find the EST as follows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from the network diagram above: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Since Activity B is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on both Activities A &amp; AA, it cannot start until both activities are completed.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value (i.e. in this case 14 weeks for activity AA) is usually selected as the EST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the EST from the network diagram above is 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 weeks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636912"/>
            <a:ext cx="5904657" cy="16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5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Earliest Start Time (EST) – Summary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EST of the first activity or task is always zero.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EST is usually calculated by working from left – right on the CPA network diagram.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EST is calculated using the following formula: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two activities are to be carried out at same time (i.e. simultaneously), the 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figure/value of time required to complete any of the task is taken as the EST.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1" y="3140968"/>
            <a:ext cx="7467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2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Earliest Start Time (EST) –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3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marL="0" indent="0">
              <a:buNone/>
            </a:pPr>
            <a:endParaRPr lang="en-GB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work for one of the high street coffee shops and you have been asked to make coffee for three customers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1 – prefers coffee with milk and sugar</a:t>
            </a:r>
          </a:p>
          <a:p>
            <a:pPr marL="514350" indent="-514350">
              <a:buAutoNum type="romanLcParenBoth" startAt="2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2 – prefers coffee with milk, no sugar</a:t>
            </a:r>
          </a:p>
          <a:p>
            <a:pPr marL="514350" indent="-514350">
              <a:buAutoNum type="romanLcParenBoth" startAt="2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3 – prefers coffee with no milk, no sugar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the following questions: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CPA network diagram to represent tasks given above. You should produce 3 network diagrams for each customer.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Earliest State Time (EST) for each of the network diagrams you have produced. </a:t>
            </a:r>
          </a:p>
        </p:txBody>
      </p:sp>
    </p:spTree>
    <p:extLst>
      <p:ext uri="{BB962C8B-B14F-4D97-AF65-F5344CB8AC3E}">
        <p14:creationId xmlns:p14="http://schemas.microsoft.com/office/powerpoint/2010/main" val="2569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Latest Finishing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LFT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refers to the latest possible time at which any given task must end.</a:t>
            </a: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 the Latest Finishing Time (LFT) of the task or activity.</a:t>
            </a:r>
          </a:p>
          <a:p>
            <a:pPr marL="457200" lvl="1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also help to identify the CRITICAL activities or tasks within the CPA network diagram for specific projects.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is calculated by working BACKWARDS from right – left across the network diagram using the formula;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798634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8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Latest Finishing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LFT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refers to the latest possible time at which any given task must end.</a:t>
            </a:r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 the Latest Finishing Time (LFT) of the task or activity.</a:t>
            </a:r>
          </a:p>
          <a:p>
            <a:pPr marL="457200" lvl="1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also help to identify the CRITICAL activities or tasks within the CPA network diagram for specific projects.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is calculated by working BACKWARDS from right – left across the network diagram using the formula;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798634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04856" cy="57606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9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Latest Finishing Time (</a:t>
            </a:r>
            <a:r>
              <a:rPr lang="en-GB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LFT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 – Simple Activity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This information is then placed in the bottom right -hand quarter of the node.</a:t>
            </a:r>
          </a:p>
          <a:p>
            <a:pPr marL="0" indent="0">
              <a:buNone/>
            </a:pPr>
            <a:endParaRPr lang="en-GB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endParaRPr lang="en-GB" sz="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node will 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have an LFT of zero.</a:t>
            </a:r>
          </a:p>
          <a:p>
            <a:endParaRPr lang="en-GB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Referring to previous example, we can calculate the EST for each activity as follows:</a:t>
            </a: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298018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13270"/>
            <a:ext cx="7488832" cy="202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Course Outline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289451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Project </a:t>
            </a:r>
            <a:r>
              <a:rPr lang="en-GB" sz="2800" dirty="0" smtClean="0"/>
              <a:t>Definition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 smtClean="0"/>
              <a:t>Project </a:t>
            </a:r>
            <a:r>
              <a:rPr lang="en-GB" sz="2800" dirty="0"/>
              <a:t>Management </a:t>
            </a:r>
            <a:r>
              <a:rPr lang="en-GB" sz="2800" dirty="0" smtClean="0"/>
              <a:t>Triangle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/>
              <a:t>Work Breakdown Structure (WBS</a:t>
            </a:r>
            <a:r>
              <a:rPr lang="en-GB" sz="2800" dirty="0" smtClean="0"/>
              <a:t>)   </a:t>
            </a:r>
            <a:r>
              <a:rPr lang="en-GB" sz="2800" dirty="0" smtClean="0">
                <a:solidFill>
                  <a:srgbClr val="C00000"/>
                </a:solidFill>
              </a:rPr>
              <a:t>√  </a:t>
            </a:r>
          </a:p>
          <a:p>
            <a:r>
              <a:rPr lang="en-GB" sz="2800" dirty="0" smtClean="0"/>
              <a:t>Project Life Cycle</a:t>
            </a:r>
            <a:r>
              <a:rPr lang="en-GB" sz="2800" dirty="0" smtClean="0">
                <a:solidFill>
                  <a:srgbClr val="C00000"/>
                </a:solidFill>
              </a:rPr>
              <a:t>  √</a:t>
            </a:r>
            <a:endParaRPr lang="en-GB" sz="2800" dirty="0">
              <a:solidFill>
                <a:srgbClr val="C00000"/>
              </a:solidFill>
            </a:endParaRPr>
          </a:p>
          <a:p>
            <a:r>
              <a:rPr lang="en-GB" sz="2800" dirty="0"/>
              <a:t>Project Management </a:t>
            </a:r>
            <a:r>
              <a:rPr lang="en-GB" sz="2800" dirty="0" smtClean="0"/>
              <a:t>Methodologies</a:t>
            </a:r>
          </a:p>
          <a:p>
            <a:r>
              <a:rPr lang="en-GB" sz="2800" dirty="0"/>
              <a:t>Project </a:t>
            </a:r>
            <a:r>
              <a:rPr lang="en-GB" sz="2800" dirty="0" smtClean="0"/>
              <a:t>Stakeholders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 smtClean="0"/>
          </a:p>
          <a:p>
            <a:r>
              <a:rPr lang="en-GB" sz="2800" dirty="0" smtClean="0"/>
              <a:t>Project Roles &amp; Responsibilities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 smtClean="0"/>
          </a:p>
          <a:p>
            <a:r>
              <a:rPr lang="en-GB" sz="2800" dirty="0" smtClean="0"/>
              <a:t>Brainstorming &amp; Team Work</a:t>
            </a:r>
            <a:endParaRPr lang="en-GB" sz="2800" dirty="0"/>
          </a:p>
          <a:p>
            <a:r>
              <a:rPr lang="en-GB" sz="2800" dirty="0"/>
              <a:t>Project Planning, Scoping &amp; Monitoring</a:t>
            </a:r>
          </a:p>
          <a:p>
            <a:r>
              <a:rPr lang="en-GB" sz="2800" dirty="0"/>
              <a:t>Project Costing &amp; Budgeting</a:t>
            </a:r>
          </a:p>
          <a:p>
            <a:r>
              <a:rPr lang="en-GB" sz="2800" dirty="0"/>
              <a:t>Critical Path </a:t>
            </a:r>
            <a:r>
              <a:rPr lang="en-GB" sz="2800" dirty="0" smtClean="0"/>
              <a:t>Analysis    </a:t>
            </a:r>
            <a:r>
              <a:rPr lang="en-GB" sz="2800" dirty="0" smtClean="0">
                <a:solidFill>
                  <a:srgbClr val="C00000"/>
                </a:solidFill>
              </a:rPr>
              <a:t>√</a:t>
            </a:r>
            <a:endParaRPr lang="en-GB" sz="2800" dirty="0"/>
          </a:p>
          <a:p>
            <a:r>
              <a:rPr lang="en-GB" sz="2800" dirty="0"/>
              <a:t>Project Management Tools – MS Project, Gantt chart…</a:t>
            </a:r>
          </a:p>
          <a:p>
            <a:r>
              <a:rPr lang="en-GB" sz="2800" dirty="0"/>
              <a:t>Class Exercises – Project Management Tasks</a:t>
            </a:r>
          </a:p>
        </p:txBody>
      </p:sp>
    </p:spTree>
    <p:extLst>
      <p:ext uri="{BB962C8B-B14F-4D97-AF65-F5344CB8AC3E}">
        <p14:creationId xmlns:p14="http://schemas.microsoft.com/office/powerpoint/2010/main" val="38781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Latest Finishing Time (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LFT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Simultaneous Activities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there are simultaneous activities, there may be more than one value for the LFT.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Previous Example: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simultaneous activities, we can find the LFT as follows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from the network diagram above: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Activity AA starts on week 2, it cannot be completed by week 14. 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 we must take the LOWEST figure or value as the LFT. 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the LFT from the network diagram above is 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0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984776" cy="193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Latest Finishing Time (LFT) – Summary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LFT of the last activity is always equal to its EST.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LFT of the first activity is always zero (0). 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LFT on a CPA network diagram is calculated by working from right - left across the network.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LFT is calculated using the formula 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two activities are to be carried out at same time (i.e. simultaneously), the 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figure is used as the LFT. 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6" y="3861048"/>
            <a:ext cx="8115485" cy="70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Refers to the 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spare time 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during project management (i.e. from planning – execution)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 activity without any spare time is usually considered – CRITICAL. 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types of float – (</a:t>
            </a:r>
            <a:r>
              <a:rPr lang="en-GB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Free Float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and (ii) 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Float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76" y="3614973"/>
            <a:ext cx="6840760" cy="32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Calculating Critical Paths’ Time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How to Calculate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Previous Example: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Total Float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calculated as follows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2786"/>
            <a:ext cx="8352928" cy="461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3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The Critical Path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Critical Path identifies activities that has no spare time (i.e. no float)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Previous Example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Critical Path can be identified from previous network diagram as follows: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93440"/>
            <a:ext cx="7877968" cy="394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Using CPA in Project Management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requires careful planning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to run projects smoothly</a:t>
            </a: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project running efficiency and cash flow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to run projects smoothly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problems occur, the implication can be identified quickly 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This helps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making informed and timely decisions on the project.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Helps to identify critical path during planning &amp; execution of projects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This helps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prioritise and manage project time and resources efficiently.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 of Using CPA in Project Management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Diagrams can become complex and unmanageable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different software is available to help produce CPA networks and manage complexity more easily.</a:t>
            </a: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will only work if relevant staff have been consulted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timescales need to be realistic</a:t>
            </a:r>
          </a:p>
          <a:p>
            <a:pPr marL="0" indent="0">
              <a:buNone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Gant charts tend to be preferred since they visually show the time-span of activities.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CPA –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4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marL="0" indent="0">
              <a:buNone/>
            </a:pPr>
            <a:endParaRPr lang="en-GB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complete a CPA network diagram to represent a project with the list of following activities: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 A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and B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start simultaneously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C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begin once activities A and B are 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days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can begin once activity B is complete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E (</a:t>
            </a:r>
            <a:r>
              <a:rPr lang="en-GB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day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ends the project and can begin once activities C and D are complete.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77809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Part </a:t>
            </a:r>
            <a:r>
              <a:rPr lang="en-GB" sz="3200" dirty="0"/>
              <a:t>D</a:t>
            </a:r>
            <a:r>
              <a:rPr lang="en-GB" sz="3200" dirty="0" smtClean="0"/>
              <a:t>: </a:t>
            </a:r>
            <a:r>
              <a:rPr lang="en-GB" sz="3200" dirty="0" smtClean="0"/>
              <a:t>Critical Path Analysis </a:t>
            </a:r>
            <a:r>
              <a:rPr lang="en-GB" sz="2400" dirty="0" smtClean="0"/>
              <a:t>(CPA)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</p:spPr>
        <p:txBody>
          <a:bodyPr>
            <a:normAutofit/>
          </a:bodyPr>
          <a:lstStyle/>
          <a:p>
            <a:r>
              <a:rPr lang="en-GB" sz="2000" dirty="0"/>
              <a:t>The critical path through a project is the longest route between dependencies or the minimum time required to complete the project </a:t>
            </a:r>
            <a:endParaRPr lang="en-GB" sz="2000" dirty="0" smtClean="0"/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 (CPA), is sometimes called ‘Network Analysis’ 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a tool used to plan activities so that a job/task can be completed in the shortest time possible. 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breaks a job down into a number of tasks, and looks at the dependency of them (i.e. how one task depends or relate to the other)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list the activities that must be completed in order to make a cup of coffee…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CPA is commonly used in manufacturing and construction projects. ( Also applicable in other projects as well)</a:t>
            </a:r>
            <a:endParaRPr lang="en-GB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434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 – Contd…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any task on the critical path is delayed, then the project will finish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Analysing the critical path allows critical tasks to be prioritised when planning, and can help with the identification of slippages or slack in the plan when tracking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reliability of the critical path depends on accurate estimates of time and of resources required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Critical path analysis can be complex, especially if it has to be done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depends on knowing which task has to finish before another starts, and which tasks can run in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In the example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next slide,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can have a draft advertisement ready by the end of day three, but the advert can't be published until the personnel department confirms the job grade in the middle of week two.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254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 – Contd…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0262"/>
            <a:ext cx="9127572" cy="559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Path Analysis – Contd…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critical path uses two key dates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earliest start date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(this depends on the duration of preceding activities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latest finish date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(the date on which the task must be completed if it is not to delay later tasks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0" indent="0">
              <a:buNone/>
            </a:pP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these two dates are known, the amount of float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(i.e. free time)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identified.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example, a task is estimated to take two days. It can't start until day seven and it must be finished by day 11.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allows four days between the earliest start date and the latest finish date. Subtract the task duration (two days) from this and a float equal to two days is left. Where the float is zero, there must be a critical event on the critical path.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63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CPA – Network (Introduction)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CPA Network consists of two things: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Activity </a:t>
            </a:r>
          </a:p>
          <a:p>
            <a:pPr marL="0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requires time and/or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They can be drawn as arrows from left to right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length of the arrow is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</a:t>
            </a:r>
          </a:p>
          <a:p>
            <a:pPr marL="457200" lvl="1" indent="0">
              <a:buNone/>
            </a:pPr>
            <a:endParaRPr lang="en-GB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represent the start and the end of an activity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They can be 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represented by circles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Every network </a:t>
            </a:r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start and end with a node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35" y="2616518"/>
            <a:ext cx="22669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14573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9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CPA – Network Diagram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(Running Simple Activities)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simple example below is used to show how to setup CPA Network Diagram: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business plans to build a new factory</a:t>
            </a:r>
            <a:endParaRPr lang="en-GB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this can be done, the following needs to be done first</a:t>
            </a:r>
            <a:endParaRPr lang="en-GB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A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 Buy the land (Time – </a:t>
            </a: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weeks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B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Draw up Plans (Time – </a:t>
            </a:r>
            <a:r>
              <a:rPr lang="en-GB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weeks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length of the arrow is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</a:t>
            </a:r>
            <a:endParaRPr lang="en-GB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simple network diagram to illustrate the above scenario can be sown below</a:t>
            </a: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6483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0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2697</Words>
  <Application>Microsoft Office PowerPoint</Application>
  <PresentationFormat>On-screen Show (4:3)</PresentationFormat>
  <Paragraphs>341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Project Management Introduction (H17D 34)</vt:lpstr>
      <vt:lpstr>Course Outline </vt:lpstr>
      <vt:lpstr>Part D: Critical Path Analysis (CPA)</vt:lpstr>
      <vt:lpstr>Critical Path Analysis</vt:lpstr>
      <vt:lpstr>Critical Path Analysis – Contd…</vt:lpstr>
      <vt:lpstr>Critical Path Analysis – Contd…</vt:lpstr>
      <vt:lpstr>Critical Path Analysis – Contd…</vt:lpstr>
      <vt:lpstr>CPA – Network (Introduction)</vt:lpstr>
      <vt:lpstr>CPA – Network Diagram (Running Simple Activities)</vt:lpstr>
      <vt:lpstr>CPA – Network Diagram (Running Simultaneous Activities)</vt:lpstr>
      <vt:lpstr>Developing The CPA – Network Diagram</vt:lpstr>
      <vt:lpstr>Calculating Critical Paths’ Time</vt:lpstr>
      <vt:lpstr>Calculating Critical Paths’ Time</vt:lpstr>
      <vt:lpstr>Calculating Critical Paths’ Time</vt:lpstr>
      <vt:lpstr>Earliest Start Time (EST) – Summary </vt:lpstr>
      <vt:lpstr>Earliest Start Time (EST) – Tutorial 3</vt:lpstr>
      <vt:lpstr>Calculating Critical Paths’ Time</vt:lpstr>
      <vt:lpstr>Calculating Critical Paths’ Time</vt:lpstr>
      <vt:lpstr>Calculating Critical Paths’ Time</vt:lpstr>
      <vt:lpstr>Calculating Critical Paths’ Time</vt:lpstr>
      <vt:lpstr>Latest Finishing Time (LFT) – Summary </vt:lpstr>
      <vt:lpstr>Calculating Critical Paths’ Time</vt:lpstr>
      <vt:lpstr>Calculating Critical Paths’ Time</vt:lpstr>
      <vt:lpstr>Identifying The Critical Path</vt:lpstr>
      <vt:lpstr>Advantages of Using CPA in Project Management</vt:lpstr>
      <vt:lpstr>Limitation of Using CPA in Project Management</vt:lpstr>
      <vt:lpstr>CPA – Tutorial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temp</cp:lastModifiedBy>
  <cp:revision>242</cp:revision>
  <cp:lastPrinted>2016-09-23T11:47:08Z</cp:lastPrinted>
  <dcterms:created xsi:type="dcterms:W3CDTF">2016-08-30T11:47:03Z</dcterms:created>
  <dcterms:modified xsi:type="dcterms:W3CDTF">2016-12-08T12:51:13Z</dcterms:modified>
</cp:coreProperties>
</file>