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344" r:id="rId4"/>
    <p:sldId id="269" r:id="rId5"/>
    <p:sldId id="270" r:id="rId6"/>
    <p:sldId id="303" r:id="rId7"/>
    <p:sldId id="304" r:id="rId8"/>
    <p:sldId id="305" r:id="rId9"/>
    <p:sldId id="306" r:id="rId10"/>
    <p:sldId id="307" r:id="rId11"/>
    <p:sldId id="308" r:id="rId12"/>
    <p:sldId id="309" r:id="rId13"/>
    <p:sldId id="310" r:id="rId14"/>
  </p:sldIdLst>
  <p:sldSz cx="9144000" cy="6858000" type="screen4x3"/>
  <p:notesSz cx="6797675"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57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283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2839"/>
          </a:xfrm>
          <a:prstGeom prst="rect">
            <a:avLst/>
          </a:prstGeom>
        </p:spPr>
        <p:txBody>
          <a:bodyPr vert="horz" lIns="91440" tIns="45720" rIns="91440" bIns="45720" rtlCol="0"/>
          <a:lstStyle>
            <a:lvl1pPr algn="r">
              <a:defRPr sz="1200"/>
            </a:lvl1pPr>
          </a:lstStyle>
          <a:p>
            <a:fld id="{601F3640-F9CF-4AE0-ADFC-AC904E30779A}" type="datetimeFigureOut">
              <a:rPr lang="en-GB" smtClean="0"/>
              <a:t>27/09/2016</a:t>
            </a:fld>
            <a:endParaRPr lang="en-GB"/>
          </a:p>
        </p:txBody>
      </p:sp>
      <p:sp>
        <p:nvSpPr>
          <p:cNvPr id="4" name="Slide Image Placeholder 3"/>
          <p:cNvSpPr>
            <a:spLocks noGrp="1" noRot="1" noChangeAspect="1"/>
          </p:cNvSpPr>
          <p:nvPr>
            <p:ph type="sldImg" idx="2"/>
          </p:nvPr>
        </p:nvSpPr>
        <p:spPr>
          <a:xfrm>
            <a:off x="935038" y="739775"/>
            <a:ext cx="4927600" cy="36957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81974"/>
            <a:ext cx="5438140" cy="443555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62238"/>
            <a:ext cx="2945659" cy="492839"/>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62238"/>
            <a:ext cx="2945659" cy="492839"/>
          </a:xfrm>
          <a:prstGeom prst="rect">
            <a:avLst/>
          </a:prstGeom>
        </p:spPr>
        <p:txBody>
          <a:bodyPr vert="horz" lIns="91440" tIns="45720" rIns="91440" bIns="45720" rtlCol="0" anchor="b"/>
          <a:lstStyle>
            <a:lvl1pPr algn="r">
              <a:defRPr sz="1200"/>
            </a:lvl1pPr>
          </a:lstStyle>
          <a:p>
            <a:fld id="{E0801188-001F-4283-A7B1-A6D7E35137AE}" type="slidenum">
              <a:rPr lang="en-GB" smtClean="0"/>
              <a:t>‹#›</a:t>
            </a:fld>
            <a:endParaRPr lang="en-GB"/>
          </a:p>
        </p:txBody>
      </p:sp>
    </p:spTree>
    <p:extLst>
      <p:ext uri="{BB962C8B-B14F-4D97-AF65-F5344CB8AC3E}">
        <p14:creationId xmlns:p14="http://schemas.microsoft.com/office/powerpoint/2010/main" val="261894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 Which of the WBS stage will you consider as the most important and least important during  project management,</a:t>
            </a:r>
            <a:r>
              <a:rPr lang="en-GB" baseline="0" dirty="0"/>
              <a:t> and why? Explain your answers</a:t>
            </a:r>
            <a:endParaRPr lang="en-GB" dirty="0"/>
          </a:p>
        </p:txBody>
      </p:sp>
      <p:sp>
        <p:nvSpPr>
          <p:cNvPr id="4" name="Slide Number Placeholder 3"/>
          <p:cNvSpPr>
            <a:spLocks noGrp="1"/>
          </p:cNvSpPr>
          <p:nvPr>
            <p:ph type="sldNum" sz="quarter" idx="10"/>
          </p:nvPr>
        </p:nvSpPr>
        <p:spPr/>
        <p:txBody>
          <a:bodyPr/>
          <a:lstStyle/>
          <a:p>
            <a:fld id="{E0801188-001F-4283-A7B1-A6D7E35137AE}" type="slidenum">
              <a:rPr lang="en-GB" smtClean="0"/>
              <a:t>3</a:t>
            </a:fld>
            <a:endParaRPr lang="en-GB"/>
          </a:p>
        </p:txBody>
      </p:sp>
    </p:spTree>
    <p:extLst>
      <p:ext uri="{BB962C8B-B14F-4D97-AF65-F5344CB8AC3E}">
        <p14:creationId xmlns:p14="http://schemas.microsoft.com/office/powerpoint/2010/main" val="81246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 Which of the WBS stage will you consider as the most important and least important during  project management,</a:t>
            </a:r>
            <a:r>
              <a:rPr lang="en-GB" baseline="0" dirty="0"/>
              <a:t> and why? Explain your answers</a:t>
            </a:r>
            <a:endParaRPr lang="en-GB" dirty="0"/>
          </a:p>
        </p:txBody>
      </p:sp>
      <p:sp>
        <p:nvSpPr>
          <p:cNvPr id="4" name="Slide Number Placeholder 3"/>
          <p:cNvSpPr>
            <a:spLocks noGrp="1"/>
          </p:cNvSpPr>
          <p:nvPr>
            <p:ph type="sldNum" sz="quarter" idx="10"/>
          </p:nvPr>
        </p:nvSpPr>
        <p:spPr/>
        <p:txBody>
          <a:bodyPr/>
          <a:lstStyle/>
          <a:p>
            <a:fld id="{E0801188-001F-4283-A7B1-A6D7E35137AE}" type="slidenum">
              <a:rPr lang="en-GB" smtClean="0"/>
              <a:t>10</a:t>
            </a:fld>
            <a:endParaRPr lang="en-GB"/>
          </a:p>
        </p:txBody>
      </p:sp>
    </p:spTree>
    <p:extLst>
      <p:ext uri="{BB962C8B-B14F-4D97-AF65-F5344CB8AC3E}">
        <p14:creationId xmlns:p14="http://schemas.microsoft.com/office/powerpoint/2010/main" val="812468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 Which of the WBS stage will you consider as the most important and least important during  project management,</a:t>
            </a:r>
            <a:r>
              <a:rPr lang="en-GB" baseline="0" dirty="0"/>
              <a:t> and why? Explain your answers</a:t>
            </a:r>
            <a:endParaRPr lang="en-GB" dirty="0"/>
          </a:p>
        </p:txBody>
      </p:sp>
      <p:sp>
        <p:nvSpPr>
          <p:cNvPr id="4" name="Slide Number Placeholder 3"/>
          <p:cNvSpPr>
            <a:spLocks noGrp="1"/>
          </p:cNvSpPr>
          <p:nvPr>
            <p:ph type="sldNum" sz="quarter" idx="10"/>
          </p:nvPr>
        </p:nvSpPr>
        <p:spPr/>
        <p:txBody>
          <a:bodyPr/>
          <a:lstStyle/>
          <a:p>
            <a:fld id="{E0801188-001F-4283-A7B1-A6D7E35137AE}" type="slidenum">
              <a:rPr lang="en-GB" smtClean="0"/>
              <a:t>11</a:t>
            </a:fld>
            <a:endParaRPr lang="en-GB"/>
          </a:p>
        </p:txBody>
      </p:sp>
    </p:spTree>
    <p:extLst>
      <p:ext uri="{BB962C8B-B14F-4D97-AF65-F5344CB8AC3E}">
        <p14:creationId xmlns:p14="http://schemas.microsoft.com/office/powerpoint/2010/main" val="812468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 Which of the WBS stage will you consider as the most important and least important during  project management,</a:t>
            </a:r>
            <a:r>
              <a:rPr lang="en-GB" baseline="0" dirty="0"/>
              <a:t> and why? Explain your answers</a:t>
            </a:r>
            <a:endParaRPr lang="en-GB" dirty="0"/>
          </a:p>
        </p:txBody>
      </p:sp>
      <p:sp>
        <p:nvSpPr>
          <p:cNvPr id="4" name="Slide Number Placeholder 3"/>
          <p:cNvSpPr>
            <a:spLocks noGrp="1"/>
          </p:cNvSpPr>
          <p:nvPr>
            <p:ph type="sldNum" sz="quarter" idx="10"/>
          </p:nvPr>
        </p:nvSpPr>
        <p:spPr/>
        <p:txBody>
          <a:bodyPr/>
          <a:lstStyle/>
          <a:p>
            <a:fld id="{E0801188-001F-4283-A7B1-A6D7E35137AE}" type="slidenum">
              <a:rPr lang="en-GB" smtClean="0"/>
              <a:t>12</a:t>
            </a:fld>
            <a:endParaRPr lang="en-GB"/>
          </a:p>
        </p:txBody>
      </p:sp>
    </p:spTree>
    <p:extLst>
      <p:ext uri="{BB962C8B-B14F-4D97-AF65-F5344CB8AC3E}">
        <p14:creationId xmlns:p14="http://schemas.microsoft.com/office/powerpoint/2010/main" val="81246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 Which of the WBS stage will you consider as the most important and least important during  project management,</a:t>
            </a:r>
            <a:r>
              <a:rPr lang="en-GB" baseline="0" dirty="0"/>
              <a:t> and why? Explain your answers</a:t>
            </a:r>
            <a:endParaRPr lang="en-GB" dirty="0"/>
          </a:p>
        </p:txBody>
      </p:sp>
      <p:sp>
        <p:nvSpPr>
          <p:cNvPr id="4" name="Slide Number Placeholder 3"/>
          <p:cNvSpPr>
            <a:spLocks noGrp="1"/>
          </p:cNvSpPr>
          <p:nvPr>
            <p:ph type="sldNum" sz="quarter" idx="10"/>
          </p:nvPr>
        </p:nvSpPr>
        <p:spPr/>
        <p:txBody>
          <a:bodyPr/>
          <a:lstStyle/>
          <a:p>
            <a:fld id="{E0801188-001F-4283-A7B1-A6D7E35137AE}" type="slidenum">
              <a:rPr lang="en-GB" smtClean="0"/>
              <a:t>13</a:t>
            </a:fld>
            <a:endParaRPr lang="en-GB"/>
          </a:p>
        </p:txBody>
      </p:sp>
    </p:spTree>
    <p:extLst>
      <p:ext uri="{BB962C8B-B14F-4D97-AF65-F5344CB8AC3E}">
        <p14:creationId xmlns:p14="http://schemas.microsoft.com/office/powerpoint/2010/main" val="812468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9CBC3EA-F9D0-4FCF-A84F-EDB3665AF6EB}"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106598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CBC3EA-F9D0-4FCF-A84F-EDB3665AF6EB}"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223581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CBC3EA-F9D0-4FCF-A84F-EDB3665AF6EB}"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364580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CBC3EA-F9D0-4FCF-A84F-EDB3665AF6EB}"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66974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BC3EA-F9D0-4FCF-A84F-EDB3665AF6EB}"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407473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9CBC3EA-F9D0-4FCF-A84F-EDB3665AF6EB}" type="datetimeFigureOut">
              <a:rPr lang="en-GB" smtClean="0"/>
              <a:t>27/09/2016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428141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9CBC3EA-F9D0-4FCF-A84F-EDB3665AF6EB}" type="datetimeFigureOut">
              <a:rPr lang="en-GB" smtClean="0"/>
              <a:t>27/09/2016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396533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9CBC3EA-F9D0-4FCF-A84F-EDB3665AF6EB}" type="datetimeFigureOut">
              <a:rPr lang="en-GB" smtClean="0"/>
              <a:t>27/09/2016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14766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BC3EA-F9D0-4FCF-A84F-EDB3665AF6EB}" type="datetimeFigureOut">
              <a:rPr lang="en-GB" smtClean="0"/>
              <a:t>27/09/2016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89134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BC3EA-F9D0-4FCF-A84F-EDB3665AF6EB}" type="datetimeFigureOut">
              <a:rPr lang="en-GB" smtClean="0"/>
              <a:t>27/09/2016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330809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BC3EA-F9D0-4FCF-A84F-EDB3665AF6EB}" type="datetimeFigureOut">
              <a:rPr lang="en-GB" smtClean="0"/>
              <a:t>27/09/2016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161357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BC3EA-F9D0-4FCF-A84F-EDB3665AF6EB}" type="datetimeFigureOut">
              <a:rPr lang="en-GB" smtClean="0"/>
              <a:t>27/09/2016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33CE1-054F-4708-BFA9-A990859DCA7D}" type="slidenum">
              <a:rPr lang="en-GB" smtClean="0"/>
              <a:t>‹#›</a:t>
            </a:fld>
            <a:endParaRPr lang="en-GB"/>
          </a:p>
        </p:txBody>
      </p:sp>
    </p:spTree>
    <p:extLst>
      <p:ext uri="{BB962C8B-B14F-4D97-AF65-F5344CB8AC3E}">
        <p14:creationId xmlns:p14="http://schemas.microsoft.com/office/powerpoint/2010/main" val="452699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Project Management Introduction</a:t>
            </a:r>
            <a:br>
              <a:rPr lang="en-GB" dirty="0"/>
            </a:br>
            <a:r>
              <a:rPr lang="en-GB" dirty="0"/>
              <a:t>(H17D 34)</a:t>
            </a:r>
          </a:p>
        </p:txBody>
      </p:sp>
      <p:sp>
        <p:nvSpPr>
          <p:cNvPr id="3" name="Subtitle 2"/>
          <p:cNvSpPr>
            <a:spLocks noGrp="1"/>
          </p:cNvSpPr>
          <p:nvPr>
            <p:ph type="subTitle" idx="1"/>
          </p:nvPr>
        </p:nvSpPr>
        <p:spPr/>
        <p:txBody>
          <a:bodyPr/>
          <a:lstStyle/>
          <a:p>
            <a:r>
              <a:rPr lang="en-GB" dirty="0"/>
              <a:t>HNC Computing</a:t>
            </a:r>
          </a:p>
        </p:txBody>
      </p:sp>
    </p:spTree>
    <p:extLst>
      <p:ext uri="{BB962C8B-B14F-4D97-AF65-F5344CB8AC3E}">
        <p14:creationId xmlns:p14="http://schemas.microsoft.com/office/powerpoint/2010/main" val="2536894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634082"/>
          </a:xfrm>
        </p:spPr>
        <p:txBody>
          <a:bodyPr>
            <a:normAutofit/>
          </a:bodyPr>
          <a:lstStyle/>
          <a:p>
            <a:r>
              <a:rPr lang="en-GB" sz="2800" dirty="0" smtClean="0">
                <a:latin typeface="Arial" panose="020B0604020202020204" pitchFamily="34" charset="0"/>
                <a:cs typeface="Arial" panose="020B0604020202020204" pitchFamily="34" charset="0"/>
              </a:rPr>
              <a:t>Work </a:t>
            </a:r>
            <a:r>
              <a:rPr lang="en-GB" sz="2800" dirty="0">
                <a:latin typeface="Arial" panose="020B0604020202020204" pitchFamily="34" charset="0"/>
                <a:cs typeface="Arial" panose="020B0604020202020204" pitchFamily="34" charset="0"/>
              </a:rPr>
              <a:t>Breakdown Structure (WBS)</a:t>
            </a:r>
          </a:p>
        </p:txBody>
      </p:sp>
      <p:sp>
        <p:nvSpPr>
          <p:cNvPr id="3" name="Content Placeholder 2"/>
          <p:cNvSpPr>
            <a:spLocks noGrp="1"/>
          </p:cNvSpPr>
          <p:nvPr>
            <p:ph idx="1"/>
          </p:nvPr>
        </p:nvSpPr>
        <p:spPr>
          <a:xfrm>
            <a:off x="251520" y="1124744"/>
            <a:ext cx="8640960" cy="5184576"/>
          </a:xfrm>
        </p:spPr>
        <p:txBody>
          <a:bodyPr>
            <a:normAutofit/>
          </a:bodyPr>
          <a:lstStyle/>
          <a:p>
            <a:r>
              <a:rPr lang="en-GB" sz="2000" dirty="0" smtClean="0">
                <a:latin typeface="Arial" panose="020B0604020202020204" pitchFamily="34" charset="0"/>
                <a:cs typeface="Arial" panose="020B0604020202020204" pitchFamily="34" charset="0"/>
              </a:rPr>
              <a:t>WBS has been developed over the years as an excellent tool for quantifying the scope of work as a list of work packages</a:t>
            </a:r>
          </a:p>
          <a:p>
            <a:pPr marL="0" indent="0">
              <a:buNone/>
            </a:pPr>
            <a:endParaRPr lang="en-GB"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It is an essential tool for ensuring that the estimate or quotation for executing a project  includes the complete scope of work.</a:t>
            </a:r>
          </a:p>
          <a:p>
            <a:pPr marL="0" indent="0">
              <a:buNone/>
            </a:pPr>
            <a:endParaRPr lang="en-GB"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The purpose of WBS is to breakdown or subdivide the scope of work into a number of manageable work packages that are easier to estimate, plan and assign to a responsible person or department for completion.</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747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778098"/>
          </a:xfrm>
        </p:spPr>
        <p:txBody>
          <a:bodyPr>
            <a:normAutofit/>
          </a:bodyPr>
          <a:lstStyle/>
          <a:p>
            <a:r>
              <a:rPr lang="en-GB" sz="2800" dirty="0" smtClean="0">
                <a:latin typeface="Arial" panose="020B0604020202020204" pitchFamily="34" charset="0"/>
                <a:cs typeface="Arial" panose="020B0604020202020204" pitchFamily="34" charset="0"/>
              </a:rPr>
              <a:t>Work </a:t>
            </a:r>
            <a:r>
              <a:rPr lang="en-GB" sz="2800" dirty="0">
                <a:latin typeface="Arial" panose="020B0604020202020204" pitchFamily="34" charset="0"/>
                <a:cs typeface="Arial" panose="020B0604020202020204" pitchFamily="34" charset="0"/>
              </a:rPr>
              <a:t>Breakdown Structure </a:t>
            </a:r>
            <a:r>
              <a:rPr lang="en-GB" sz="2000" dirty="0">
                <a:latin typeface="Arial" panose="020B0604020202020204" pitchFamily="34" charset="0"/>
                <a:cs typeface="Arial" panose="020B0604020202020204" pitchFamily="34" charset="0"/>
              </a:rPr>
              <a:t>(WBS)</a:t>
            </a:r>
          </a:p>
        </p:txBody>
      </p:sp>
      <p:sp>
        <p:nvSpPr>
          <p:cNvPr id="3" name="Content Placeholder 2"/>
          <p:cNvSpPr>
            <a:spLocks noGrp="1"/>
          </p:cNvSpPr>
          <p:nvPr>
            <p:ph idx="1"/>
          </p:nvPr>
        </p:nvSpPr>
        <p:spPr>
          <a:xfrm>
            <a:off x="457200" y="1340768"/>
            <a:ext cx="8229600" cy="4785395"/>
          </a:xfrm>
        </p:spPr>
        <p:txBody>
          <a:bodyPr>
            <a:normAutofit/>
          </a:bodyPr>
          <a:lstStyle/>
          <a:p>
            <a:r>
              <a:rPr lang="en-GB" sz="2800" dirty="0">
                <a:solidFill>
                  <a:srgbClr val="FF0000"/>
                </a:solidFill>
              </a:rPr>
              <a:t>Project Definition</a:t>
            </a:r>
          </a:p>
          <a:p>
            <a:r>
              <a:rPr lang="en-GB" sz="2800" dirty="0"/>
              <a:t>Planning stage</a:t>
            </a:r>
          </a:p>
          <a:p>
            <a:r>
              <a:rPr lang="en-GB" sz="2800" dirty="0"/>
              <a:t>Development stage</a:t>
            </a:r>
          </a:p>
          <a:p>
            <a:r>
              <a:rPr lang="en-GB" sz="2800" dirty="0">
                <a:solidFill>
                  <a:srgbClr val="FF0000"/>
                </a:solidFill>
              </a:rPr>
              <a:t>Analysis stage</a:t>
            </a:r>
          </a:p>
          <a:p>
            <a:r>
              <a:rPr lang="en-GB" sz="2800" dirty="0"/>
              <a:t>Test stage</a:t>
            </a:r>
          </a:p>
          <a:p>
            <a:r>
              <a:rPr lang="en-GB" sz="2800" dirty="0"/>
              <a:t>Evaluation stage</a:t>
            </a:r>
          </a:p>
          <a:p>
            <a:r>
              <a:rPr lang="en-GB" sz="2800" dirty="0"/>
              <a:t>Implementation stage</a:t>
            </a:r>
          </a:p>
          <a:p>
            <a:r>
              <a:rPr lang="en-GB" sz="2800" dirty="0">
                <a:solidFill>
                  <a:srgbClr val="FF0000"/>
                </a:solidFill>
              </a:rPr>
              <a:t>Handover</a:t>
            </a:r>
          </a:p>
          <a:p>
            <a:pPr marL="0" indent="0">
              <a:buNone/>
            </a:pPr>
            <a:endParaRPr lang="en-GB" sz="2800" dirty="0"/>
          </a:p>
        </p:txBody>
      </p:sp>
    </p:spTree>
    <p:extLst>
      <p:ext uri="{BB962C8B-B14F-4D97-AF65-F5344CB8AC3E}">
        <p14:creationId xmlns:p14="http://schemas.microsoft.com/office/powerpoint/2010/main" val="427877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additive="base">
                                        <p:cTn id="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6737"/>
            <a:ext cx="8229600" cy="706090"/>
          </a:xfrm>
        </p:spPr>
        <p:txBody>
          <a:bodyPr>
            <a:normAutofit/>
          </a:bodyPr>
          <a:lstStyle/>
          <a:p>
            <a:r>
              <a:rPr lang="en-GB" sz="2800" dirty="0" smtClean="0">
                <a:latin typeface="Arial" panose="020B0604020202020204" pitchFamily="34" charset="0"/>
                <a:cs typeface="Arial" panose="020B0604020202020204" pitchFamily="34" charset="0"/>
              </a:rPr>
              <a:t>Work </a:t>
            </a:r>
            <a:r>
              <a:rPr lang="en-GB" sz="2800" dirty="0">
                <a:latin typeface="Arial" panose="020B0604020202020204" pitchFamily="34" charset="0"/>
                <a:cs typeface="Arial" panose="020B0604020202020204" pitchFamily="34" charset="0"/>
              </a:rPr>
              <a:t>Breakdown Structure (WBS</a:t>
            </a:r>
            <a:r>
              <a:rPr lang="en-GB" sz="2800" dirty="0" smtClean="0">
                <a:latin typeface="Arial" panose="020B0604020202020204" pitchFamily="34" charset="0"/>
                <a:cs typeface="Arial" panose="020B0604020202020204" pitchFamily="34" charset="0"/>
              </a:rPr>
              <a:t>) – Flow Charts</a:t>
            </a:r>
            <a:endParaRPr lang="en-GB" sz="2800" dirty="0">
              <a:latin typeface="Arial" panose="020B0604020202020204" pitchFamily="34" charset="0"/>
              <a:cs typeface="Arial" panose="020B0604020202020204" pitchFamily="34" charset="0"/>
            </a:endParaRPr>
          </a:p>
        </p:txBody>
      </p:sp>
      <p:sp>
        <p:nvSpPr>
          <p:cNvPr id="4" name="TextBox 3"/>
          <p:cNvSpPr txBox="1"/>
          <p:nvPr/>
        </p:nvSpPr>
        <p:spPr>
          <a:xfrm>
            <a:off x="6477" y="848685"/>
            <a:ext cx="5096010" cy="400110"/>
          </a:xfrm>
          <a:prstGeom prst="rect">
            <a:avLst/>
          </a:prstGeom>
          <a:noFill/>
        </p:spPr>
        <p:txBody>
          <a:bodyPr wrap="none" rtlCol="0">
            <a:spAutoFit/>
          </a:bodyPr>
          <a:lstStyle/>
          <a:p>
            <a:r>
              <a:rPr lang="en-GB" sz="2000" dirty="0" smtClean="0">
                <a:solidFill>
                  <a:srgbClr val="FF0000"/>
                </a:solidFill>
              </a:rPr>
              <a:t># WBS Example for </a:t>
            </a:r>
            <a:r>
              <a:rPr lang="en-GB" sz="2000" u="sng" dirty="0" smtClean="0">
                <a:solidFill>
                  <a:srgbClr val="FF0000"/>
                </a:solidFill>
              </a:rPr>
              <a:t>Product Design</a:t>
            </a:r>
            <a:r>
              <a:rPr lang="en-GB" sz="2000" dirty="0" smtClean="0">
                <a:solidFill>
                  <a:srgbClr val="FF0000"/>
                </a:solidFill>
              </a:rPr>
              <a:t> – High Level</a:t>
            </a:r>
            <a:endParaRPr lang="en-GB" sz="2000" u="sng" dirty="0">
              <a:solidFill>
                <a:srgbClr val="FF0000"/>
              </a:solidFill>
            </a:endParaRPr>
          </a:p>
        </p:txBody>
      </p:sp>
      <p:pic>
        <p:nvPicPr>
          <p:cNvPr id="3076" name="Picture 4" descr="Image result for simple work breakdown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2856"/>
            <a:ext cx="7966840"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084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6737"/>
            <a:ext cx="8229600" cy="706090"/>
          </a:xfrm>
        </p:spPr>
        <p:txBody>
          <a:bodyPr>
            <a:normAutofit/>
          </a:bodyPr>
          <a:lstStyle/>
          <a:p>
            <a:r>
              <a:rPr lang="en-GB" sz="2800" dirty="0" smtClean="0">
                <a:latin typeface="Arial" panose="020B0604020202020204" pitchFamily="34" charset="0"/>
                <a:cs typeface="Arial" panose="020B0604020202020204" pitchFamily="34" charset="0"/>
              </a:rPr>
              <a:t>Work </a:t>
            </a:r>
            <a:r>
              <a:rPr lang="en-GB" sz="2800" dirty="0">
                <a:latin typeface="Arial" panose="020B0604020202020204" pitchFamily="34" charset="0"/>
                <a:cs typeface="Arial" panose="020B0604020202020204" pitchFamily="34" charset="0"/>
              </a:rPr>
              <a:t>Breakdown Structure (WBS</a:t>
            </a:r>
            <a:r>
              <a:rPr lang="en-GB" sz="2800" dirty="0" smtClean="0">
                <a:latin typeface="Arial" panose="020B0604020202020204" pitchFamily="34" charset="0"/>
                <a:cs typeface="Arial" panose="020B0604020202020204" pitchFamily="34" charset="0"/>
              </a:rPr>
              <a:t>) – Flow Charts</a:t>
            </a:r>
            <a:endParaRPr lang="en-GB" sz="2800" dirty="0">
              <a:latin typeface="Arial" panose="020B0604020202020204" pitchFamily="34" charset="0"/>
              <a:cs typeface="Arial" panose="020B0604020202020204" pitchFamily="34" charset="0"/>
            </a:endParaRPr>
          </a:p>
        </p:txBody>
      </p:sp>
      <p:pic>
        <p:nvPicPr>
          <p:cNvPr id="3074" name="Picture 2" descr="Image result for project management w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844" y="1628800"/>
            <a:ext cx="7272808" cy="50231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750" y="964670"/>
            <a:ext cx="4898713" cy="400110"/>
          </a:xfrm>
          <a:prstGeom prst="rect">
            <a:avLst/>
          </a:prstGeom>
          <a:noFill/>
        </p:spPr>
        <p:txBody>
          <a:bodyPr wrap="none" rtlCol="0">
            <a:spAutoFit/>
          </a:bodyPr>
          <a:lstStyle/>
          <a:p>
            <a:r>
              <a:rPr lang="en-GB" dirty="0" smtClean="0">
                <a:solidFill>
                  <a:srgbClr val="FF0000"/>
                </a:solidFill>
              </a:rPr>
              <a:t># </a:t>
            </a:r>
            <a:r>
              <a:rPr lang="en-GB" sz="2000" dirty="0" smtClean="0">
                <a:solidFill>
                  <a:srgbClr val="FF0000"/>
                </a:solidFill>
              </a:rPr>
              <a:t>WBS Example for a </a:t>
            </a:r>
            <a:r>
              <a:rPr lang="en-GB" sz="2000" u="sng" dirty="0" smtClean="0">
                <a:solidFill>
                  <a:srgbClr val="FF0000"/>
                </a:solidFill>
              </a:rPr>
              <a:t>Database Design Project</a:t>
            </a:r>
            <a:endParaRPr lang="en-GB" sz="2000" u="sng" dirty="0">
              <a:solidFill>
                <a:srgbClr val="FF0000"/>
              </a:solidFill>
            </a:endParaRPr>
          </a:p>
        </p:txBody>
      </p:sp>
    </p:spTree>
    <p:extLst>
      <p:ext uri="{BB962C8B-B14F-4D97-AF65-F5344CB8AC3E}">
        <p14:creationId xmlns:p14="http://schemas.microsoft.com/office/powerpoint/2010/main" val="3228537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29600" cy="504056"/>
          </a:xfrm>
        </p:spPr>
        <p:txBody>
          <a:bodyPr>
            <a:normAutofit fontScale="90000"/>
          </a:bodyPr>
          <a:lstStyle/>
          <a:p>
            <a:r>
              <a:rPr lang="en-GB" sz="3200" dirty="0" smtClean="0"/>
              <a:t>Course Outline </a:t>
            </a:r>
            <a:endParaRPr lang="en-GB" sz="3200" dirty="0"/>
          </a:p>
        </p:txBody>
      </p:sp>
      <p:sp>
        <p:nvSpPr>
          <p:cNvPr id="3" name="Content Placeholder 2"/>
          <p:cNvSpPr>
            <a:spLocks noGrp="1"/>
          </p:cNvSpPr>
          <p:nvPr>
            <p:ph idx="1"/>
          </p:nvPr>
        </p:nvSpPr>
        <p:spPr>
          <a:xfrm>
            <a:off x="323528" y="836712"/>
            <a:ext cx="8363272" cy="5289451"/>
          </a:xfrm>
        </p:spPr>
        <p:txBody>
          <a:bodyPr>
            <a:normAutofit fontScale="92500" lnSpcReduction="10000"/>
          </a:bodyPr>
          <a:lstStyle/>
          <a:p>
            <a:r>
              <a:rPr lang="en-GB" sz="2800" dirty="0"/>
              <a:t>Project </a:t>
            </a:r>
            <a:r>
              <a:rPr lang="en-GB" sz="2800" dirty="0" smtClean="0"/>
              <a:t>Definition   </a:t>
            </a:r>
            <a:r>
              <a:rPr lang="en-GB" sz="2800" dirty="0" smtClean="0">
                <a:solidFill>
                  <a:srgbClr val="C00000"/>
                </a:solidFill>
              </a:rPr>
              <a:t>√</a:t>
            </a:r>
            <a:endParaRPr lang="en-GB" sz="2800" dirty="0">
              <a:solidFill>
                <a:srgbClr val="C00000"/>
              </a:solidFill>
            </a:endParaRPr>
          </a:p>
          <a:p>
            <a:r>
              <a:rPr lang="en-GB" sz="2800" dirty="0" smtClean="0"/>
              <a:t>Project </a:t>
            </a:r>
            <a:r>
              <a:rPr lang="en-GB" sz="2800" dirty="0"/>
              <a:t>Management </a:t>
            </a:r>
            <a:r>
              <a:rPr lang="en-GB" sz="2800" dirty="0" smtClean="0"/>
              <a:t>Triangle   </a:t>
            </a:r>
            <a:r>
              <a:rPr lang="en-GB" sz="2800" dirty="0" smtClean="0">
                <a:solidFill>
                  <a:srgbClr val="C00000"/>
                </a:solidFill>
              </a:rPr>
              <a:t>√</a:t>
            </a:r>
            <a:endParaRPr lang="en-GB" sz="2800" dirty="0">
              <a:solidFill>
                <a:srgbClr val="C00000"/>
              </a:solidFill>
            </a:endParaRPr>
          </a:p>
          <a:p>
            <a:r>
              <a:rPr lang="en-GB" sz="2800" dirty="0"/>
              <a:t>Work Breakdown Structure (WBS</a:t>
            </a:r>
            <a:r>
              <a:rPr lang="en-GB" sz="2800" dirty="0" smtClean="0"/>
              <a:t>) </a:t>
            </a:r>
            <a:r>
              <a:rPr lang="en-GB" sz="2800" dirty="0" smtClean="0"/>
              <a:t>  </a:t>
            </a:r>
            <a:r>
              <a:rPr lang="en-GB" sz="2800" dirty="0" smtClean="0">
                <a:solidFill>
                  <a:srgbClr val="C00000"/>
                </a:solidFill>
              </a:rPr>
              <a:t>√</a:t>
            </a:r>
            <a:endParaRPr lang="en-GB" sz="2800" dirty="0">
              <a:solidFill>
                <a:srgbClr val="C00000"/>
              </a:solidFill>
            </a:endParaRPr>
          </a:p>
          <a:p>
            <a:r>
              <a:rPr lang="en-GB" sz="2800" dirty="0"/>
              <a:t>Project Management </a:t>
            </a:r>
            <a:r>
              <a:rPr lang="en-GB" sz="2800" dirty="0" smtClean="0"/>
              <a:t>Methodologies</a:t>
            </a:r>
          </a:p>
          <a:p>
            <a:r>
              <a:rPr lang="en-GB" sz="2800" dirty="0"/>
              <a:t>Project </a:t>
            </a:r>
            <a:r>
              <a:rPr lang="en-GB" sz="2800" dirty="0" smtClean="0"/>
              <a:t>Stakeholders</a:t>
            </a:r>
          </a:p>
          <a:p>
            <a:r>
              <a:rPr lang="en-GB" sz="2800" dirty="0" smtClean="0"/>
              <a:t>Project Roles &amp; Responsibilities</a:t>
            </a:r>
          </a:p>
          <a:p>
            <a:r>
              <a:rPr lang="en-GB" sz="2800" dirty="0" smtClean="0"/>
              <a:t>Brainstorming &amp; Team Work</a:t>
            </a:r>
            <a:endParaRPr lang="en-GB" sz="2800" dirty="0"/>
          </a:p>
          <a:p>
            <a:r>
              <a:rPr lang="en-GB" sz="2800" dirty="0"/>
              <a:t>Project Planning, Scoping &amp; Monitoring</a:t>
            </a:r>
          </a:p>
          <a:p>
            <a:r>
              <a:rPr lang="en-GB" sz="2800" dirty="0"/>
              <a:t>Project Costing &amp; Budgeting</a:t>
            </a:r>
          </a:p>
          <a:p>
            <a:r>
              <a:rPr lang="en-GB" sz="2800" dirty="0"/>
              <a:t>Critical Path Analysis</a:t>
            </a:r>
          </a:p>
          <a:p>
            <a:r>
              <a:rPr lang="en-GB" sz="2800" dirty="0"/>
              <a:t>Project Management Tools – MS Project, Gantt chart…</a:t>
            </a:r>
          </a:p>
          <a:p>
            <a:r>
              <a:rPr lang="en-GB" sz="2800" dirty="0"/>
              <a:t>Class Exercises – Project Management Tasks</a:t>
            </a:r>
          </a:p>
        </p:txBody>
      </p:sp>
    </p:spTree>
    <p:extLst>
      <p:ext uri="{BB962C8B-B14F-4D97-AF65-F5344CB8AC3E}">
        <p14:creationId xmlns:p14="http://schemas.microsoft.com/office/powerpoint/2010/main" val="455175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92896"/>
            <a:ext cx="8229600" cy="778098"/>
          </a:xfrm>
        </p:spPr>
        <p:txBody>
          <a:bodyPr>
            <a:normAutofit fontScale="90000"/>
          </a:bodyPr>
          <a:lstStyle/>
          <a:p>
            <a:r>
              <a:rPr lang="en-GB" sz="3200" dirty="0" smtClean="0"/>
              <a:t>Part A: Project Management Introduction</a:t>
            </a:r>
            <a:br>
              <a:rPr lang="en-GB" sz="3200" dirty="0" smtClean="0"/>
            </a:br>
            <a:r>
              <a:rPr lang="en-GB" sz="2400" dirty="0" smtClean="0"/>
              <a:t>(Project Definition, PM Triangle, WBS, KPIs)</a:t>
            </a:r>
            <a:endParaRPr lang="en-GB" sz="3200" dirty="0">
              <a:solidFill>
                <a:schemeClr val="bg1">
                  <a:lumMod val="50000"/>
                </a:schemeClr>
              </a:solidFill>
            </a:endParaRPr>
          </a:p>
        </p:txBody>
      </p:sp>
    </p:spTree>
    <p:extLst>
      <p:ext uri="{BB962C8B-B14F-4D97-AF65-F5344CB8AC3E}">
        <p14:creationId xmlns:p14="http://schemas.microsoft.com/office/powerpoint/2010/main" val="2507860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a:bodyPr>
          <a:lstStyle/>
          <a:p>
            <a:r>
              <a:rPr lang="en-GB" sz="2800" dirty="0">
                <a:latin typeface="Arial" panose="020B0604020202020204" pitchFamily="34" charset="0"/>
                <a:cs typeface="Arial" panose="020B0604020202020204" pitchFamily="34" charset="0"/>
              </a:rPr>
              <a:t>Project &amp; Project Management Definition</a:t>
            </a:r>
          </a:p>
        </p:txBody>
      </p:sp>
      <p:sp>
        <p:nvSpPr>
          <p:cNvPr id="3" name="Content Placeholder 2"/>
          <p:cNvSpPr>
            <a:spLocks noGrp="1"/>
          </p:cNvSpPr>
          <p:nvPr>
            <p:ph idx="1"/>
          </p:nvPr>
        </p:nvSpPr>
        <p:spPr>
          <a:xfrm>
            <a:off x="395536" y="1124744"/>
            <a:ext cx="8291264" cy="5001419"/>
          </a:xfrm>
        </p:spPr>
        <p:txBody>
          <a:bodyPr>
            <a:normAutofit lnSpcReduction="10000"/>
          </a:bodyPr>
          <a:lstStyle/>
          <a:p>
            <a:pPr marL="0" indent="0">
              <a:buNone/>
            </a:pPr>
            <a:r>
              <a:rPr lang="en-GB" sz="2800" b="1" u="sng" dirty="0">
                <a:latin typeface="Arial" panose="020B0604020202020204" pitchFamily="34" charset="0"/>
                <a:cs typeface="Arial" panose="020B0604020202020204" pitchFamily="34" charset="0"/>
              </a:rPr>
              <a:t>What is a Project?</a:t>
            </a:r>
          </a:p>
          <a:p>
            <a:pPr marL="0" indent="0">
              <a:buNone/>
            </a:pPr>
            <a:endParaRPr lang="en-GB" sz="11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A project may be defined as a unique set of coordinated activities with precise starting and finishing dates undertaken by an individual or group of individuals (i.e. team) to meet specific objectives within specified time, cost and performance parameters. </a:t>
            </a:r>
          </a:p>
          <a:p>
            <a:endParaRPr lang="en-GB" sz="2800" dirty="0">
              <a:latin typeface="Arial" panose="020B0604020202020204" pitchFamily="34" charset="0"/>
              <a:cs typeface="Arial" panose="020B0604020202020204" pitchFamily="34" charset="0"/>
            </a:endParaRPr>
          </a:p>
          <a:p>
            <a:pPr marL="0" indent="0">
              <a:buNone/>
            </a:pPr>
            <a:r>
              <a:rPr lang="en-GB" sz="2800" b="1" u="sng" dirty="0">
                <a:latin typeface="Arial" panose="020B0604020202020204" pitchFamily="34" charset="0"/>
                <a:cs typeface="Arial" panose="020B0604020202020204" pitchFamily="34" charset="0"/>
              </a:rPr>
              <a:t>What is Project Management?</a:t>
            </a:r>
          </a:p>
          <a:p>
            <a:pPr marL="0" indent="0">
              <a:buNone/>
            </a:pPr>
            <a:endParaRPr lang="en-GB" sz="11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This is defined as the planning, monitoring,  and control of all aspects of a project , with the aim/motivation of the individual or team involved  to achieve the specified objectives/goals  for the project on time, specified cost/budget, quality &amp; standards and performance.</a:t>
            </a:r>
          </a:p>
          <a:p>
            <a:endParaRPr lang="en-GB" sz="2800" dirty="0"/>
          </a:p>
          <a:p>
            <a:endParaRPr lang="en-GB" sz="2800" dirty="0"/>
          </a:p>
        </p:txBody>
      </p:sp>
    </p:spTree>
    <p:extLst>
      <p:ext uri="{BB962C8B-B14F-4D97-AF65-F5344CB8AC3E}">
        <p14:creationId xmlns:p14="http://schemas.microsoft.com/office/powerpoint/2010/main" val="1073280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9835"/>
            <a:ext cx="8229600" cy="648072"/>
          </a:xfrm>
        </p:spPr>
        <p:txBody>
          <a:bodyPr>
            <a:normAutofit/>
          </a:bodyPr>
          <a:lstStyle/>
          <a:p>
            <a:r>
              <a:rPr lang="en-GB" sz="2800" dirty="0">
                <a:latin typeface="Arial" panose="020B0604020202020204" pitchFamily="34" charset="0"/>
                <a:cs typeface="Arial" panose="020B0604020202020204" pitchFamily="34" charset="0"/>
              </a:rPr>
              <a:t>Characteristics of a Project</a:t>
            </a:r>
          </a:p>
        </p:txBody>
      </p:sp>
      <p:sp>
        <p:nvSpPr>
          <p:cNvPr id="3" name="Content Placeholder 2"/>
          <p:cNvSpPr>
            <a:spLocks noGrp="1"/>
          </p:cNvSpPr>
          <p:nvPr>
            <p:ph idx="1"/>
          </p:nvPr>
        </p:nvSpPr>
        <p:spPr>
          <a:xfrm>
            <a:off x="323528" y="980728"/>
            <a:ext cx="8363272" cy="5145435"/>
          </a:xfrm>
        </p:spPr>
        <p:txBody>
          <a:bodyPr>
            <a:normAutofit/>
          </a:bodyPr>
          <a:lstStyle/>
          <a:p>
            <a:pPr marL="0" indent="0">
              <a:buNone/>
            </a:pPr>
            <a:r>
              <a:rPr lang="en-GB" sz="2600" dirty="0">
                <a:latin typeface="Arial" panose="020B0604020202020204" pitchFamily="34" charset="0"/>
                <a:cs typeface="Arial" panose="020B0604020202020204" pitchFamily="34" charset="0"/>
              </a:rPr>
              <a:t>The main characteristics of a project can be summarised below;</a:t>
            </a:r>
          </a:p>
          <a:p>
            <a:pPr marL="0" indent="0">
              <a:buNone/>
            </a:pPr>
            <a:endParaRPr lang="en-GB" sz="11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Non-routine</a:t>
            </a:r>
          </a:p>
          <a:p>
            <a:r>
              <a:rPr lang="en-GB" sz="2400" dirty="0">
                <a:latin typeface="Arial" panose="020B0604020202020204" pitchFamily="34" charset="0"/>
                <a:cs typeface="Arial" panose="020B0604020202020204" pitchFamily="34" charset="0"/>
              </a:rPr>
              <a:t>Unique</a:t>
            </a:r>
          </a:p>
          <a:p>
            <a:r>
              <a:rPr lang="en-GB" sz="2400" dirty="0">
                <a:latin typeface="Arial" panose="020B0604020202020204" pitchFamily="34" charset="0"/>
                <a:cs typeface="Arial" panose="020B0604020202020204" pitchFamily="34" charset="0"/>
              </a:rPr>
              <a:t>An instrument of change</a:t>
            </a:r>
          </a:p>
          <a:p>
            <a:r>
              <a:rPr lang="en-GB" sz="2400" dirty="0">
                <a:latin typeface="Arial" panose="020B0604020202020204" pitchFamily="34" charset="0"/>
                <a:cs typeface="Arial" panose="020B0604020202020204" pitchFamily="34" charset="0"/>
              </a:rPr>
              <a:t>Temporary – i.e. with start and finish dates</a:t>
            </a:r>
          </a:p>
          <a:p>
            <a:r>
              <a:rPr lang="en-GB" sz="2400" dirty="0">
                <a:latin typeface="Arial" panose="020B0604020202020204" pitchFamily="34" charset="0"/>
                <a:cs typeface="Arial" panose="020B0604020202020204" pitchFamily="34" charset="0"/>
              </a:rPr>
              <a:t>Consist of interdependent activities</a:t>
            </a:r>
          </a:p>
          <a:p>
            <a:r>
              <a:rPr lang="en-GB" sz="2400" dirty="0">
                <a:latin typeface="Arial" panose="020B0604020202020204" pitchFamily="34" charset="0"/>
                <a:cs typeface="Arial" panose="020B0604020202020204" pitchFamily="34" charset="0"/>
              </a:rPr>
              <a:t>Intended to achieve specific outcomes or goals/objectives</a:t>
            </a:r>
          </a:p>
          <a:p>
            <a:r>
              <a:rPr lang="en-GB" sz="2400" dirty="0">
                <a:latin typeface="Arial" panose="020B0604020202020204" pitchFamily="34" charset="0"/>
                <a:cs typeface="Arial" panose="020B0604020202020204" pitchFamily="34" charset="0"/>
              </a:rPr>
              <a:t>Usually involve some degree of risks or uncertainty </a:t>
            </a:r>
          </a:p>
          <a:p>
            <a:r>
              <a:rPr lang="en-GB" sz="2400" dirty="0">
                <a:latin typeface="Arial" panose="020B0604020202020204" pitchFamily="34" charset="0"/>
                <a:cs typeface="Arial" panose="020B0604020202020204" pitchFamily="34" charset="0"/>
              </a:rPr>
              <a:t>Usually involves different people working together</a:t>
            </a:r>
          </a:p>
        </p:txBody>
      </p:sp>
    </p:spTree>
    <p:extLst>
      <p:ext uri="{BB962C8B-B14F-4D97-AF65-F5344CB8AC3E}">
        <p14:creationId xmlns:p14="http://schemas.microsoft.com/office/powerpoint/2010/main" val="3317693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132" y="29279"/>
            <a:ext cx="8229600" cy="879441"/>
          </a:xfrm>
        </p:spPr>
        <p:txBody>
          <a:bodyPr>
            <a:normAutofit/>
          </a:bodyPr>
          <a:lstStyle/>
          <a:p>
            <a:r>
              <a:rPr lang="en-GB" sz="2800" u="sng" dirty="0">
                <a:latin typeface="Arial" panose="020B0604020202020204" pitchFamily="34" charset="0"/>
                <a:cs typeface="Arial" panose="020B0604020202020204" pitchFamily="34" charset="0"/>
              </a:rPr>
              <a:t>Project Management Triangle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950" y="1700808"/>
            <a:ext cx="5778203"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6459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648072"/>
          </a:xfrm>
        </p:spPr>
        <p:txBody>
          <a:bodyPr>
            <a:normAutofit/>
          </a:bodyPr>
          <a:lstStyle/>
          <a:p>
            <a:r>
              <a:rPr lang="en-GB" sz="2800" dirty="0">
                <a:latin typeface="Arial" panose="020B0604020202020204" pitchFamily="34" charset="0"/>
                <a:cs typeface="Arial" panose="020B0604020202020204" pitchFamily="34" charset="0"/>
              </a:rPr>
              <a:t>Project Management </a:t>
            </a:r>
            <a:r>
              <a:rPr lang="en-GB" sz="2800" dirty="0" smtClean="0">
                <a:latin typeface="Arial" panose="020B0604020202020204" pitchFamily="34" charset="0"/>
                <a:cs typeface="Arial" panose="020B0604020202020204" pitchFamily="34" charset="0"/>
              </a:rPr>
              <a:t>Triangle – Contd.</a:t>
            </a:r>
            <a:endParaRPr lang="en-GB"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3528" y="908720"/>
            <a:ext cx="8568952" cy="5472608"/>
          </a:xfrm>
        </p:spPr>
        <p:txBody>
          <a:bodyPr>
            <a:noAutofit/>
          </a:bodyPr>
          <a:lstStyle/>
          <a:p>
            <a:pPr marL="0" indent="0">
              <a:buNone/>
            </a:pPr>
            <a:r>
              <a:rPr lang="en-GB" sz="2000" b="1" u="sng" dirty="0" smtClean="0">
                <a:latin typeface="Arial" panose="020B0604020202020204" pitchFamily="34" charset="0"/>
                <a:cs typeface="Arial" panose="020B0604020202020204" pitchFamily="34" charset="0"/>
              </a:rPr>
              <a:t>Time</a:t>
            </a:r>
            <a:r>
              <a:rPr lang="en-GB" sz="2000" b="1" dirty="0" smtClean="0">
                <a:latin typeface="Arial" panose="020B0604020202020204" pitchFamily="34" charset="0"/>
                <a:cs typeface="Arial" panose="020B0604020202020204" pitchFamily="34" charset="0"/>
              </a:rPr>
              <a:t> </a:t>
            </a:r>
          </a:p>
          <a:p>
            <a:pPr marL="0" indent="0">
              <a:buNone/>
            </a:pPr>
            <a:endParaRPr lang="en-GB" sz="900" dirty="0" smtClean="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A project's activities can either take shorter or longer amount of time to complete. Completion of tasks depends on a number of factors such as the number of people working on the project, experience, skills, etc. </a:t>
            </a:r>
          </a:p>
          <a:p>
            <a:pPr marL="0" indent="0">
              <a:buNone/>
            </a:pPr>
            <a:endParaRPr lang="en-GB" sz="900" dirty="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Time is a crucial factor which is uncontrollable. On the other hand, failure to meet the deadlines in a project can create adverse effects. Most often, the main reason for organizations to fail in terms of time is due to lack of resources. Project</a:t>
            </a:r>
          </a:p>
          <a:p>
            <a:pPr marL="0" indent="0">
              <a:buNone/>
            </a:pPr>
            <a:endParaRPr lang="en-GB" sz="900" dirty="0" smtClean="0">
              <a:latin typeface="Arial" panose="020B0604020202020204" pitchFamily="34" charset="0"/>
              <a:cs typeface="Arial" panose="020B0604020202020204" pitchFamily="34" charset="0"/>
            </a:endParaRPr>
          </a:p>
          <a:p>
            <a:pPr marL="0" indent="0">
              <a:buNone/>
            </a:pPr>
            <a:endParaRPr lang="en-GB" sz="900" dirty="0">
              <a:latin typeface="Arial" panose="020B0604020202020204" pitchFamily="34" charset="0"/>
              <a:cs typeface="Arial" panose="020B0604020202020204" pitchFamily="34" charset="0"/>
            </a:endParaRPr>
          </a:p>
          <a:p>
            <a:pPr marL="0" indent="0">
              <a:buNone/>
            </a:pPr>
            <a:r>
              <a:rPr lang="en-GB" sz="2000" b="1" u="sng" dirty="0" smtClean="0">
                <a:latin typeface="Arial" panose="020B0604020202020204" pitchFamily="34" charset="0"/>
                <a:cs typeface="Arial" panose="020B0604020202020204" pitchFamily="34" charset="0"/>
              </a:rPr>
              <a:t>Cost</a:t>
            </a:r>
          </a:p>
          <a:p>
            <a:pPr marL="0" indent="0">
              <a:buNone/>
            </a:pPr>
            <a:endParaRPr lang="en-GB" sz="900" dirty="0" smtClean="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It's imperative for both the project manager and the organization to have an estimated cost when undertaking a project. Budgets will ensure that project is developed or implemented below a certain cost. </a:t>
            </a:r>
            <a:endParaRPr lang="en-GB" sz="1800" dirty="0" smtClean="0">
              <a:latin typeface="Arial" panose="020B0604020202020204" pitchFamily="34" charset="0"/>
              <a:cs typeface="Arial" panose="020B0604020202020204" pitchFamily="34" charset="0"/>
            </a:endParaRPr>
          </a:p>
          <a:p>
            <a:pPr marL="0" indent="0">
              <a:buNone/>
            </a:pPr>
            <a:endParaRPr lang="en-GB" sz="900" dirty="0" smtClean="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Sometimes</a:t>
            </a:r>
            <a:r>
              <a:rPr lang="en-GB" sz="1800" dirty="0">
                <a:latin typeface="Arial" panose="020B0604020202020204" pitchFamily="34" charset="0"/>
                <a:cs typeface="Arial" panose="020B0604020202020204" pitchFamily="34" charset="0"/>
              </a:rPr>
              <a:t>, project managers have to allocate additional resources in order to meet the deadlines with a penalty of additional project costs. </a:t>
            </a:r>
            <a:endParaRPr lang="en-GB" sz="1800" dirty="0" smtClean="0">
              <a:latin typeface="Arial" panose="020B0604020202020204" pitchFamily="34" charset="0"/>
              <a:cs typeface="Arial" panose="020B0604020202020204" pitchFamily="34" charset="0"/>
            </a:endParaRPr>
          </a:p>
          <a:p>
            <a:pPr marL="0" indent="0">
              <a:buNone/>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143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648072"/>
          </a:xfrm>
        </p:spPr>
        <p:txBody>
          <a:bodyPr>
            <a:normAutofit/>
          </a:bodyPr>
          <a:lstStyle/>
          <a:p>
            <a:r>
              <a:rPr lang="en-GB" sz="2800" dirty="0">
                <a:latin typeface="Arial" panose="020B0604020202020204" pitchFamily="34" charset="0"/>
                <a:cs typeface="Arial" panose="020B0604020202020204" pitchFamily="34" charset="0"/>
              </a:rPr>
              <a:t>Project Management Triangle – Contd.</a:t>
            </a:r>
          </a:p>
        </p:txBody>
      </p:sp>
      <p:sp>
        <p:nvSpPr>
          <p:cNvPr id="3" name="Content Placeholder 2"/>
          <p:cNvSpPr>
            <a:spLocks noGrp="1"/>
          </p:cNvSpPr>
          <p:nvPr>
            <p:ph idx="1"/>
          </p:nvPr>
        </p:nvSpPr>
        <p:spPr>
          <a:xfrm>
            <a:off x="323528" y="908720"/>
            <a:ext cx="8568952" cy="5472608"/>
          </a:xfrm>
        </p:spPr>
        <p:txBody>
          <a:bodyPr>
            <a:noAutofit/>
          </a:bodyPr>
          <a:lstStyle/>
          <a:p>
            <a:pPr marL="0" indent="0">
              <a:buNone/>
            </a:pPr>
            <a:r>
              <a:rPr lang="en-GB" sz="2000" b="1" u="sng" dirty="0" smtClean="0">
                <a:latin typeface="Arial" panose="020B0604020202020204" pitchFamily="34" charset="0"/>
                <a:cs typeface="Arial" panose="020B0604020202020204" pitchFamily="34" charset="0"/>
              </a:rPr>
              <a:t>Scope</a:t>
            </a:r>
          </a:p>
          <a:p>
            <a:pPr marL="0" indent="0">
              <a:buNone/>
            </a:pPr>
            <a:endParaRPr lang="en-GB" sz="900" dirty="0" smtClean="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Scope looks at the outcome of the project undertaken. This consists of a list of deliverables, which need to be addressed by the project team. </a:t>
            </a:r>
            <a:endParaRPr lang="en-GB" sz="1800" dirty="0" smtClean="0">
              <a:latin typeface="Arial" panose="020B0604020202020204" pitchFamily="34" charset="0"/>
              <a:cs typeface="Arial" panose="020B0604020202020204" pitchFamily="34" charset="0"/>
            </a:endParaRPr>
          </a:p>
          <a:p>
            <a:pPr marL="0" indent="0">
              <a:buNone/>
            </a:pPr>
            <a:endParaRPr lang="en-GB" sz="900" dirty="0" smtClean="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A </a:t>
            </a:r>
            <a:r>
              <a:rPr lang="en-GB" sz="1800" dirty="0">
                <a:latin typeface="Arial" panose="020B0604020202020204" pitchFamily="34" charset="0"/>
                <a:cs typeface="Arial" panose="020B0604020202020204" pitchFamily="34" charset="0"/>
              </a:rPr>
              <a:t>successful project manager will know to manage both the scope of the project and any change in scope which impacts time and cost. </a:t>
            </a:r>
            <a:endParaRPr lang="en-GB" sz="900" dirty="0" smtClean="0">
              <a:latin typeface="Arial" panose="020B0604020202020204" pitchFamily="34" charset="0"/>
              <a:cs typeface="Arial" panose="020B0604020202020204" pitchFamily="34" charset="0"/>
            </a:endParaRPr>
          </a:p>
          <a:p>
            <a:pPr marL="0" indent="0">
              <a:buNone/>
            </a:pPr>
            <a:endParaRPr lang="en-GB" sz="900" dirty="0">
              <a:latin typeface="Arial" panose="020B0604020202020204" pitchFamily="34" charset="0"/>
              <a:cs typeface="Arial" panose="020B0604020202020204" pitchFamily="34" charset="0"/>
            </a:endParaRPr>
          </a:p>
          <a:p>
            <a:pPr marL="0" indent="0">
              <a:buNone/>
            </a:pPr>
            <a:endParaRPr lang="en-GB" sz="2000" b="1" u="sng" dirty="0" smtClean="0">
              <a:latin typeface="Arial" panose="020B0604020202020204" pitchFamily="34" charset="0"/>
              <a:cs typeface="Arial" panose="020B0604020202020204" pitchFamily="34" charset="0"/>
            </a:endParaRPr>
          </a:p>
          <a:p>
            <a:pPr marL="0" indent="0">
              <a:buNone/>
            </a:pPr>
            <a:r>
              <a:rPr lang="en-GB" sz="2000" b="1" u="sng" dirty="0" smtClean="0">
                <a:latin typeface="Arial" panose="020B0604020202020204" pitchFamily="34" charset="0"/>
                <a:cs typeface="Arial" panose="020B0604020202020204" pitchFamily="34" charset="0"/>
              </a:rPr>
              <a:t>Quality</a:t>
            </a:r>
          </a:p>
          <a:p>
            <a:pPr marL="0" indent="0">
              <a:buNone/>
            </a:pPr>
            <a:endParaRPr lang="en-GB" sz="900" dirty="0" smtClean="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Quality is not a part of the project management triangle, but it is the ultimate objective of every delivery. Hence, the project management triangle represents implies quality. </a:t>
            </a:r>
            <a:endParaRPr lang="en-GB" sz="1800" dirty="0" smtClean="0">
              <a:latin typeface="Arial" panose="020B0604020202020204" pitchFamily="34" charset="0"/>
              <a:cs typeface="Arial" panose="020B0604020202020204" pitchFamily="34" charset="0"/>
            </a:endParaRPr>
          </a:p>
          <a:p>
            <a:pPr marL="0" indent="0">
              <a:buNone/>
            </a:pPr>
            <a:endParaRPr lang="en-GB" sz="900" dirty="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Many </a:t>
            </a:r>
            <a:r>
              <a:rPr lang="en-GB" sz="1800" dirty="0">
                <a:latin typeface="Arial" panose="020B0604020202020204" pitchFamily="34" charset="0"/>
                <a:cs typeface="Arial" panose="020B0604020202020204" pitchFamily="34" charset="0"/>
              </a:rPr>
              <a:t>project managers are under the notion that 'high quality comes with high cost', which to some extent is true. By using low quality resources to accomplish project deadlines does not ensure success of the overall project. </a:t>
            </a:r>
            <a:endParaRPr lang="en-GB" sz="1800" dirty="0" smtClean="0">
              <a:latin typeface="Arial" panose="020B0604020202020204" pitchFamily="34" charset="0"/>
              <a:cs typeface="Arial" panose="020B0604020202020204" pitchFamily="34" charset="0"/>
            </a:endParaRPr>
          </a:p>
          <a:p>
            <a:pPr marL="0" indent="0">
              <a:buNone/>
            </a:pPr>
            <a:endParaRPr lang="en-GB" sz="900" dirty="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Like </a:t>
            </a:r>
            <a:r>
              <a:rPr lang="en-GB" sz="1800" dirty="0">
                <a:latin typeface="Arial" panose="020B0604020202020204" pitchFamily="34" charset="0"/>
                <a:cs typeface="Arial" panose="020B0604020202020204" pitchFamily="34" charset="0"/>
              </a:rPr>
              <a:t>with the scope, quality will also be an important deliverable for the project.</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4250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229600" cy="778098"/>
          </a:xfrm>
        </p:spPr>
        <p:txBody>
          <a:bodyPr>
            <a:normAutofit/>
          </a:bodyPr>
          <a:lstStyle/>
          <a:p>
            <a:r>
              <a:rPr lang="en-GB" sz="2800" dirty="0">
                <a:latin typeface="Arial" panose="020B0604020202020204" pitchFamily="34" charset="0"/>
                <a:cs typeface="Arial" panose="020B0604020202020204" pitchFamily="34" charset="0"/>
              </a:rPr>
              <a:t>Project Management – </a:t>
            </a:r>
            <a:r>
              <a:rPr lang="en-GB" sz="2800" dirty="0" smtClean="0">
                <a:latin typeface="Arial" panose="020B0604020202020204" pitchFamily="34" charset="0"/>
                <a:cs typeface="Arial" panose="020B0604020202020204" pitchFamily="34" charset="0"/>
              </a:rPr>
              <a:t>KPI Ranking</a:t>
            </a:r>
            <a:endParaRPr lang="en-GB"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95536" y="1124744"/>
            <a:ext cx="8291264" cy="5001419"/>
          </a:xfrm>
        </p:spPr>
        <p:txBody>
          <a:bodyPr>
            <a:normAutofit fontScale="70000" lnSpcReduction="20000"/>
          </a:bodyPr>
          <a:lstStyle/>
          <a:p>
            <a:pPr marL="0" indent="0">
              <a:lnSpc>
                <a:spcPct val="120000"/>
              </a:lnSpc>
              <a:buNone/>
            </a:pPr>
            <a:r>
              <a:rPr lang="en-GB" sz="2600" b="1" dirty="0" smtClean="0">
                <a:solidFill>
                  <a:srgbClr val="FF0000"/>
                </a:solidFill>
                <a:latin typeface="Arial" panose="020B0604020202020204" pitchFamily="34" charset="0"/>
                <a:cs typeface="Arial" panose="020B0604020202020204" pitchFamily="34" charset="0"/>
              </a:rPr>
              <a:t>* KPI</a:t>
            </a:r>
            <a:r>
              <a:rPr lang="en-GB" sz="2600" dirty="0" smtClean="0">
                <a:latin typeface="Arial" panose="020B0604020202020204" pitchFamily="34" charset="0"/>
                <a:cs typeface="Arial" panose="020B0604020202020204" pitchFamily="34" charset="0"/>
              </a:rPr>
              <a:t> – </a:t>
            </a:r>
            <a:r>
              <a:rPr lang="en-GB" sz="2600" dirty="0" smtClean="0">
                <a:solidFill>
                  <a:srgbClr val="FF0000"/>
                </a:solidFill>
                <a:latin typeface="Arial" panose="020B0604020202020204" pitchFamily="34" charset="0"/>
                <a:cs typeface="Arial" panose="020B0604020202020204" pitchFamily="34" charset="0"/>
              </a:rPr>
              <a:t>(</a:t>
            </a:r>
            <a:r>
              <a:rPr lang="en-GB" sz="2600" i="1" dirty="0" smtClean="0">
                <a:solidFill>
                  <a:srgbClr val="FF0000"/>
                </a:solidFill>
                <a:latin typeface="Arial" panose="020B0604020202020204" pitchFamily="34" charset="0"/>
                <a:cs typeface="Arial" panose="020B0604020202020204" pitchFamily="34" charset="0"/>
              </a:rPr>
              <a:t>Key Performance Indicators)</a:t>
            </a:r>
          </a:p>
          <a:p>
            <a:pPr marL="0" indent="0">
              <a:lnSpc>
                <a:spcPct val="120000"/>
              </a:lnSpc>
              <a:buNone/>
            </a:pPr>
            <a:endParaRPr lang="en-GB" sz="2100" i="1" dirty="0" smtClean="0">
              <a:latin typeface="Arial" panose="020B0604020202020204" pitchFamily="34" charset="0"/>
              <a:cs typeface="Arial" panose="020B0604020202020204" pitchFamily="34" charset="0"/>
            </a:endParaRPr>
          </a:p>
          <a:p>
            <a:pPr>
              <a:lnSpc>
                <a:spcPct val="120000"/>
              </a:lnSpc>
            </a:pPr>
            <a:r>
              <a:rPr lang="en-GB" sz="2600" dirty="0" smtClean="0">
                <a:latin typeface="Arial" panose="020B0604020202020204" pitchFamily="34" charset="0"/>
                <a:cs typeface="Arial" panose="020B0604020202020204" pitchFamily="34" charset="0"/>
              </a:rPr>
              <a:t>Project cost</a:t>
            </a:r>
            <a:endParaRPr lang="en-GB" sz="2600" dirty="0">
              <a:latin typeface="Arial" panose="020B0604020202020204" pitchFamily="34" charset="0"/>
              <a:cs typeface="Arial" panose="020B0604020202020204" pitchFamily="34" charset="0"/>
            </a:endParaRPr>
          </a:p>
          <a:p>
            <a:pPr>
              <a:lnSpc>
                <a:spcPct val="120000"/>
              </a:lnSpc>
            </a:pPr>
            <a:r>
              <a:rPr lang="en-GB" sz="2600" dirty="0">
                <a:latin typeface="Arial" panose="020B0604020202020204" pitchFamily="34" charset="0"/>
                <a:cs typeface="Arial" panose="020B0604020202020204" pitchFamily="34" charset="0"/>
              </a:rPr>
              <a:t>Deadline/Time</a:t>
            </a:r>
          </a:p>
          <a:p>
            <a:pPr>
              <a:lnSpc>
                <a:spcPct val="120000"/>
              </a:lnSpc>
            </a:pPr>
            <a:r>
              <a:rPr lang="en-GB" sz="2600" dirty="0">
                <a:latin typeface="Arial" panose="020B0604020202020204" pitchFamily="34" charset="0"/>
                <a:cs typeface="Arial" panose="020B0604020202020204" pitchFamily="34" charset="0"/>
              </a:rPr>
              <a:t>Personnel</a:t>
            </a:r>
          </a:p>
          <a:p>
            <a:pPr>
              <a:lnSpc>
                <a:spcPct val="120000"/>
              </a:lnSpc>
            </a:pPr>
            <a:r>
              <a:rPr lang="en-GB" sz="2600" dirty="0">
                <a:latin typeface="Arial" panose="020B0604020202020204" pitchFamily="34" charset="0"/>
                <a:cs typeface="Arial" panose="020B0604020202020204" pitchFamily="34" charset="0"/>
              </a:rPr>
              <a:t>HSE</a:t>
            </a:r>
          </a:p>
          <a:p>
            <a:pPr>
              <a:lnSpc>
                <a:spcPct val="120000"/>
              </a:lnSpc>
            </a:pPr>
            <a:r>
              <a:rPr lang="en-GB" sz="2600" dirty="0">
                <a:latin typeface="Arial" panose="020B0604020202020204" pitchFamily="34" charset="0"/>
                <a:cs typeface="Arial" panose="020B0604020202020204" pitchFamily="34" charset="0"/>
              </a:rPr>
              <a:t>Risks management</a:t>
            </a:r>
          </a:p>
          <a:p>
            <a:pPr>
              <a:lnSpc>
                <a:spcPct val="120000"/>
              </a:lnSpc>
            </a:pPr>
            <a:r>
              <a:rPr lang="en-GB" sz="2600" dirty="0">
                <a:latin typeface="Arial" panose="020B0604020202020204" pitchFamily="34" charset="0"/>
                <a:cs typeface="Arial" panose="020B0604020202020204" pitchFamily="34" charset="0"/>
              </a:rPr>
              <a:t>Equipment</a:t>
            </a:r>
          </a:p>
          <a:p>
            <a:pPr>
              <a:lnSpc>
                <a:spcPct val="120000"/>
              </a:lnSpc>
            </a:pPr>
            <a:r>
              <a:rPr lang="en-GB" sz="2600" dirty="0">
                <a:latin typeface="Arial" panose="020B0604020202020204" pitchFamily="34" charset="0"/>
                <a:cs typeface="Arial" panose="020B0604020202020204" pitchFamily="34" charset="0"/>
              </a:rPr>
              <a:t>Materials</a:t>
            </a:r>
          </a:p>
          <a:p>
            <a:pPr>
              <a:lnSpc>
                <a:spcPct val="120000"/>
              </a:lnSpc>
            </a:pPr>
            <a:r>
              <a:rPr lang="en-GB" sz="2600" dirty="0">
                <a:latin typeface="Arial" panose="020B0604020202020204" pitchFamily="34" charset="0"/>
                <a:cs typeface="Arial" panose="020B0604020202020204" pitchFamily="34" charset="0"/>
              </a:rPr>
              <a:t>Weather</a:t>
            </a:r>
          </a:p>
          <a:p>
            <a:pPr>
              <a:lnSpc>
                <a:spcPct val="120000"/>
              </a:lnSpc>
            </a:pPr>
            <a:r>
              <a:rPr lang="en-GB" sz="2600" dirty="0">
                <a:latin typeface="Arial" panose="020B0604020202020204" pitchFamily="34" charset="0"/>
                <a:cs typeface="Arial" panose="020B0604020202020204" pitchFamily="34" charset="0"/>
              </a:rPr>
              <a:t>Logistics</a:t>
            </a:r>
          </a:p>
          <a:p>
            <a:pPr>
              <a:lnSpc>
                <a:spcPct val="120000"/>
              </a:lnSpc>
            </a:pPr>
            <a:r>
              <a:rPr lang="en-GB" sz="2600" dirty="0">
                <a:latin typeface="Arial" panose="020B0604020202020204" pitchFamily="34" charset="0"/>
                <a:cs typeface="Arial" panose="020B0604020202020204" pitchFamily="34" charset="0"/>
              </a:rPr>
              <a:t>Politics</a:t>
            </a:r>
          </a:p>
          <a:p>
            <a:pPr>
              <a:lnSpc>
                <a:spcPct val="120000"/>
              </a:lnSpc>
            </a:pPr>
            <a:r>
              <a:rPr lang="en-GB" sz="2600" dirty="0">
                <a:latin typeface="Arial" panose="020B0604020202020204" pitchFamily="34" charset="0"/>
                <a:cs typeface="Arial" panose="020B0604020202020204" pitchFamily="34" charset="0"/>
              </a:rPr>
              <a:t>Specification/Standard Regulations</a:t>
            </a:r>
          </a:p>
          <a:p>
            <a:pPr>
              <a:lnSpc>
                <a:spcPct val="120000"/>
              </a:lnSpc>
            </a:pPr>
            <a:r>
              <a:rPr lang="en-GB" sz="2600" dirty="0">
                <a:latin typeface="Arial" panose="020B0604020202020204" pitchFamily="34" charset="0"/>
                <a:cs typeface="Arial" panose="020B0604020202020204" pitchFamily="34" charset="0"/>
              </a:rPr>
              <a:t>Technological Advancement</a:t>
            </a:r>
          </a:p>
          <a:p>
            <a:endParaRPr lang="en-GB" sz="2800" dirty="0"/>
          </a:p>
          <a:p>
            <a:endParaRPr lang="en-GB" sz="2800" dirty="0"/>
          </a:p>
        </p:txBody>
      </p:sp>
    </p:spTree>
    <p:extLst>
      <p:ext uri="{BB962C8B-B14F-4D97-AF65-F5344CB8AC3E}">
        <p14:creationId xmlns:p14="http://schemas.microsoft.com/office/powerpoint/2010/main" val="17742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3837</TotalTime>
  <Words>851</Words>
  <Application>Microsoft Office PowerPoint</Application>
  <PresentationFormat>On-screen Show (4:3)</PresentationFormat>
  <Paragraphs>108</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Project Management Introduction (H17D 34)</vt:lpstr>
      <vt:lpstr>Course Outline </vt:lpstr>
      <vt:lpstr>Part A: Project Management Introduction (Project Definition, PM Triangle, WBS, KPIs)</vt:lpstr>
      <vt:lpstr>Project &amp; Project Management Definition</vt:lpstr>
      <vt:lpstr>Characteristics of a Project</vt:lpstr>
      <vt:lpstr>Project Management Triangle </vt:lpstr>
      <vt:lpstr>Project Management Triangle – Contd.</vt:lpstr>
      <vt:lpstr>Project Management Triangle – Contd.</vt:lpstr>
      <vt:lpstr>Project Management – KPI Ranking</vt:lpstr>
      <vt:lpstr>Work Breakdown Structure (WBS)</vt:lpstr>
      <vt:lpstr>Work Breakdown Structure (WBS)</vt:lpstr>
      <vt:lpstr>Work Breakdown Structure (WBS) – Flow Charts</vt:lpstr>
      <vt:lpstr>Work Breakdown Structure (WBS) – Flow Charts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(H17D 34)</dc:title>
  <dc:creator>temp</dc:creator>
  <cp:lastModifiedBy>Oludare Elebiju</cp:lastModifiedBy>
  <cp:revision>217</cp:revision>
  <cp:lastPrinted>2016-09-23T11:47:08Z</cp:lastPrinted>
  <dcterms:created xsi:type="dcterms:W3CDTF">2016-08-30T11:47:03Z</dcterms:created>
  <dcterms:modified xsi:type="dcterms:W3CDTF">2016-09-27T16:00:29Z</dcterms:modified>
</cp:coreProperties>
</file>