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51" r:id="rId3"/>
    <p:sldId id="346" r:id="rId4"/>
    <p:sldId id="273" r:id="rId5"/>
    <p:sldId id="274" r:id="rId6"/>
    <p:sldId id="278" r:id="rId7"/>
    <p:sldId id="352" r:id="rId8"/>
    <p:sldId id="301" r:id="rId9"/>
    <p:sldId id="302" r:id="rId10"/>
  </p:sldIdLst>
  <p:sldSz cx="9144000" cy="6858000" type="screen4x3"/>
  <p:notesSz cx="6797675" cy="9856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35"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283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2839"/>
          </a:xfrm>
          <a:prstGeom prst="rect">
            <a:avLst/>
          </a:prstGeom>
        </p:spPr>
        <p:txBody>
          <a:bodyPr vert="horz" lIns="91440" tIns="45720" rIns="91440" bIns="45720" rtlCol="0"/>
          <a:lstStyle>
            <a:lvl1pPr algn="r">
              <a:defRPr sz="1200"/>
            </a:lvl1pPr>
          </a:lstStyle>
          <a:p>
            <a:fld id="{601F3640-F9CF-4AE0-ADFC-AC904E30779A}" type="datetimeFigureOut">
              <a:rPr lang="en-GB" smtClean="0"/>
              <a:t>15/12/2016</a:t>
            </a:fld>
            <a:endParaRPr lang="en-GB"/>
          </a:p>
        </p:txBody>
      </p:sp>
      <p:sp>
        <p:nvSpPr>
          <p:cNvPr id="4" name="Slide Image Placeholder 3"/>
          <p:cNvSpPr>
            <a:spLocks noGrp="1" noRot="1" noChangeAspect="1"/>
          </p:cNvSpPr>
          <p:nvPr>
            <p:ph type="sldImg" idx="2"/>
          </p:nvPr>
        </p:nvSpPr>
        <p:spPr>
          <a:xfrm>
            <a:off x="935038" y="739775"/>
            <a:ext cx="4927600" cy="36957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81974"/>
            <a:ext cx="5438140" cy="443555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62238"/>
            <a:ext cx="2945659" cy="492839"/>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62238"/>
            <a:ext cx="2945659" cy="492839"/>
          </a:xfrm>
          <a:prstGeom prst="rect">
            <a:avLst/>
          </a:prstGeom>
        </p:spPr>
        <p:txBody>
          <a:bodyPr vert="horz" lIns="91440" tIns="45720" rIns="91440" bIns="45720" rtlCol="0" anchor="b"/>
          <a:lstStyle>
            <a:lvl1pPr algn="r">
              <a:defRPr sz="1200"/>
            </a:lvl1pPr>
          </a:lstStyle>
          <a:p>
            <a:fld id="{E0801188-001F-4283-A7B1-A6D7E35137AE}" type="slidenum">
              <a:rPr lang="en-GB" smtClean="0"/>
              <a:t>‹#›</a:t>
            </a:fld>
            <a:endParaRPr lang="en-GB"/>
          </a:p>
        </p:txBody>
      </p:sp>
    </p:spTree>
    <p:extLst>
      <p:ext uri="{BB962C8B-B14F-4D97-AF65-F5344CB8AC3E}">
        <p14:creationId xmlns:p14="http://schemas.microsoft.com/office/powerpoint/2010/main" val="261894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 Which of the WBS stage will you consider as the most important and least important during  project management,</a:t>
            </a:r>
            <a:r>
              <a:rPr lang="en-GB" baseline="0" dirty="0"/>
              <a:t> and why? Explain your answers</a:t>
            </a:r>
            <a:endParaRPr lang="en-GB" dirty="0"/>
          </a:p>
        </p:txBody>
      </p:sp>
      <p:sp>
        <p:nvSpPr>
          <p:cNvPr id="4" name="Slide Number Placeholder 3"/>
          <p:cNvSpPr>
            <a:spLocks noGrp="1"/>
          </p:cNvSpPr>
          <p:nvPr>
            <p:ph type="sldNum" sz="quarter" idx="10"/>
          </p:nvPr>
        </p:nvSpPr>
        <p:spPr/>
        <p:txBody>
          <a:bodyPr/>
          <a:lstStyle/>
          <a:p>
            <a:fld id="{E0801188-001F-4283-A7B1-A6D7E35137AE}" type="slidenum">
              <a:rPr lang="en-GB" smtClean="0"/>
              <a:t>3</a:t>
            </a:fld>
            <a:endParaRPr lang="en-GB"/>
          </a:p>
        </p:txBody>
      </p:sp>
    </p:spTree>
    <p:extLst>
      <p:ext uri="{BB962C8B-B14F-4D97-AF65-F5344CB8AC3E}">
        <p14:creationId xmlns:p14="http://schemas.microsoft.com/office/powerpoint/2010/main" val="812468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9CBC3EA-F9D0-4FCF-A84F-EDB3665AF6EB}" type="datetimeFigureOut">
              <a:rPr lang="en-GB" smtClean="0"/>
              <a:t>15/12/2016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1065980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CBC3EA-F9D0-4FCF-A84F-EDB3665AF6EB}" type="datetimeFigureOut">
              <a:rPr lang="en-GB" smtClean="0"/>
              <a:t>15/12/2016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223581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CBC3EA-F9D0-4FCF-A84F-EDB3665AF6EB}" type="datetimeFigureOut">
              <a:rPr lang="en-GB" smtClean="0"/>
              <a:t>15/12/2016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3645804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CBC3EA-F9D0-4FCF-A84F-EDB3665AF6EB}" type="datetimeFigureOut">
              <a:rPr lang="en-GB" smtClean="0"/>
              <a:t>15/12/2016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66974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BC3EA-F9D0-4FCF-A84F-EDB3665AF6EB}" type="datetimeFigureOut">
              <a:rPr lang="en-GB" smtClean="0"/>
              <a:t>15/12/2016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407473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9CBC3EA-F9D0-4FCF-A84F-EDB3665AF6EB}" type="datetimeFigureOut">
              <a:rPr lang="en-GB" smtClean="0"/>
              <a:t>15/12/2016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428141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9CBC3EA-F9D0-4FCF-A84F-EDB3665AF6EB}" type="datetimeFigureOut">
              <a:rPr lang="en-GB" smtClean="0"/>
              <a:t>15/12/2016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396533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9CBC3EA-F9D0-4FCF-A84F-EDB3665AF6EB}" type="datetimeFigureOut">
              <a:rPr lang="en-GB" smtClean="0"/>
              <a:t>15/12/2016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14766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BC3EA-F9D0-4FCF-A84F-EDB3665AF6EB}" type="datetimeFigureOut">
              <a:rPr lang="en-GB" smtClean="0"/>
              <a:t>15/12/2016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89134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BC3EA-F9D0-4FCF-A84F-EDB3665AF6EB}" type="datetimeFigureOut">
              <a:rPr lang="en-GB" smtClean="0"/>
              <a:t>15/12/2016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330809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BC3EA-F9D0-4FCF-A84F-EDB3665AF6EB}" type="datetimeFigureOut">
              <a:rPr lang="en-GB" smtClean="0"/>
              <a:t>15/12/2016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533CE1-054F-4708-BFA9-A990859DCA7D}" type="slidenum">
              <a:rPr lang="en-GB" smtClean="0"/>
              <a:t>‹#›</a:t>
            </a:fld>
            <a:endParaRPr lang="en-GB"/>
          </a:p>
        </p:txBody>
      </p:sp>
    </p:spTree>
    <p:extLst>
      <p:ext uri="{BB962C8B-B14F-4D97-AF65-F5344CB8AC3E}">
        <p14:creationId xmlns:p14="http://schemas.microsoft.com/office/powerpoint/2010/main" val="161357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BC3EA-F9D0-4FCF-A84F-EDB3665AF6EB}" type="datetimeFigureOut">
              <a:rPr lang="en-GB" smtClean="0"/>
              <a:t>15/12/2016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33CE1-054F-4708-BFA9-A990859DCA7D}" type="slidenum">
              <a:rPr lang="en-GB" smtClean="0"/>
              <a:t>‹#›</a:t>
            </a:fld>
            <a:endParaRPr lang="en-GB"/>
          </a:p>
        </p:txBody>
      </p:sp>
    </p:spTree>
    <p:extLst>
      <p:ext uri="{BB962C8B-B14F-4D97-AF65-F5344CB8AC3E}">
        <p14:creationId xmlns:p14="http://schemas.microsoft.com/office/powerpoint/2010/main" val="452699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package" Target="../embeddings/Microsoft_Excel_Worksheet3.xlsx"/><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Project Management Introduction</a:t>
            </a:r>
            <a:br>
              <a:rPr lang="en-GB" dirty="0"/>
            </a:br>
            <a:r>
              <a:rPr lang="en-GB" dirty="0"/>
              <a:t>(H17D 34)</a:t>
            </a:r>
          </a:p>
        </p:txBody>
      </p:sp>
      <p:sp>
        <p:nvSpPr>
          <p:cNvPr id="3" name="Subtitle 2"/>
          <p:cNvSpPr>
            <a:spLocks noGrp="1"/>
          </p:cNvSpPr>
          <p:nvPr>
            <p:ph type="subTitle" idx="1"/>
          </p:nvPr>
        </p:nvSpPr>
        <p:spPr/>
        <p:txBody>
          <a:bodyPr/>
          <a:lstStyle/>
          <a:p>
            <a:r>
              <a:rPr lang="en-GB" dirty="0"/>
              <a:t>HNC Computing</a:t>
            </a:r>
          </a:p>
        </p:txBody>
      </p:sp>
    </p:spTree>
    <p:extLst>
      <p:ext uri="{BB962C8B-B14F-4D97-AF65-F5344CB8AC3E}">
        <p14:creationId xmlns:p14="http://schemas.microsoft.com/office/powerpoint/2010/main" val="2536894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29600" cy="504056"/>
          </a:xfrm>
        </p:spPr>
        <p:txBody>
          <a:bodyPr>
            <a:normAutofit fontScale="90000"/>
          </a:bodyPr>
          <a:lstStyle/>
          <a:p>
            <a:r>
              <a:rPr lang="en-GB" sz="3200" dirty="0" smtClean="0"/>
              <a:t>Course Outline </a:t>
            </a:r>
            <a:endParaRPr lang="en-GB" sz="3200" dirty="0"/>
          </a:p>
        </p:txBody>
      </p:sp>
      <p:sp>
        <p:nvSpPr>
          <p:cNvPr id="3" name="Content Placeholder 2"/>
          <p:cNvSpPr>
            <a:spLocks noGrp="1"/>
          </p:cNvSpPr>
          <p:nvPr>
            <p:ph idx="1"/>
          </p:nvPr>
        </p:nvSpPr>
        <p:spPr>
          <a:xfrm>
            <a:off x="323528" y="836712"/>
            <a:ext cx="8363272" cy="5289451"/>
          </a:xfrm>
        </p:spPr>
        <p:txBody>
          <a:bodyPr>
            <a:normAutofit fontScale="92500" lnSpcReduction="20000"/>
          </a:bodyPr>
          <a:lstStyle/>
          <a:p>
            <a:r>
              <a:rPr lang="en-GB" sz="2800" dirty="0"/>
              <a:t>Project </a:t>
            </a:r>
            <a:r>
              <a:rPr lang="en-GB" sz="2800" dirty="0" smtClean="0"/>
              <a:t>Definition   </a:t>
            </a:r>
            <a:r>
              <a:rPr lang="en-GB" sz="2800" dirty="0" smtClean="0">
                <a:solidFill>
                  <a:srgbClr val="C00000"/>
                </a:solidFill>
              </a:rPr>
              <a:t>√</a:t>
            </a:r>
            <a:endParaRPr lang="en-GB" sz="2800" dirty="0">
              <a:solidFill>
                <a:srgbClr val="C00000"/>
              </a:solidFill>
            </a:endParaRPr>
          </a:p>
          <a:p>
            <a:r>
              <a:rPr lang="en-GB" sz="2800" dirty="0" smtClean="0"/>
              <a:t>Project </a:t>
            </a:r>
            <a:r>
              <a:rPr lang="en-GB" sz="2800" dirty="0"/>
              <a:t>Management </a:t>
            </a:r>
            <a:r>
              <a:rPr lang="en-GB" sz="2800" dirty="0" smtClean="0"/>
              <a:t>Triangle   </a:t>
            </a:r>
            <a:r>
              <a:rPr lang="en-GB" sz="2800" dirty="0" smtClean="0">
                <a:solidFill>
                  <a:srgbClr val="C00000"/>
                </a:solidFill>
              </a:rPr>
              <a:t>√</a:t>
            </a:r>
            <a:endParaRPr lang="en-GB" sz="2800" dirty="0">
              <a:solidFill>
                <a:srgbClr val="C00000"/>
              </a:solidFill>
            </a:endParaRPr>
          </a:p>
          <a:p>
            <a:r>
              <a:rPr lang="en-GB" sz="2800" dirty="0"/>
              <a:t>Work Breakdown Structure (WBS</a:t>
            </a:r>
            <a:r>
              <a:rPr lang="en-GB" sz="2800" dirty="0" smtClean="0"/>
              <a:t>)   </a:t>
            </a:r>
            <a:r>
              <a:rPr lang="en-GB" sz="2800" dirty="0" smtClean="0">
                <a:solidFill>
                  <a:srgbClr val="C00000"/>
                </a:solidFill>
              </a:rPr>
              <a:t>√  </a:t>
            </a:r>
          </a:p>
          <a:p>
            <a:r>
              <a:rPr lang="en-GB" sz="2800" dirty="0" smtClean="0"/>
              <a:t>Project Life Cycle</a:t>
            </a:r>
            <a:r>
              <a:rPr lang="en-GB" sz="2800" dirty="0" smtClean="0">
                <a:solidFill>
                  <a:srgbClr val="C00000"/>
                </a:solidFill>
              </a:rPr>
              <a:t>  √</a:t>
            </a:r>
            <a:endParaRPr lang="en-GB" sz="2800" dirty="0">
              <a:solidFill>
                <a:srgbClr val="C00000"/>
              </a:solidFill>
            </a:endParaRPr>
          </a:p>
          <a:p>
            <a:r>
              <a:rPr lang="en-GB" sz="2800" dirty="0"/>
              <a:t>Project Management </a:t>
            </a:r>
            <a:r>
              <a:rPr lang="en-GB" sz="2800" dirty="0" smtClean="0"/>
              <a:t>Methodologies</a:t>
            </a:r>
          </a:p>
          <a:p>
            <a:r>
              <a:rPr lang="en-GB" sz="2800" dirty="0"/>
              <a:t>Project </a:t>
            </a:r>
            <a:r>
              <a:rPr lang="en-GB" sz="2800" dirty="0" smtClean="0"/>
              <a:t>Stakeholders   </a:t>
            </a:r>
            <a:r>
              <a:rPr lang="en-GB" sz="2800" dirty="0" smtClean="0">
                <a:solidFill>
                  <a:srgbClr val="C00000"/>
                </a:solidFill>
              </a:rPr>
              <a:t>√</a:t>
            </a:r>
            <a:endParaRPr lang="en-GB" sz="2800" dirty="0" smtClean="0"/>
          </a:p>
          <a:p>
            <a:r>
              <a:rPr lang="en-GB" sz="2800" dirty="0" smtClean="0"/>
              <a:t>Project Roles &amp; Responsibilities   </a:t>
            </a:r>
            <a:r>
              <a:rPr lang="en-GB" sz="2800" dirty="0" smtClean="0">
                <a:solidFill>
                  <a:srgbClr val="C00000"/>
                </a:solidFill>
              </a:rPr>
              <a:t>√</a:t>
            </a:r>
            <a:endParaRPr lang="en-GB" sz="2800" dirty="0" smtClean="0"/>
          </a:p>
          <a:p>
            <a:r>
              <a:rPr lang="en-GB" sz="2800" dirty="0" smtClean="0"/>
              <a:t>Brainstorming &amp; Team Work</a:t>
            </a:r>
            <a:endParaRPr lang="en-GB" sz="2800" dirty="0"/>
          </a:p>
          <a:p>
            <a:r>
              <a:rPr lang="en-GB" sz="2800" dirty="0"/>
              <a:t>Project Planning, Scoping &amp; Monitoring</a:t>
            </a:r>
          </a:p>
          <a:p>
            <a:r>
              <a:rPr lang="en-GB" sz="2800" dirty="0"/>
              <a:t>Project Costing &amp; Budgeting</a:t>
            </a:r>
          </a:p>
          <a:p>
            <a:r>
              <a:rPr lang="en-GB" sz="2800" dirty="0"/>
              <a:t>Critical Path Analysis</a:t>
            </a:r>
          </a:p>
          <a:p>
            <a:r>
              <a:rPr lang="en-GB" sz="2800" dirty="0"/>
              <a:t>Project Management Tools – MS Project, Gantt chart…</a:t>
            </a:r>
          </a:p>
          <a:p>
            <a:r>
              <a:rPr lang="en-GB" sz="2800" dirty="0"/>
              <a:t>Class Exercises – Project Management Tasks</a:t>
            </a:r>
          </a:p>
        </p:txBody>
      </p:sp>
    </p:spTree>
    <p:extLst>
      <p:ext uri="{BB962C8B-B14F-4D97-AF65-F5344CB8AC3E}">
        <p14:creationId xmlns:p14="http://schemas.microsoft.com/office/powerpoint/2010/main" val="3120645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92896"/>
            <a:ext cx="8229600" cy="778098"/>
          </a:xfrm>
        </p:spPr>
        <p:txBody>
          <a:bodyPr>
            <a:normAutofit fontScale="90000"/>
          </a:bodyPr>
          <a:lstStyle/>
          <a:p>
            <a:r>
              <a:rPr lang="en-GB" sz="3200" dirty="0" smtClean="0"/>
              <a:t>Part C: Project Stakeholders</a:t>
            </a:r>
            <a:br>
              <a:rPr lang="en-GB" sz="3200" dirty="0" smtClean="0"/>
            </a:br>
            <a:r>
              <a:rPr lang="en-GB" sz="2400" dirty="0" smtClean="0"/>
              <a:t>(PM Stakeholders Mapping, Project Roles &amp; Responsibilities)</a:t>
            </a:r>
            <a:endParaRPr lang="en-GB" sz="3200" dirty="0">
              <a:solidFill>
                <a:schemeClr val="bg1">
                  <a:lumMod val="50000"/>
                </a:schemeClr>
              </a:solidFill>
            </a:endParaRPr>
          </a:p>
        </p:txBody>
      </p:sp>
    </p:spTree>
    <p:extLst>
      <p:ext uri="{BB962C8B-B14F-4D97-AF65-F5344CB8AC3E}">
        <p14:creationId xmlns:p14="http://schemas.microsoft.com/office/powerpoint/2010/main" val="144616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648072"/>
          </a:xfrm>
        </p:spPr>
        <p:txBody>
          <a:bodyPr>
            <a:normAutofit/>
          </a:bodyPr>
          <a:lstStyle/>
          <a:p>
            <a:r>
              <a:rPr lang="en-GB" sz="2800" dirty="0">
                <a:latin typeface="Arial" panose="020B0604020202020204" pitchFamily="34" charset="0"/>
                <a:cs typeface="Arial" panose="020B0604020202020204" pitchFamily="34" charset="0"/>
              </a:rPr>
              <a:t>Project Stakeholders</a:t>
            </a:r>
          </a:p>
        </p:txBody>
      </p:sp>
      <p:sp>
        <p:nvSpPr>
          <p:cNvPr id="3" name="Content Placeholder 2"/>
          <p:cNvSpPr>
            <a:spLocks noGrp="1"/>
          </p:cNvSpPr>
          <p:nvPr>
            <p:ph idx="1"/>
          </p:nvPr>
        </p:nvSpPr>
        <p:spPr>
          <a:xfrm>
            <a:off x="323528" y="980728"/>
            <a:ext cx="8568952" cy="5400600"/>
          </a:xfrm>
        </p:spPr>
        <p:txBody>
          <a:bodyPr>
            <a:normAutofit fontScale="62500" lnSpcReduction="20000"/>
          </a:bodyPr>
          <a:lstStyle/>
          <a:p>
            <a:r>
              <a:rPr lang="en-GB" sz="2900" dirty="0">
                <a:latin typeface="Arial" panose="020B0604020202020204" pitchFamily="34" charset="0"/>
                <a:cs typeface="Arial" panose="020B0604020202020204" pitchFamily="34" charset="0"/>
              </a:rPr>
              <a:t>Project stakeholders refer to the sponsors and all those who will be involved in or impacted upon by the project.</a:t>
            </a:r>
          </a:p>
          <a:p>
            <a:pPr marL="0" indent="0">
              <a:buNone/>
            </a:pPr>
            <a:endParaRPr lang="en-GB" sz="2900" dirty="0">
              <a:latin typeface="Arial" panose="020B0604020202020204" pitchFamily="34" charset="0"/>
              <a:cs typeface="Arial" panose="020B0604020202020204" pitchFamily="34" charset="0"/>
            </a:endParaRPr>
          </a:p>
          <a:p>
            <a:r>
              <a:rPr lang="en-GB" sz="2900" dirty="0">
                <a:latin typeface="Arial" panose="020B0604020202020204" pitchFamily="34" charset="0"/>
                <a:cs typeface="Arial" panose="020B0604020202020204" pitchFamily="34" charset="0"/>
              </a:rPr>
              <a:t>Stakeholders include interested individuals and groups who are internal and external to the project and the organisation. For example the project team.</a:t>
            </a:r>
          </a:p>
          <a:p>
            <a:pPr marL="0" indent="0">
              <a:buNone/>
            </a:pPr>
            <a:endParaRPr lang="en-GB" sz="2900" dirty="0">
              <a:latin typeface="Arial" panose="020B0604020202020204" pitchFamily="34" charset="0"/>
              <a:cs typeface="Arial" panose="020B0604020202020204" pitchFamily="34" charset="0"/>
            </a:endParaRPr>
          </a:p>
          <a:p>
            <a:r>
              <a:rPr lang="en-GB" sz="2900" dirty="0">
                <a:latin typeface="Arial" panose="020B0604020202020204" pitchFamily="34" charset="0"/>
                <a:cs typeface="Arial" panose="020B0604020202020204" pitchFamily="34" charset="0"/>
              </a:rPr>
              <a:t>If the project has be setup strategically, most members  of the organisation will be to some extent stakeholders to the project, exercising varying degrees of influence at various levels through to project completion.</a:t>
            </a:r>
          </a:p>
          <a:p>
            <a:endParaRPr lang="en-GB" sz="2600" dirty="0">
              <a:latin typeface="Arial" panose="020B0604020202020204" pitchFamily="34" charset="0"/>
              <a:cs typeface="Arial" panose="020B0604020202020204" pitchFamily="34" charset="0"/>
            </a:endParaRPr>
          </a:p>
          <a:p>
            <a:pPr marL="0" indent="0">
              <a:buNone/>
            </a:pPr>
            <a:r>
              <a:rPr lang="en-GB" sz="2900" b="1" u="sng" dirty="0">
                <a:latin typeface="Arial" panose="020B0604020202020204" pitchFamily="34" charset="0"/>
                <a:cs typeface="Arial" panose="020B0604020202020204" pitchFamily="34" charset="0"/>
              </a:rPr>
              <a:t>Key Roles of Project Stakeholders</a:t>
            </a:r>
          </a:p>
          <a:p>
            <a:endParaRPr lang="en-GB" sz="1600" dirty="0">
              <a:latin typeface="Arial" panose="020B0604020202020204" pitchFamily="34" charset="0"/>
              <a:cs typeface="Arial" panose="020B0604020202020204" pitchFamily="34" charset="0"/>
            </a:endParaRPr>
          </a:p>
          <a:p>
            <a:pPr marL="0" indent="0">
              <a:buNone/>
            </a:pPr>
            <a:endParaRPr lang="en-GB" sz="1100"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Strategic</a:t>
            </a:r>
          </a:p>
          <a:p>
            <a:r>
              <a:rPr lang="en-GB" dirty="0">
                <a:latin typeface="Arial" panose="020B0604020202020204" pitchFamily="34" charset="0"/>
                <a:cs typeface="Arial" panose="020B0604020202020204" pitchFamily="34" charset="0"/>
              </a:rPr>
              <a:t>Managerial</a:t>
            </a:r>
          </a:p>
          <a:p>
            <a:r>
              <a:rPr lang="en-GB" dirty="0">
                <a:latin typeface="Arial" panose="020B0604020202020204" pitchFamily="34" charset="0"/>
                <a:cs typeface="Arial" panose="020B0604020202020204" pitchFamily="34" charset="0"/>
              </a:rPr>
              <a:t>Project</a:t>
            </a:r>
          </a:p>
          <a:p>
            <a:r>
              <a:rPr lang="en-GB" dirty="0">
                <a:latin typeface="Arial" panose="020B0604020202020204" pitchFamily="34" charset="0"/>
                <a:cs typeface="Arial" panose="020B0604020202020204" pitchFamily="34" charset="0"/>
              </a:rPr>
              <a:t>Operational</a:t>
            </a:r>
          </a:p>
          <a:p>
            <a:r>
              <a:rPr lang="en-GB" dirty="0">
                <a:latin typeface="Arial" panose="020B0604020202020204" pitchFamily="34" charset="0"/>
                <a:cs typeface="Arial" panose="020B0604020202020204" pitchFamily="34" charset="0"/>
              </a:rPr>
              <a:t>Development</a:t>
            </a:r>
          </a:p>
          <a:p>
            <a:r>
              <a:rPr lang="en-GB" dirty="0">
                <a:latin typeface="Arial" panose="020B0604020202020204" pitchFamily="34" charset="0"/>
                <a:cs typeface="Arial" panose="020B0604020202020204" pitchFamily="34" charset="0"/>
              </a:rPr>
              <a:t>Direct influence</a:t>
            </a:r>
          </a:p>
          <a:p>
            <a:r>
              <a:rPr lang="en-GB" dirty="0">
                <a:latin typeface="Arial" panose="020B0604020202020204" pitchFamily="34" charset="0"/>
                <a:cs typeface="Arial" panose="020B0604020202020204" pitchFamily="34" charset="0"/>
              </a:rPr>
              <a:t>Indirect influence</a:t>
            </a:r>
          </a:p>
        </p:txBody>
      </p:sp>
    </p:spTree>
    <p:extLst>
      <p:ext uri="{BB962C8B-B14F-4D97-AF65-F5344CB8AC3E}">
        <p14:creationId xmlns:p14="http://schemas.microsoft.com/office/powerpoint/2010/main" val="2325053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352928" cy="576064"/>
          </a:xfrm>
        </p:spPr>
        <p:txBody>
          <a:bodyPr>
            <a:noAutofit/>
          </a:bodyPr>
          <a:lstStyle/>
          <a:p>
            <a:r>
              <a:rPr lang="en-GB" sz="2800" b="1" dirty="0" smtClean="0">
                <a:latin typeface="Arial" panose="020B0604020202020204" pitchFamily="34" charset="0"/>
                <a:cs typeface="Arial" panose="020B0604020202020204" pitchFamily="34" charset="0"/>
              </a:rPr>
              <a:t>Stakeholders Mapping </a:t>
            </a:r>
            <a:r>
              <a:rPr lang="en-GB" sz="2800" dirty="0">
                <a:latin typeface="Arial" panose="020B0604020202020204" pitchFamily="34" charset="0"/>
                <a:cs typeface="Arial" panose="020B0604020202020204" pitchFamily="34" charset="0"/>
              </a:rPr>
              <a:t>– Industry </a:t>
            </a:r>
            <a:r>
              <a:rPr lang="en-GB" sz="2800" dirty="0" smtClean="0">
                <a:latin typeface="Arial" panose="020B0604020202020204" pitchFamily="34" charset="0"/>
                <a:cs typeface="Arial" panose="020B0604020202020204" pitchFamily="34" charset="0"/>
              </a:rPr>
              <a:t>Example</a:t>
            </a:r>
            <a:endParaRPr lang="en-GB"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1520" y="980728"/>
            <a:ext cx="8640960" cy="5400600"/>
          </a:xfrm>
        </p:spPr>
        <p:txBody>
          <a:bodyPr>
            <a:normAutofit/>
          </a:bodyPr>
          <a:lstStyle/>
          <a:p>
            <a:pPr marL="0" indent="0">
              <a:buNone/>
            </a:pPr>
            <a:r>
              <a:rPr lang="en-GB" sz="2000" b="1" dirty="0"/>
              <a:t>Example</a:t>
            </a:r>
            <a:r>
              <a:rPr lang="en-GB" sz="2000" dirty="0"/>
              <a:t>:</a:t>
            </a:r>
            <a:r>
              <a:rPr lang="en-GB" sz="2600" dirty="0"/>
              <a:t> </a:t>
            </a:r>
            <a:r>
              <a:rPr lang="en-GB" sz="2000" dirty="0"/>
              <a:t>Stakeholder map for a company to organise and run a large conference</a:t>
            </a:r>
            <a:r>
              <a:rPr lang="en-GB" sz="2000" dirty="0" smtClean="0"/>
              <a:t>.</a:t>
            </a:r>
          </a:p>
          <a:p>
            <a:pPr marL="0" indent="0">
              <a:buNone/>
            </a:pPr>
            <a:endParaRPr lang="en-GB" sz="2000" dirty="0" smtClean="0"/>
          </a:p>
          <a:p>
            <a:pPr marL="0" indent="0">
              <a:buNone/>
            </a:pPr>
            <a:endParaRPr lang="en-GB"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3646454456"/>
              </p:ext>
            </p:extLst>
          </p:nvPr>
        </p:nvGraphicFramePr>
        <p:xfrm>
          <a:off x="467544" y="2276872"/>
          <a:ext cx="7865599" cy="2453109"/>
        </p:xfrm>
        <a:graphic>
          <a:graphicData uri="http://schemas.openxmlformats.org/presentationml/2006/ole">
            <mc:AlternateContent xmlns:mc="http://schemas.openxmlformats.org/markup-compatibility/2006">
              <mc:Choice xmlns:v="urn:schemas-microsoft-com:vml" Requires="v">
                <p:oleObj spid="_x0000_s1117" name="Worksheet" r:id="rId3" imgW="5105267" imgH="1592639" progId="Excel.Sheet.12">
                  <p:embed/>
                </p:oleObj>
              </mc:Choice>
              <mc:Fallback>
                <p:oleObj name="Worksheet" r:id="rId3" imgW="5105267" imgH="1592639" progId="Excel.Sheet.12">
                  <p:embed/>
                  <p:pic>
                    <p:nvPicPr>
                      <p:cNvPr id="0" name=""/>
                      <p:cNvPicPr/>
                      <p:nvPr/>
                    </p:nvPicPr>
                    <p:blipFill>
                      <a:blip r:embed="rId4"/>
                      <a:stretch>
                        <a:fillRect/>
                      </a:stretch>
                    </p:blipFill>
                    <p:spPr>
                      <a:xfrm>
                        <a:off x="467544" y="2276872"/>
                        <a:ext cx="7865599" cy="2453109"/>
                      </a:xfrm>
                      <a:prstGeom prst="rect">
                        <a:avLst/>
                      </a:prstGeom>
                    </p:spPr>
                  </p:pic>
                </p:oleObj>
              </mc:Fallback>
            </mc:AlternateContent>
          </a:graphicData>
        </a:graphic>
      </p:graphicFrame>
    </p:spTree>
    <p:extLst>
      <p:ext uri="{BB962C8B-B14F-4D97-AF65-F5344CB8AC3E}">
        <p14:creationId xmlns:p14="http://schemas.microsoft.com/office/powerpoint/2010/main" val="706185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576064"/>
          </a:xfrm>
        </p:spPr>
        <p:txBody>
          <a:bodyPr>
            <a:normAutofit/>
          </a:bodyPr>
          <a:lstStyle/>
          <a:p>
            <a:r>
              <a:rPr lang="en-GB" sz="2800" dirty="0" smtClean="0">
                <a:latin typeface="Arial" panose="020B0604020202020204" pitchFamily="34" charset="0"/>
                <a:cs typeface="Arial" panose="020B0604020202020204" pitchFamily="34" charset="0"/>
              </a:rPr>
              <a:t>Stakeholders_Quiz</a:t>
            </a:r>
            <a:endParaRPr lang="en-GB"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3528" y="980728"/>
            <a:ext cx="8568952" cy="5400600"/>
          </a:xfrm>
        </p:spPr>
        <p:txBody>
          <a:bodyPr>
            <a:normAutofit/>
          </a:bodyPr>
          <a:lstStyle/>
          <a:p>
            <a:pPr marL="0" indent="0">
              <a:buNone/>
            </a:pPr>
            <a:r>
              <a:rPr lang="en-GB" sz="2200" dirty="0" smtClean="0">
                <a:latin typeface="Arial" panose="020B0604020202020204" pitchFamily="34" charset="0"/>
                <a:cs typeface="Arial" panose="020B0604020202020204" pitchFamily="34" charset="0"/>
              </a:rPr>
              <a:t>List at least 5 stakeholders for the following project examples</a:t>
            </a:r>
            <a:endParaRPr lang="en-GB" sz="2200" dirty="0" smtClean="0">
              <a:latin typeface="Arial" panose="020B0604020202020204" pitchFamily="34" charset="0"/>
              <a:cs typeface="Arial" panose="020B0604020202020204" pitchFamily="34" charset="0"/>
            </a:endParaRPr>
          </a:p>
          <a:p>
            <a:pPr marL="0" indent="0">
              <a:buNone/>
            </a:pPr>
            <a:endParaRPr lang="en-GB" sz="1000" dirty="0" smtClean="0">
              <a:latin typeface="Arial" panose="020B0604020202020204" pitchFamily="34" charset="0"/>
              <a:cs typeface="Arial" panose="020B0604020202020204" pitchFamily="34" charset="0"/>
            </a:endParaRPr>
          </a:p>
          <a:p>
            <a:r>
              <a:rPr lang="en-GB" sz="2200" dirty="0" smtClean="0">
                <a:latin typeface="Arial" panose="020B0604020202020204" pitchFamily="34" charset="0"/>
                <a:cs typeface="Arial" panose="020B0604020202020204" pitchFamily="34" charset="0"/>
              </a:rPr>
              <a:t>Doing MOT on a car by a garage</a:t>
            </a:r>
            <a:endParaRPr lang="en-GB" sz="2200" dirty="0" smtClean="0">
              <a:latin typeface="Arial" panose="020B0604020202020204" pitchFamily="34" charset="0"/>
              <a:cs typeface="Arial" panose="020B0604020202020204" pitchFamily="34" charset="0"/>
            </a:endParaRPr>
          </a:p>
          <a:p>
            <a:r>
              <a:rPr lang="en-GB" sz="2200" dirty="0" smtClean="0">
                <a:latin typeface="Arial" panose="020B0604020202020204" pitchFamily="34" charset="0"/>
                <a:cs typeface="Arial" panose="020B0604020202020204" pitchFamily="34" charset="0"/>
              </a:rPr>
              <a:t>Making Christmas cakes to be supplied to retail outlets</a:t>
            </a:r>
            <a:endParaRPr lang="en-GB" sz="2200" dirty="0" smtClean="0">
              <a:latin typeface="Arial" panose="020B0604020202020204" pitchFamily="34" charset="0"/>
              <a:cs typeface="Arial" panose="020B0604020202020204" pitchFamily="34" charset="0"/>
            </a:endParaRPr>
          </a:p>
          <a:p>
            <a:r>
              <a:rPr lang="en-GB" sz="2200" dirty="0" smtClean="0">
                <a:latin typeface="Arial" panose="020B0604020202020204" pitchFamily="34" charset="0"/>
                <a:cs typeface="Arial" panose="020B0604020202020204" pitchFamily="34" charset="0"/>
              </a:rPr>
              <a:t>Building garden shed in your uncle’s house</a:t>
            </a:r>
            <a:endParaRPr lang="en-GB" sz="2200" dirty="0" smtClean="0">
              <a:latin typeface="Arial" panose="020B0604020202020204" pitchFamily="34" charset="0"/>
              <a:cs typeface="Arial" panose="020B0604020202020204" pitchFamily="34" charset="0"/>
            </a:endParaRPr>
          </a:p>
          <a:p>
            <a:r>
              <a:rPr lang="en-GB" sz="2200" dirty="0" smtClean="0">
                <a:latin typeface="Arial" panose="020B0604020202020204" pitchFamily="34" charset="0"/>
                <a:cs typeface="Arial" panose="020B0604020202020204" pitchFamily="34" charset="0"/>
              </a:rPr>
              <a:t>Constructing a new road</a:t>
            </a:r>
            <a:endParaRPr lang="en-GB" sz="2200" dirty="0" smtClean="0">
              <a:latin typeface="Arial" panose="020B0604020202020204" pitchFamily="34" charset="0"/>
              <a:cs typeface="Arial" panose="020B0604020202020204" pitchFamily="34" charset="0"/>
            </a:endParaRPr>
          </a:p>
          <a:p>
            <a:r>
              <a:rPr lang="en-GB" sz="2200" dirty="0" smtClean="0">
                <a:latin typeface="Arial" panose="020B0604020202020204" pitchFamily="34" charset="0"/>
                <a:cs typeface="Arial" panose="020B0604020202020204" pitchFamily="34" charset="0"/>
              </a:rPr>
              <a:t>Painting your parent’s house</a:t>
            </a:r>
            <a:endParaRPr lang="en-GB" sz="2200" dirty="0" smtClean="0">
              <a:latin typeface="Arial" panose="020B0604020202020204" pitchFamily="34" charset="0"/>
              <a:cs typeface="Arial" panose="020B0604020202020204" pitchFamily="34" charset="0"/>
            </a:endParaRPr>
          </a:p>
          <a:p>
            <a:pPr marL="0" indent="0">
              <a:buNone/>
            </a:pPr>
            <a:endParaRPr lang="en-GB" sz="2600" dirty="0"/>
          </a:p>
        </p:txBody>
      </p:sp>
    </p:spTree>
    <p:extLst>
      <p:ext uri="{BB962C8B-B14F-4D97-AF65-F5344CB8AC3E}">
        <p14:creationId xmlns:p14="http://schemas.microsoft.com/office/powerpoint/2010/main" val="1955347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576064"/>
          </a:xfrm>
        </p:spPr>
        <p:txBody>
          <a:bodyPr>
            <a:normAutofit/>
          </a:bodyPr>
          <a:lstStyle/>
          <a:p>
            <a:r>
              <a:rPr lang="en-GB" sz="2800" dirty="0">
                <a:latin typeface="Arial" panose="020B0604020202020204" pitchFamily="34" charset="0"/>
                <a:cs typeface="Arial" panose="020B0604020202020204" pitchFamily="34" charset="0"/>
              </a:rPr>
              <a:t>Project Roles &amp; Responsibilities</a:t>
            </a:r>
          </a:p>
        </p:txBody>
      </p:sp>
      <p:sp>
        <p:nvSpPr>
          <p:cNvPr id="3" name="Content Placeholder 2"/>
          <p:cNvSpPr>
            <a:spLocks noGrp="1"/>
          </p:cNvSpPr>
          <p:nvPr>
            <p:ph idx="1"/>
          </p:nvPr>
        </p:nvSpPr>
        <p:spPr>
          <a:xfrm>
            <a:off x="323528" y="980728"/>
            <a:ext cx="8568952" cy="5400600"/>
          </a:xfrm>
        </p:spPr>
        <p:txBody>
          <a:bodyPr>
            <a:normAutofit/>
          </a:bodyPr>
          <a:lstStyle/>
          <a:p>
            <a:pPr marL="0" indent="0">
              <a:buNone/>
            </a:pPr>
            <a:r>
              <a:rPr lang="en-GB" sz="2200" dirty="0" smtClean="0">
                <a:latin typeface="Arial" panose="020B0604020202020204" pitchFamily="34" charset="0"/>
                <a:cs typeface="Arial" panose="020B0604020202020204" pitchFamily="34" charset="0"/>
              </a:rPr>
              <a:t>The key roles that are generally involved in most projects are listed below:</a:t>
            </a:r>
          </a:p>
          <a:p>
            <a:pPr marL="0" indent="0">
              <a:buNone/>
            </a:pPr>
            <a:endParaRPr lang="en-GB" sz="1000" dirty="0" smtClean="0">
              <a:latin typeface="Arial" panose="020B0604020202020204" pitchFamily="34" charset="0"/>
              <a:cs typeface="Arial" panose="020B0604020202020204" pitchFamily="34" charset="0"/>
            </a:endParaRPr>
          </a:p>
          <a:p>
            <a:r>
              <a:rPr lang="en-GB" sz="2200" dirty="0" smtClean="0">
                <a:latin typeface="Arial" panose="020B0604020202020204" pitchFamily="34" charset="0"/>
                <a:cs typeface="Arial" panose="020B0604020202020204" pitchFamily="34" charset="0"/>
              </a:rPr>
              <a:t>Project Sponsor/Owner</a:t>
            </a:r>
          </a:p>
          <a:p>
            <a:r>
              <a:rPr lang="en-GB" sz="2200" dirty="0" smtClean="0">
                <a:latin typeface="Arial" panose="020B0604020202020204" pitchFamily="34" charset="0"/>
                <a:cs typeface="Arial" panose="020B0604020202020204" pitchFamily="34" charset="0"/>
              </a:rPr>
              <a:t>Project Board</a:t>
            </a:r>
          </a:p>
          <a:p>
            <a:r>
              <a:rPr lang="en-GB" sz="2200" dirty="0" smtClean="0">
                <a:latin typeface="Arial" panose="020B0604020202020204" pitchFamily="34" charset="0"/>
                <a:cs typeface="Arial" panose="020B0604020202020204" pitchFamily="34" charset="0"/>
              </a:rPr>
              <a:t>Project Manager</a:t>
            </a:r>
          </a:p>
          <a:p>
            <a:r>
              <a:rPr lang="en-GB" sz="2200" dirty="0" smtClean="0">
                <a:latin typeface="Arial" panose="020B0604020202020204" pitchFamily="34" charset="0"/>
                <a:cs typeface="Arial" panose="020B0604020202020204" pitchFamily="34" charset="0"/>
              </a:rPr>
              <a:t>Team Manager</a:t>
            </a:r>
          </a:p>
          <a:p>
            <a:r>
              <a:rPr lang="en-GB" sz="2200" dirty="0" smtClean="0">
                <a:latin typeface="Arial" panose="020B0604020202020204" pitchFamily="34" charset="0"/>
                <a:cs typeface="Arial" panose="020B0604020202020204" pitchFamily="34" charset="0"/>
              </a:rPr>
              <a:t>Project Team Members</a:t>
            </a:r>
          </a:p>
          <a:p>
            <a:r>
              <a:rPr lang="en-GB" sz="2200" dirty="0" smtClean="0">
                <a:latin typeface="Arial" panose="020B0604020202020204" pitchFamily="34" charset="0"/>
                <a:cs typeface="Arial" panose="020B0604020202020204" pitchFamily="34" charset="0"/>
              </a:rPr>
              <a:t>Project Support e.g. Administrator</a:t>
            </a:r>
          </a:p>
          <a:p>
            <a:r>
              <a:rPr lang="en-GB" sz="2200" dirty="0" smtClean="0">
                <a:latin typeface="Arial" panose="020B0604020202020204" pitchFamily="34" charset="0"/>
                <a:cs typeface="Arial" panose="020B0604020202020204" pitchFamily="34" charset="0"/>
              </a:rPr>
              <a:t>Legal Partners</a:t>
            </a:r>
          </a:p>
          <a:p>
            <a:r>
              <a:rPr lang="en-GB" sz="2200" dirty="0" smtClean="0">
                <a:latin typeface="Arial" panose="020B0604020202020204" pitchFamily="34" charset="0"/>
                <a:cs typeface="Arial" panose="020B0604020202020204" pitchFamily="34" charset="0"/>
              </a:rPr>
              <a:t>Project Partners (e.g. for outsourced projects)</a:t>
            </a:r>
          </a:p>
          <a:p>
            <a:r>
              <a:rPr lang="en-GB" sz="2200" dirty="0" smtClean="0">
                <a:latin typeface="Arial" panose="020B0604020202020204" pitchFamily="34" charset="0"/>
                <a:cs typeface="Arial" panose="020B0604020202020204" pitchFamily="34" charset="0"/>
              </a:rPr>
              <a:t>Safety &amp; Standards Groups.</a:t>
            </a:r>
          </a:p>
          <a:p>
            <a:r>
              <a:rPr lang="en-GB" sz="2200" dirty="0" smtClean="0">
                <a:latin typeface="Arial" panose="020B0604020202020204" pitchFamily="34" charset="0"/>
                <a:cs typeface="Arial" panose="020B0604020202020204" pitchFamily="34" charset="0"/>
              </a:rPr>
              <a:t>Others….</a:t>
            </a:r>
          </a:p>
          <a:p>
            <a:endParaRPr lang="en-GB" sz="2600" dirty="0"/>
          </a:p>
        </p:txBody>
      </p:sp>
    </p:spTree>
    <p:extLst>
      <p:ext uri="{BB962C8B-B14F-4D97-AF65-F5344CB8AC3E}">
        <p14:creationId xmlns:p14="http://schemas.microsoft.com/office/powerpoint/2010/main" val="3183401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576064"/>
          </a:xfrm>
        </p:spPr>
        <p:txBody>
          <a:bodyPr>
            <a:normAutofit/>
          </a:bodyPr>
          <a:lstStyle/>
          <a:p>
            <a:r>
              <a:rPr lang="en-GB" sz="2800" b="1" dirty="0" smtClean="0">
                <a:latin typeface="Arial" panose="020B0604020202020204" pitchFamily="34" charset="0"/>
                <a:cs typeface="Arial" panose="020B0604020202020204" pitchFamily="34" charset="0"/>
              </a:rPr>
              <a:t>Tutorial 3</a:t>
            </a:r>
            <a:endParaRPr lang="en-GB"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3528" y="980728"/>
            <a:ext cx="8568952" cy="5400600"/>
          </a:xfrm>
        </p:spPr>
        <p:txBody>
          <a:bodyPr>
            <a:normAutofit/>
          </a:bodyPr>
          <a:lstStyle/>
          <a:p>
            <a:pPr marL="0" indent="0">
              <a:buNone/>
            </a:pPr>
            <a:r>
              <a:rPr lang="en-GB" sz="2200" dirty="0" smtClean="0">
                <a:latin typeface="Arial" panose="020B0604020202020204" pitchFamily="34" charset="0"/>
                <a:cs typeface="Arial" panose="020B0604020202020204" pitchFamily="34" charset="0"/>
              </a:rPr>
              <a:t>Carry out research online to identify any engineering or IT project and answer the following questions.</a:t>
            </a:r>
          </a:p>
          <a:p>
            <a:pPr marL="0" indent="0">
              <a:buNone/>
            </a:pPr>
            <a:endParaRPr lang="en-GB" sz="2600" dirty="0" smtClean="0"/>
          </a:p>
          <a:p>
            <a:pPr marL="457200" indent="-457200">
              <a:buFont typeface="+mj-lt"/>
              <a:buAutoNum type="alphaUcPeriod"/>
            </a:pPr>
            <a:r>
              <a:rPr lang="en-GB" sz="2200" dirty="0">
                <a:latin typeface="Arial" panose="020B0604020202020204" pitchFamily="34" charset="0"/>
                <a:cs typeface="Arial" panose="020B0604020202020204" pitchFamily="34" charset="0"/>
              </a:rPr>
              <a:t>List the key </a:t>
            </a:r>
            <a:r>
              <a:rPr lang="en-GB" sz="2200" b="1" u="sng" dirty="0">
                <a:latin typeface="Arial" panose="020B0604020202020204" pitchFamily="34" charset="0"/>
                <a:cs typeface="Arial" panose="020B0604020202020204" pitchFamily="34" charset="0"/>
              </a:rPr>
              <a:t>Stakeholders</a:t>
            </a:r>
            <a:r>
              <a:rPr lang="en-GB" sz="2200" dirty="0">
                <a:latin typeface="Arial" panose="020B0604020202020204" pitchFamily="34" charset="0"/>
                <a:cs typeface="Arial" panose="020B0604020202020204" pitchFamily="34" charset="0"/>
              </a:rPr>
              <a:t> of the project and briefly describe the roles/involvement of each stakeholder from the planning to execution of the project. </a:t>
            </a:r>
            <a:endParaRPr lang="en-GB" sz="2200" dirty="0" smtClean="0">
              <a:latin typeface="Arial" panose="020B0604020202020204" pitchFamily="34" charset="0"/>
              <a:cs typeface="Arial" panose="020B0604020202020204" pitchFamily="34" charset="0"/>
            </a:endParaRPr>
          </a:p>
          <a:p>
            <a:pPr marL="457200" indent="-457200">
              <a:buFont typeface="+mj-lt"/>
              <a:buAutoNum type="alphaUcPeriod"/>
            </a:pPr>
            <a:endParaRPr lang="en-GB" sz="2200" dirty="0">
              <a:latin typeface="Arial" panose="020B0604020202020204" pitchFamily="34" charset="0"/>
              <a:cs typeface="Arial" panose="020B0604020202020204" pitchFamily="34" charset="0"/>
            </a:endParaRPr>
          </a:p>
          <a:p>
            <a:pPr marL="457200" indent="-457200">
              <a:buFont typeface="+mj-lt"/>
              <a:buAutoNum type="alphaUcPeriod"/>
            </a:pPr>
            <a:r>
              <a:rPr lang="en-GB" sz="2200" dirty="0" smtClean="0">
                <a:latin typeface="Arial" panose="020B0604020202020204" pitchFamily="34" charset="0"/>
                <a:cs typeface="Arial" panose="020B0604020202020204" pitchFamily="34" charset="0"/>
              </a:rPr>
              <a:t>From the project you have chosen, list the key </a:t>
            </a:r>
            <a:r>
              <a:rPr lang="en-GB" sz="2200" b="1" u="sng" dirty="0" smtClean="0">
                <a:latin typeface="Arial" panose="020B0604020202020204" pitchFamily="34" charset="0"/>
                <a:cs typeface="Arial" panose="020B0604020202020204" pitchFamily="34" charset="0"/>
              </a:rPr>
              <a:t>Project Roles </a:t>
            </a:r>
            <a:r>
              <a:rPr lang="en-GB" sz="2200" dirty="0" smtClean="0">
                <a:latin typeface="Arial" panose="020B0604020202020204" pitchFamily="34" charset="0"/>
                <a:cs typeface="Arial" panose="020B0604020202020204" pitchFamily="34" charset="0"/>
              </a:rPr>
              <a:t>and briefly describe the responsibilities each of the roles entails.</a:t>
            </a:r>
            <a:endParaRPr lang="en-GB" sz="2200" dirty="0">
              <a:latin typeface="Arial" panose="020B0604020202020204" pitchFamily="34" charset="0"/>
              <a:cs typeface="Arial" panose="020B0604020202020204" pitchFamily="34" charset="0"/>
            </a:endParaRPr>
          </a:p>
          <a:p>
            <a:endParaRPr lang="en-GB" sz="2600" dirty="0"/>
          </a:p>
        </p:txBody>
      </p:sp>
    </p:spTree>
    <p:extLst>
      <p:ext uri="{BB962C8B-B14F-4D97-AF65-F5344CB8AC3E}">
        <p14:creationId xmlns:p14="http://schemas.microsoft.com/office/powerpoint/2010/main" val="3394543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576064"/>
          </a:xfrm>
        </p:spPr>
        <p:txBody>
          <a:bodyPr>
            <a:normAutofit/>
          </a:bodyPr>
          <a:lstStyle/>
          <a:p>
            <a:r>
              <a:rPr lang="en-GB" sz="2800" b="1" dirty="0" smtClean="0">
                <a:latin typeface="Arial" panose="020B0604020202020204" pitchFamily="34" charset="0"/>
                <a:cs typeface="Arial" panose="020B0604020202020204" pitchFamily="34" charset="0"/>
              </a:rPr>
              <a:t>Tutorial 3_ Part B</a:t>
            </a:r>
            <a:r>
              <a:rPr lang="en-GB" sz="2800" dirty="0" smtClean="0">
                <a:latin typeface="Arial" panose="020B0604020202020204" pitchFamily="34" charset="0"/>
                <a:cs typeface="Arial" panose="020B0604020202020204" pitchFamily="34" charset="0"/>
              </a:rPr>
              <a:t> Solution Format</a:t>
            </a:r>
            <a:endParaRPr lang="en-GB" sz="2800" dirty="0">
              <a:latin typeface="Arial" panose="020B0604020202020204" pitchFamily="34" charset="0"/>
              <a:cs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957160944"/>
              </p:ext>
            </p:extLst>
          </p:nvPr>
        </p:nvGraphicFramePr>
        <p:xfrm>
          <a:off x="35496" y="908720"/>
          <a:ext cx="4435475" cy="3375025"/>
        </p:xfrm>
        <a:graphic>
          <a:graphicData uri="http://schemas.openxmlformats.org/presentationml/2006/ole">
            <mc:AlternateContent xmlns:mc="http://schemas.openxmlformats.org/markup-compatibility/2006">
              <mc:Choice xmlns:v="urn:schemas-microsoft-com:vml" Requires="v">
                <p:oleObj spid="_x0000_s2222" name="Worksheet" r:id="rId3" imgW="4434707" imgH="3375719" progId="Excel.Sheet.12">
                  <p:embed/>
                </p:oleObj>
              </mc:Choice>
              <mc:Fallback>
                <p:oleObj name="Worksheet" r:id="rId3" imgW="4434707" imgH="3375719" progId="Excel.Sheet.12">
                  <p:embed/>
                  <p:pic>
                    <p:nvPicPr>
                      <p:cNvPr id="0" name=""/>
                      <p:cNvPicPr/>
                      <p:nvPr/>
                    </p:nvPicPr>
                    <p:blipFill>
                      <a:blip r:embed="rId4"/>
                      <a:stretch>
                        <a:fillRect/>
                      </a:stretch>
                    </p:blipFill>
                    <p:spPr>
                      <a:xfrm>
                        <a:off x="35496" y="908720"/>
                        <a:ext cx="4435475" cy="33750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49221274"/>
              </p:ext>
            </p:extLst>
          </p:nvPr>
        </p:nvGraphicFramePr>
        <p:xfrm>
          <a:off x="4499992" y="2996952"/>
          <a:ext cx="4435475" cy="3176587"/>
        </p:xfrm>
        <a:graphic>
          <a:graphicData uri="http://schemas.openxmlformats.org/presentationml/2006/ole">
            <mc:AlternateContent xmlns:mc="http://schemas.openxmlformats.org/markup-compatibility/2006">
              <mc:Choice xmlns:v="urn:schemas-microsoft-com:vml" Requires="v">
                <p:oleObj spid="_x0000_s2223" name="Worksheet" r:id="rId5" imgW="4434707" imgH="3177364" progId="Excel.Sheet.12">
                  <p:embed/>
                </p:oleObj>
              </mc:Choice>
              <mc:Fallback>
                <p:oleObj name="Worksheet" r:id="rId5" imgW="4434707" imgH="3177364" progId="Excel.Sheet.12">
                  <p:embed/>
                  <p:pic>
                    <p:nvPicPr>
                      <p:cNvPr id="0" name=""/>
                      <p:cNvPicPr/>
                      <p:nvPr/>
                    </p:nvPicPr>
                    <p:blipFill>
                      <a:blip r:embed="rId6"/>
                      <a:stretch>
                        <a:fillRect/>
                      </a:stretch>
                    </p:blipFill>
                    <p:spPr>
                      <a:xfrm>
                        <a:off x="4499992" y="2996952"/>
                        <a:ext cx="4435475" cy="3176587"/>
                      </a:xfrm>
                      <a:prstGeom prst="rect">
                        <a:avLst/>
                      </a:prstGeom>
                    </p:spPr>
                  </p:pic>
                </p:oleObj>
              </mc:Fallback>
            </mc:AlternateContent>
          </a:graphicData>
        </a:graphic>
      </p:graphicFrame>
    </p:spTree>
    <p:extLst>
      <p:ext uri="{BB962C8B-B14F-4D97-AF65-F5344CB8AC3E}">
        <p14:creationId xmlns:p14="http://schemas.microsoft.com/office/powerpoint/2010/main" val="288845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3869</TotalTime>
  <Words>387</Words>
  <Application>Microsoft Office PowerPoint</Application>
  <PresentationFormat>On-screen Show (4:3)</PresentationFormat>
  <Paragraphs>66</Paragraphs>
  <Slides>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Worksheet</vt:lpstr>
      <vt:lpstr>Project Management Introduction (H17D 34)</vt:lpstr>
      <vt:lpstr>Course Outline </vt:lpstr>
      <vt:lpstr>Part C: Project Stakeholders (PM Stakeholders Mapping, Project Roles &amp; Responsibilities)</vt:lpstr>
      <vt:lpstr>Project Stakeholders</vt:lpstr>
      <vt:lpstr>Stakeholders Mapping – Industry Example</vt:lpstr>
      <vt:lpstr>Stakeholders_Quiz</vt:lpstr>
      <vt:lpstr>Project Roles &amp; Responsibilities</vt:lpstr>
      <vt:lpstr>Tutorial 3</vt:lpstr>
      <vt:lpstr>Tutorial 3_ Part B Solution Format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(H17D 34)</dc:title>
  <dc:creator>temp</dc:creator>
  <cp:lastModifiedBy>Oludare Elebiju</cp:lastModifiedBy>
  <cp:revision>220</cp:revision>
  <cp:lastPrinted>2016-09-23T11:47:08Z</cp:lastPrinted>
  <dcterms:created xsi:type="dcterms:W3CDTF">2016-08-30T11:47:03Z</dcterms:created>
  <dcterms:modified xsi:type="dcterms:W3CDTF">2016-12-15T13:11:32Z</dcterms:modified>
</cp:coreProperties>
</file>