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0" r:id="rId23"/>
    <p:sldId id="291" r:id="rId24"/>
    <p:sldId id="292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 autoAdjust="0"/>
    <p:restoredTop sz="94660"/>
  </p:normalViewPr>
  <p:slideViewPr>
    <p:cSldViewPr>
      <p:cViewPr varScale="1">
        <p:scale>
          <a:sx n="87" d="100"/>
          <a:sy n="87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A406-E73C-4204-9466-8F89F324CEFC}" type="datetimeFigureOut">
              <a:rPr lang="en-US" smtClean="0"/>
              <a:pPr/>
              <a:t>6/9/2013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B497-443D-4E4E-8B40-25F924EE3B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3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2B497-443D-4E4E-8B40-25F924EE3B9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2B497-443D-4E4E-8B40-25F924EE3B9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5791200" cy="3276600"/>
          </a:xfrm>
        </p:spPr>
        <p:txBody>
          <a:bodyPr/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81400"/>
            <a:ext cx="5715000" cy="1752600"/>
          </a:xfrm>
        </p:spPr>
        <p:txBody>
          <a:bodyPr/>
          <a:lstStyle>
            <a:lvl1pPr marL="0" indent="0" algn="r">
              <a:buFontTx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838200" y="6400800"/>
            <a:ext cx="2895600" cy="457200"/>
          </a:xfrm>
        </p:spPr>
        <p:txBody>
          <a:bodyPr/>
          <a:lstStyle>
            <a:lvl1pPr>
              <a:defRPr>
                <a:latin typeface="ScholHudson-Regular" pitchFamily="2" charset="0"/>
              </a:defRPr>
            </a:lvl1pPr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1905000" cy="457200"/>
          </a:xfrm>
        </p:spPr>
        <p:txBody>
          <a:bodyPr/>
          <a:lstStyle>
            <a:lvl1pPr>
              <a:defRPr>
                <a:latin typeface="ScholHudson-Regular" pitchFamily="2" charset="0"/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0"/>
            <a:ext cx="289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228600"/>
            <a:ext cx="1638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4762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3200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1905000"/>
            <a:ext cx="3200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6553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05000"/>
            <a:ext cx="655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464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0"/>
            <a:ext cx="2362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//upload.wikimedia.org/wikipedia/commons/a/a6/Bundesarchiv_B_145_Bild-F077869-0042,_Jugend-Computerschule_mit_IBM-PC.jp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//upload.wikimedia.org/wikipedia/commons/1/1c/PDP_8_e_Trondheim.jp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n.wikipedia.org/w/index.php?title=File:AND_ANSI.svg&amp;page=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//upload.wikimedia.org/wikipedia/commons/a/a6/Bundesarchiv_B_145_Bild-F077869-0042,_Jugend-Computerschule_mit_IBM-PC.jp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//upload.wikimedia.org/wikipedia/commons/e/ed/Condensor_bank_150kV_-_75MVAR.jp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ndesarchiv.de/" TargetMode="External"/><Relationship Id="rId2" Type="http://schemas.openxmlformats.org/officeDocument/2006/relationships/hyperlink" Target="http://forums.techguy.org/thread-games-arcade-discussion/974644-google-picture-game-2-a-4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file:///\\commons.wikimedia.org\wiki\Commons:Bundesarchi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//upload.wikimedia.org/wikipedia/commons/1/1c/PDP_8_e_Trondheim.jp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n.wikipedia.org/w/index.php?title=File:AND_ANSI.svg&amp;page=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5715000" cy="251189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Computer Systems </a:t>
            </a:r>
          </a:p>
          <a:p>
            <a:r>
              <a:rPr lang="en-GB" dirty="0" smtClean="0"/>
              <a:t>Fundamentals</a:t>
            </a:r>
          </a:p>
          <a:p>
            <a:r>
              <a:rPr lang="en-GB" dirty="0" smtClean="0"/>
              <a:t>H175 34</a:t>
            </a:r>
          </a:p>
          <a:p>
            <a:endParaRPr lang="en-GB" dirty="0" smtClean="0"/>
          </a:p>
          <a:p>
            <a:r>
              <a:rPr lang="en-GB" dirty="0" smtClean="0"/>
              <a:t>Processors </a:t>
            </a:r>
            <a:r>
              <a:rPr lang="en-GB" dirty="0" smtClean="0"/>
              <a:t>and Other Stuff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34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7.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2910" y="1000108"/>
            <a:ext cx="56436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of the following is NOT a type of expansion slot or bus design used in Advanced-Technology class systems?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PCMCIA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ISA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PROM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EISA</a:t>
            </a:r>
          </a:p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GB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507325"/>
            <a:ext cx="4343401" cy="400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786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8.</a:t>
            </a:r>
          </a:p>
          <a:p>
            <a:endParaRPr lang="en-GB" dirty="0" smtClean="0"/>
          </a:p>
          <a:p>
            <a:r>
              <a:rPr lang="en-US" dirty="0" smtClean="0"/>
              <a:t>What was the clock speed of the original IBM PC?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Less than 5 MHz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10 MHz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8 MHz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Just over 16 MHz</a:t>
            </a:r>
            <a:br>
              <a:rPr lang="en-US" dirty="0" smtClean="0"/>
            </a:br>
            <a:endParaRPr lang="en-US" dirty="0" smtClean="0"/>
          </a:p>
          <a:p>
            <a:endParaRPr lang="en-GB" dirty="0" smtClean="0"/>
          </a:p>
        </p:txBody>
      </p:sp>
      <p:pic>
        <p:nvPicPr>
          <p:cNvPr id="22530" name="Picture 2" descr="File:Bundesarchiv B 145 Bild-F077869-0042, Jugend-Computerschule mit IBM-P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3643314"/>
            <a:ext cx="4333884" cy="2854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5643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9.</a:t>
            </a:r>
          </a:p>
          <a:p>
            <a:endParaRPr lang="en-GB" b="1" dirty="0" smtClean="0"/>
          </a:p>
          <a:p>
            <a:r>
              <a:rPr lang="en-US" dirty="0" smtClean="0"/>
              <a:t>A program that neither replicates or copies itself, but does damage or compromises the security of the computer. Which 'Computer Virus' it is?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Joke Program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Worm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Trojan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Hoax</a:t>
            </a:r>
          </a:p>
          <a:p>
            <a:endParaRPr lang="en-US" dirty="0" smtClean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4286256"/>
            <a:ext cx="203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5572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10.</a:t>
            </a:r>
          </a:p>
          <a:p>
            <a:endParaRPr lang="en-GB" b="1" dirty="0" smtClean="0"/>
          </a:p>
          <a:p>
            <a:r>
              <a:rPr lang="en-US" dirty="0" smtClean="0"/>
              <a:t>What can consist of two plates separated by a dielectric and can store a charge?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Inductor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Capacitor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Transistor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Relay</a:t>
            </a:r>
            <a:br>
              <a:rPr lang="en-US" dirty="0" smtClean="0"/>
            </a:br>
            <a:endParaRPr lang="en-US" dirty="0" smtClean="0"/>
          </a:p>
          <a:p>
            <a:endParaRPr lang="en-GB" b="1" dirty="0" smtClean="0"/>
          </a:p>
        </p:txBody>
      </p:sp>
      <p:pic>
        <p:nvPicPr>
          <p:cNvPr id="20482" name="Picture 2" descr="http://www.abiscus.com/HV/HVCapacitor/p/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143116"/>
            <a:ext cx="3048000" cy="228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Ready for the answers?</a:t>
            </a:r>
            <a:endParaRPr lang="en-US" dirty="0"/>
          </a:p>
        </p:txBody>
      </p:sp>
      <p:pic>
        <p:nvPicPr>
          <p:cNvPr id="19458" name="Picture 2" descr="http://forums.techguy.org/attachments/186019d1295477223/young_frankenstein_doc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928802"/>
            <a:ext cx="5540004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71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1.</a:t>
            </a:r>
          </a:p>
          <a:p>
            <a:endParaRPr lang="en-GB" b="1" dirty="0" smtClean="0"/>
          </a:p>
          <a:p>
            <a:r>
              <a:rPr lang="en-US" dirty="0" smtClean="0"/>
              <a:t>Which of the following represents the boot sequence of a PC?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pt-BR" dirty="0" smtClean="0"/>
              <a:t>BIOS, OS load, POST </a:t>
            </a:r>
          </a:p>
          <a:p>
            <a:pPr marL="342900" indent="-342900">
              <a:buFont typeface="+mj-lt"/>
              <a:buAutoNum type="alphaLcPeriod"/>
            </a:pPr>
            <a:r>
              <a:rPr lang="pt-BR" dirty="0" smtClean="0"/>
              <a:t>BIOS, POST, OS load </a:t>
            </a:r>
          </a:p>
          <a:p>
            <a:pPr marL="342900" indent="-342900">
              <a:buFont typeface="+mj-lt"/>
              <a:buAutoNum type="alphaLcPeriod"/>
            </a:pPr>
            <a:r>
              <a:rPr lang="pt-BR" dirty="0" smtClean="0">
                <a:solidFill>
                  <a:srgbClr val="FF0000"/>
                </a:solidFill>
              </a:rPr>
              <a:t>POST, BIOS, OS load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POST, OS load, BIOS</a:t>
            </a:r>
          </a:p>
        </p:txBody>
      </p:sp>
      <p:pic>
        <p:nvPicPr>
          <p:cNvPr id="5122" name="Picture 2" descr="File:PDP 8 e Trondheim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4214818"/>
            <a:ext cx="3929090" cy="240656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8596" y="4214818"/>
            <a:ext cx="1857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PDP-8/E front panel showing the switches used to load the bootstrap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2.</a:t>
            </a:r>
          </a:p>
          <a:p>
            <a:endParaRPr lang="en-US" dirty="0" smtClean="0"/>
          </a:p>
          <a:p>
            <a:r>
              <a:rPr lang="en-US" dirty="0" smtClean="0"/>
              <a:t>Which one component of the CPU is responsible for storing the address of the data or instruction currently being accessed?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Address Bus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Instruction Register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rgbClr val="FF0000"/>
                </a:solidFill>
              </a:rPr>
              <a:t>Memory Address Register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Program Counter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3643314"/>
            <a:ext cx="228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Intel 80486DX CPU. Bottom view with gold plated pins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643314"/>
            <a:ext cx="34163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929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3.</a:t>
            </a:r>
          </a:p>
          <a:p>
            <a:endParaRPr lang="en-GB" b="1" dirty="0" smtClean="0"/>
          </a:p>
          <a:p>
            <a:r>
              <a:rPr lang="en-US" dirty="0" smtClean="0"/>
              <a:t>What does the term </a:t>
            </a:r>
            <a:r>
              <a:rPr lang="en-US" i="1" dirty="0" smtClean="0"/>
              <a:t>non volatile storage</a:t>
            </a:r>
            <a:r>
              <a:rPr lang="en-US" dirty="0" smtClean="0"/>
              <a:t> mean?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All the information in memory is lost when the power is turned off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All the information is retained even when the power is turned off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If there is no fan attached to the processor it would overheat and burn out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It requires a circuit breaker to prevent damage from a power surge</a:t>
            </a:r>
            <a:endParaRPr lang="en-GB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857760"/>
            <a:ext cx="3579813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78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4.</a:t>
            </a:r>
          </a:p>
          <a:p>
            <a:endParaRPr lang="en-GB" dirty="0" smtClean="0"/>
          </a:p>
        </p:txBody>
      </p:sp>
      <p:sp>
        <p:nvSpPr>
          <p:cNvPr id="19458" name="AutoShape 2" descr="Described image"/>
          <p:cNvSpPr>
            <a:spLocks noChangeAspect="1" noChangeArrowheads="1"/>
          </p:cNvSpPr>
          <p:nvPr/>
        </p:nvSpPr>
        <p:spPr bwMode="auto">
          <a:xfrm>
            <a:off x="0" y="-1095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60" name="AutoShape 4" descr="Described image"/>
          <p:cNvSpPr>
            <a:spLocks noChangeAspect="1" noChangeArrowheads="1"/>
          </p:cNvSpPr>
          <p:nvPr/>
        </p:nvSpPr>
        <p:spPr bwMode="auto">
          <a:xfrm>
            <a:off x="0" y="-1095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62" name="AutoShape 6" descr="Described image"/>
          <p:cNvSpPr>
            <a:spLocks noChangeAspect="1" noChangeArrowheads="1"/>
          </p:cNvSpPr>
          <p:nvPr/>
        </p:nvSpPr>
        <p:spPr bwMode="auto">
          <a:xfrm>
            <a:off x="0" y="-1095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28596" y="1643050"/>
            <a:ext cx="60722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result of a logical AND arithmetic calculation between 10110011 and </a:t>
            </a:r>
            <a:r>
              <a:rPr lang="en-GB" dirty="0" smtClean="0"/>
              <a:t>10010011? 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00110011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rgbClr val="FF0000"/>
                </a:solidFill>
              </a:rPr>
              <a:t>10010011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10100011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10110011 </a:t>
            </a:r>
          </a:p>
          <a:p>
            <a:pPr marL="342900" indent="-342900">
              <a:buFont typeface="+mj-lt"/>
              <a:buAutoNum type="alphaLcPeriod"/>
            </a:pPr>
            <a:endParaRPr lang="en-GB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GB" dirty="0" smtClean="0">
                <a:solidFill>
                  <a:srgbClr val="FF0000"/>
                </a:solidFill>
              </a:rPr>
              <a:t>Remember the rules of the AND gate – both inputs must be a 1 to get a 1 out the other side!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Picture 2" descr="AND ANSI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786058"/>
            <a:ext cx="9525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5786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5.</a:t>
            </a:r>
          </a:p>
          <a:p>
            <a:endParaRPr lang="en-GB" b="1" dirty="0" smtClean="0"/>
          </a:p>
          <a:p>
            <a:r>
              <a:rPr lang="en-US" dirty="0" smtClean="0"/>
              <a:t>Which component of the central processing unit is responsible for carrying out arithmetic calculations?</a:t>
            </a:r>
          </a:p>
          <a:p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Accumulator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Arithmetic and Logic Unit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Control Unit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Floating Point Unit</a:t>
            </a:r>
          </a:p>
          <a:p>
            <a:pPr marL="342900" indent="-342900">
              <a:buFont typeface="+mj-lt"/>
              <a:buAutoNum type="alphaLcPeriod"/>
            </a:pPr>
            <a:endParaRPr lang="en-GB" dirty="0" smtClean="0"/>
          </a:p>
          <a:p>
            <a:pPr marL="342900" indent="-342900"/>
            <a:r>
              <a:rPr lang="en-GB" dirty="0" smtClean="0">
                <a:solidFill>
                  <a:srgbClr val="FF0000"/>
                </a:solidFill>
              </a:rPr>
              <a:t>Some processors have an inbuilt FPU.  But it’s only used for numbers with decimal points or fractions!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4214818"/>
            <a:ext cx="28733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1612"/>
            <a:ext cx="6553200" cy="4752988"/>
          </a:xfrm>
        </p:spPr>
        <p:txBody>
          <a:bodyPr/>
          <a:lstStyle/>
          <a:p>
            <a:r>
              <a:rPr lang="en-GB" sz="2800" dirty="0" smtClean="0"/>
              <a:t>You will see a series of questions based on Outcome 2 of Computer Architecture.</a:t>
            </a:r>
          </a:p>
          <a:p>
            <a:r>
              <a:rPr lang="en-GB" sz="2800" dirty="0" smtClean="0"/>
              <a:t>This will be part quiz, part discussion.</a:t>
            </a:r>
          </a:p>
          <a:p>
            <a:r>
              <a:rPr lang="en-GB" sz="2800" dirty="0" smtClean="0"/>
              <a:t>You may work in small teams if you wish.</a:t>
            </a:r>
          </a:p>
          <a:p>
            <a:r>
              <a:rPr lang="en-GB" sz="2800" dirty="0" smtClean="0"/>
              <a:t>Write your answers down as we go.</a:t>
            </a:r>
          </a:p>
          <a:p>
            <a:r>
              <a:rPr lang="en-GB" sz="2800" dirty="0" smtClean="0"/>
              <a:t>Each discussion point or question will be displayed for 30 seconds before we move 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7286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6.</a:t>
            </a:r>
          </a:p>
          <a:p>
            <a:endParaRPr lang="en-GB" b="1" dirty="0" smtClean="0"/>
          </a:p>
          <a:p>
            <a:r>
              <a:rPr lang="en-GB" dirty="0" smtClean="0"/>
              <a:t>Another word for the CPU is the –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Executor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Decoder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Microchip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>
                <a:solidFill>
                  <a:srgbClr val="FF0000"/>
                </a:solidFill>
              </a:rPr>
              <a:t>Microprocessor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7170" name="Picture 2" descr="https://encrypted-tbn0.gstatic.com/images?q=tbn:ANd9GcQnXDQ0SyK_7zzB1vsfgei--TtIU_Ektro75kPa-ldL2k_-ssxL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786190"/>
            <a:ext cx="2595570" cy="22549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3786190"/>
            <a:ext cx="285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original microprocessor, as we would understand it, was released by Intel in 1971.  It was basically a glorified </a:t>
            </a:r>
            <a:r>
              <a:rPr lang="en-GB" dirty="0" err="1" smtClean="0">
                <a:solidFill>
                  <a:srgbClr val="FF0000"/>
                </a:solidFill>
              </a:rPr>
              <a:t>Busicom</a:t>
            </a:r>
            <a:r>
              <a:rPr lang="en-GB" dirty="0" smtClean="0">
                <a:solidFill>
                  <a:srgbClr val="FF0000"/>
                </a:solidFill>
              </a:rPr>
              <a:t> calculator chip with 4-bit registers!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34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7.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2910" y="1000108"/>
            <a:ext cx="56436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of the following is NOT a type of expansion slot or bus design used in Advanced-Technology class systems?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PCMCIA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ISA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PROM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EISA</a:t>
            </a:r>
          </a:p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GB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507325"/>
            <a:ext cx="4343401" cy="400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9" y="3929066"/>
            <a:ext cx="1500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 PROM is not an expansion slot – it is a chip!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786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8.</a:t>
            </a:r>
          </a:p>
          <a:p>
            <a:endParaRPr lang="en-GB" dirty="0" smtClean="0"/>
          </a:p>
          <a:p>
            <a:r>
              <a:rPr lang="en-US" dirty="0" smtClean="0"/>
              <a:t>What was the clock speed of the original IBM PC?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Less than 5 MHz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10 MHz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8 MHz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Just over 16 MHz</a:t>
            </a:r>
            <a:br>
              <a:rPr lang="en-US" dirty="0" smtClean="0"/>
            </a:br>
            <a:endParaRPr lang="en-US" dirty="0" smtClean="0"/>
          </a:p>
          <a:p>
            <a:endParaRPr lang="en-GB" dirty="0" smtClean="0"/>
          </a:p>
        </p:txBody>
      </p:sp>
      <p:pic>
        <p:nvPicPr>
          <p:cNvPr id="3" name="Picture 2" descr="File:Bundesarchiv B 145 Bild-F077869-0042, Jugend-Computerschule mit IBM-P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263769"/>
            <a:ext cx="3500462" cy="230593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00364" y="2214554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It was a </a:t>
            </a:r>
            <a:r>
              <a:rPr lang="en-GB" dirty="0" err="1" smtClean="0">
                <a:solidFill>
                  <a:srgbClr val="FF0000"/>
                </a:solidFill>
              </a:rPr>
              <a:t>smokin</a:t>
            </a:r>
            <a:r>
              <a:rPr lang="en-GB" dirty="0" smtClean="0">
                <a:solidFill>
                  <a:srgbClr val="FF0000"/>
                </a:solidFill>
              </a:rPr>
              <a:t>’ 4.77MHz. For various logistical reasons, the maximum speed possible remained at 4.77MHz for three years, increasing to a blistering 6 MHz by 1984! 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5643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9.</a:t>
            </a:r>
          </a:p>
          <a:p>
            <a:endParaRPr lang="en-GB" b="1" dirty="0" smtClean="0"/>
          </a:p>
          <a:p>
            <a:r>
              <a:rPr lang="en-US" dirty="0" smtClean="0"/>
              <a:t>A program that neither replicates or copies itself, but does damage or compromises the security of the computer. Which 'Computer Virus' it is?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Joke Program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Worm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Trojan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Hoax</a:t>
            </a:r>
          </a:p>
          <a:p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4286256"/>
            <a:ext cx="203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9" y="3786190"/>
            <a:ext cx="4143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 Trojan is not a true virus (although it is often classified as one) as it does not replicate or spread itself. 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These are usually spread by email, or downloaded by the user themselves, mistakenly for a helpful or desirable program.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File:Condensor bank 150kV - 75MVA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9140" y="1"/>
            <a:ext cx="459486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0034" y="642918"/>
            <a:ext cx="5572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10.</a:t>
            </a:r>
          </a:p>
          <a:p>
            <a:endParaRPr lang="en-GB" b="1" dirty="0" smtClean="0"/>
          </a:p>
          <a:p>
            <a:r>
              <a:rPr lang="en-US" dirty="0" smtClean="0"/>
              <a:t>What can consist of two plates separated by a dielectric and can store a charge?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Inductor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Capacitor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Transistor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Relay</a:t>
            </a:r>
            <a:br>
              <a:rPr lang="en-US" dirty="0" smtClean="0"/>
            </a:br>
            <a:endParaRPr lang="en-US" dirty="0" smtClean="0"/>
          </a:p>
          <a:p>
            <a:endParaRPr lang="en-GB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1472" y="3786190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Some very large capacitors at an electricity substation in the Netherlands.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571613"/>
            <a:ext cx="57864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Young Frankenstein - </a:t>
            </a:r>
            <a:r>
              <a:rPr lang="en-GB" sz="1600" dirty="0" smtClean="0">
                <a:hlinkClick r:id="rId2"/>
              </a:rPr>
              <a:t>http://forums.techguy.org/thread-games-arcade-discussion/974644-google-picture-game-2-a-4.html </a:t>
            </a:r>
            <a:endParaRPr lang="en-GB" sz="1600" dirty="0" smtClean="0"/>
          </a:p>
          <a:p>
            <a:r>
              <a:rPr lang="en-GB" sz="1600" dirty="0" smtClean="0"/>
              <a:t>PDP-8E from Wikimedia Commons under GNU </a:t>
            </a:r>
            <a:r>
              <a:rPr lang="en-GB" sz="1600" dirty="0" err="1" smtClean="0"/>
              <a:t>l;icence</a:t>
            </a:r>
            <a:endParaRPr lang="en-GB" sz="1600" dirty="0" smtClean="0"/>
          </a:p>
          <a:p>
            <a:r>
              <a:rPr lang="en-US" sz="1600" dirty="0" smtClean="0"/>
              <a:t>Intel 80486DX from Wikimedia Commons, CC </a:t>
            </a:r>
            <a:r>
              <a:rPr lang="en-US" sz="1600" dirty="0" err="1" smtClean="0"/>
              <a:t>Licence</a:t>
            </a:r>
            <a:r>
              <a:rPr lang="en-US" sz="1600" dirty="0" smtClean="0"/>
              <a:t> (Solipsist)</a:t>
            </a:r>
          </a:p>
          <a:p>
            <a:r>
              <a:rPr lang="en-US" sz="1600" dirty="0" err="1" smtClean="0"/>
              <a:t>MicroATX</a:t>
            </a:r>
            <a:r>
              <a:rPr lang="en-US" sz="1600" dirty="0" smtClean="0"/>
              <a:t> – Wikimedia Commons (© Jonathan </a:t>
            </a:r>
            <a:r>
              <a:rPr lang="en-US" sz="1600" dirty="0" err="1" smtClean="0"/>
              <a:t>Zander</a:t>
            </a:r>
            <a:r>
              <a:rPr lang="en-US" sz="1600" dirty="0" smtClean="0"/>
              <a:t>)</a:t>
            </a:r>
          </a:p>
          <a:p>
            <a:r>
              <a:rPr lang="en-GB" sz="1600" dirty="0" smtClean="0"/>
              <a:t>IBM-PC </a:t>
            </a:r>
            <a:r>
              <a:rPr lang="en-US" sz="1600" dirty="0" smtClean="0"/>
              <a:t>provided to Wikimedia Commons by the </a:t>
            </a:r>
            <a:r>
              <a:rPr lang="en-US" sz="1600" dirty="0" smtClean="0">
                <a:hlinkClick r:id="rId3"/>
              </a:rPr>
              <a:t>German Federal Archive</a:t>
            </a:r>
            <a:r>
              <a:rPr lang="en-US" sz="1600" dirty="0" smtClean="0"/>
              <a:t> (</a:t>
            </a:r>
            <a:r>
              <a:rPr lang="en-US" sz="1600" dirty="0" err="1" smtClean="0"/>
              <a:t>Deutsches</a:t>
            </a:r>
            <a:r>
              <a:rPr lang="en-US" sz="1600" dirty="0" smtClean="0"/>
              <a:t> </a:t>
            </a:r>
            <a:r>
              <a:rPr lang="en-US" sz="1600" dirty="0" err="1" smtClean="0"/>
              <a:t>Bundesarchiv</a:t>
            </a:r>
            <a:r>
              <a:rPr lang="en-US" sz="1600" dirty="0" smtClean="0"/>
              <a:t>) as part of a </a:t>
            </a:r>
            <a:r>
              <a:rPr lang="en-US" sz="1600" dirty="0" smtClean="0">
                <a:hlinkClick r:id="rId4" action="ppaction://hlinkfile" tooltip="Commons:Bundesarchiv"/>
              </a:rPr>
              <a:t>cooperation project</a:t>
            </a:r>
            <a:endParaRPr lang="en-US" sz="1600" dirty="0" smtClean="0"/>
          </a:p>
          <a:p>
            <a:r>
              <a:rPr lang="en-GB" sz="1600" dirty="0" smtClean="0"/>
              <a:t>75MVAR substation capacitor bank at 150kV – Wikimedia (Public Domain)</a:t>
            </a:r>
            <a:endParaRPr lang="en-US" sz="16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929330"/>
            <a:ext cx="5486400" cy="566738"/>
          </a:xfrm>
        </p:spPr>
        <p:txBody>
          <a:bodyPr/>
          <a:lstStyle/>
          <a:p>
            <a:r>
              <a:rPr lang="en-GB" dirty="0" smtClean="0"/>
              <a:t>Ready???</a:t>
            </a:r>
            <a:endParaRPr lang="en-US" dirty="0"/>
          </a:p>
        </p:txBody>
      </p:sp>
      <p:pic>
        <p:nvPicPr>
          <p:cNvPr id="5" name="Picture 2" descr="http://img.izismile.com/img/img2/20090416/are_you_ready_03.jpg"/>
          <p:cNvPicPr>
            <a:picLocks noChangeAspect="1" noChangeArrowheads="1"/>
          </p:cNvPicPr>
          <p:nvPr/>
        </p:nvPicPr>
        <p:blipFill>
          <a:blip r:embed="rId2" cstate="print"/>
          <a:srcRect l="181" r="181"/>
          <a:stretch>
            <a:fillRect/>
          </a:stretch>
        </p:blipFill>
        <p:spPr bwMode="auto">
          <a:xfrm>
            <a:off x="663682" y="1041002"/>
            <a:ext cx="420624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71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1.</a:t>
            </a:r>
          </a:p>
          <a:p>
            <a:endParaRPr lang="en-GB" b="1" dirty="0" smtClean="0"/>
          </a:p>
          <a:p>
            <a:r>
              <a:rPr lang="en-US" dirty="0" smtClean="0"/>
              <a:t>Which of the following represents the boot sequence of a PC?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pt-BR" dirty="0" smtClean="0"/>
              <a:t>BIOS, OS load, POST </a:t>
            </a:r>
          </a:p>
          <a:p>
            <a:pPr marL="342900" indent="-342900">
              <a:buFont typeface="+mj-lt"/>
              <a:buAutoNum type="alphaLcPeriod"/>
            </a:pPr>
            <a:r>
              <a:rPr lang="pt-BR" dirty="0" smtClean="0"/>
              <a:t>BIOS, POST, OS load </a:t>
            </a:r>
          </a:p>
          <a:p>
            <a:pPr marL="342900" indent="-342900">
              <a:buFont typeface="+mj-lt"/>
              <a:buAutoNum type="alphaLcPeriod"/>
            </a:pPr>
            <a:r>
              <a:rPr lang="pt-BR" dirty="0" smtClean="0"/>
              <a:t>POST, BIOS, OS load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POST, OS load, BIOS</a:t>
            </a:r>
          </a:p>
        </p:txBody>
      </p:sp>
      <p:pic>
        <p:nvPicPr>
          <p:cNvPr id="29698" name="Picture 2" descr="File:PDP 8 e Trondheim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143380"/>
            <a:ext cx="3714776" cy="2275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2.</a:t>
            </a:r>
          </a:p>
          <a:p>
            <a:endParaRPr lang="en-US" dirty="0" smtClean="0"/>
          </a:p>
          <a:p>
            <a:r>
              <a:rPr lang="en-US" dirty="0" smtClean="0"/>
              <a:t>Which one component of the CPU is responsible for storing the address of the data or instruction currently being accessed?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Address Bus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Instruction Register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Memory Address Register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Program Counter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643314"/>
            <a:ext cx="34163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929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3.</a:t>
            </a:r>
          </a:p>
          <a:p>
            <a:endParaRPr lang="en-GB" b="1" dirty="0" smtClean="0"/>
          </a:p>
          <a:p>
            <a:r>
              <a:rPr lang="en-US" dirty="0" smtClean="0"/>
              <a:t>What does the term </a:t>
            </a:r>
            <a:r>
              <a:rPr lang="en-US" i="1" dirty="0" smtClean="0"/>
              <a:t>non volatile storage</a:t>
            </a:r>
            <a:r>
              <a:rPr lang="en-US" dirty="0" smtClean="0"/>
              <a:t> mean?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All the information in memory is lost when the power is turned off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All the information is retained even when the power is turned off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If there is no fan attached to the processor it would overheat and burn out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It requires a circuit breaker to prevent damage from a power surge</a:t>
            </a:r>
            <a:endParaRPr lang="en-GB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857760"/>
            <a:ext cx="3579813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578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4.</a:t>
            </a:r>
          </a:p>
          <a:p>
            <a:endParaRPr lang="en-GB" dirty="0" smtClean="0"/>
          </a:p>
        </p:txBody>
      </p:sp>
      <p:sp>
        <p:nvSpPr>
          <p:cNvPr id="19458" name="AutoShape 2" descr="Described image"/>
          <p:cNvSpPr>
            <a:spLocks noChangeAspect="1" noChangeArrowheads="1"/>
          </p:cNvSpPr>
          <p:nvPr/>
        </p:nvSpPr>
        <p:spPr bwMode="auto">
          <a:xfrm>
            <a:off x="0" y="-1095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60" name="AutoShape 4" descr="Described image"/>
          <p:cNvSpPr>
            <a:spLocks noChangeAspect="1" noChangeArrowheads="1"/>
          </p:cNvSpPr>
          <p:nvPr/>
        </p:nvSpPr>
        <p:spPr bwMode="auto">
          <a:xfrm>
            <a:off x="0" y="-1095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62" name="AutoShape 6" descr="Described image"/>
          <p:cNvSpPr>
            <a:spLocks noChangeAspect="1" noChangeArrowheads="1"/>
          </p:cNvSpPr>
          <p:nvPr/>
        </p:nvSpPr>
        <p:spPr bwMode="auto">
          <a:xfrm>
            <a:off x="0" y="-1095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28596" y="1643050"/>
            <a:ext cx="6072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result of a logical AND arithmetic calculation between 10110011 and </a:t>
            </a:r>
            <a:r>
              <a:rPr lang="en-GB" dirty="0" smtClean="0"/>
              <a:t>10010011? 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00110011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10010011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10100011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10110011 </a:t>
            </a:r>
            <a:endParaRPr lang="en-GB" dirty="0"/>
          </a:p>
        </p:txBody>
      </p:sp>
      <p:pic>
        <p:nvPicPr>
          <p:cNvPr id="26626" name="Picture 2" descr="AND ANSI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786058"/>
            <a:ext cx="9525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5786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5.</a:t>
            </a:r>
          </a:p>
          <a:p>
            <a:endParaRPr lang="en-GB" b="1" dirty="0" smtClean="0"/>
          </a:p>
          <a:p>
            <a:r>
              <a:rPr lang="en-US" dirty="0" smtClean="0"/>
              <a:t>Which component of the central processing unit is responsible for carrying out arithmetic calculations?</a:t>
            </a:r>
          </a:p>
          <a:p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Accumulator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Arithmetic and Logic Unit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Control Unit 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Floating Point Unit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3857628"/>
            <a:ext cx="28733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" y="1142984"/>
            <a:ext cx="7286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Question 6.</a:t>
            </a:r>
          </a:p>
          <a:p>
            <a:endParaRPr lang="en-GB" b="1" dirty="0" smtClean="0"/>
          </a:p>
          <a:p>
            <a:r>
              <a:rPr lang="en-GB" dirty="0" smtClean="0"/>
              <a:t>Another word for the CPU is the –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Executor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Decoder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Microchip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smtClean="0"/>
              <a:t>Microprocessor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643314"/>
            <a:ext cx="34163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Scienc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ComputerScience</Template>
  <TotalTime>1276</TotalTime>
  <Words>968</Words>
  <Application>Microsoft Office PowerPoint</Application>
  <PresentationFormat>On-screen Show (4:3)</PresentationFormat>
  <Paragraphs>210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ComputerScience</vt:lpstr>
      <vt:lpstr>Question Time</vt:lpstr>
      <vt:lpstr>How it works</vt:lpstr>
      <vt:lpstr>Ready???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Ready for the answers?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Company>Aberdeen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Time</dc:title>
  <dc:creator>cnys</dc:creator>
  <cp:lastModifiedBy>Staff</cp:lastModifiedBy>
  <cp:revision>25</cp:revision>
  <dcterms:created xsi:type="dcterms:W3CDTF">2011-08-30T09:00:40Z</dcterms:created>
  <dcterms:modified xsi:type="dcterms:W3CDTF">2013-06-09T22:58:51Z</dcterms:modified>
</cp:coreProperties>
</file>