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0" r:id="rId1"/>
  </p:sldMasterIdLst>
  <p:notesMasterIdLst>
    <p:notesMasterId r:id="rId54"/>
  </p:notesMasterIdLst>
  <p:handoutMasterIdLst>
    <p:handoutMasterId r:id="rId55"/>
  </p:handoutMasterIdLst>
  <p:sldIdLst>
    <p:sldId id="256" r:id="rId2"/>
    <p:sldId id="257"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8" r:id="rId32"/>
    <p:sldId id="334" r:id="rId33"/>
    <p:sldId id="335" r:id="rId34"/>
    <p:sldId id="336" r:id="rId35"/>
    <p:sldId id="337" r:id="rId36"/>
    <p:sldId id="339" r:id="rId37"/>
    <p:sldId id="340" r:id="rId38"/>
    <p:sldId id="341" r:id="rId39"/>
    <p:sldId id="342" r:id="rId40"/>
    <p:sldId id="343" r:id="rId41"/>
    <p:sldId id="344" r:id="rId42"/>
    <p:sldId id="305" r:id="rId43"/>
    <p:sldId id="345" r:id="rId44"/>
    <p:sldId id="346" r:id="rId45"/>
    <p:sldId id="347" r:id="rId46"/>
    <p:sldId id="348" r:id="rId47"/>
    <p:sldId id="349" r:id="rId48"/>
    <p:sldId id="350" r:id="rId49"/>
    <p:sldId id="351" r:id="rId50"/>
    <p:sldId id="352" r:id="rId51"/>
    <p:sldId id="353" r:id="rId52"/>
    <p:sldId id="354" r:id="rId53"/>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90603" autoAdjust="0"/>
  </p:normalViewPr>
  <p:slideViewPr>
    <p:cSldViewPr>
      <p:cViewPr varScale="1">
        <p:scale>
          <a:sx n="99" d="100"/>
          <a:sy n="99" d="100"/>
        </p:scale>
        <p:origin x="-558"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6F5F9E7-A3B6-4271-A015-94D7EBC43899}" type="datetimeFigureOut">
              <a:rPr lang="en-US"/>
              <a:pPr>
                <a:defRPr/>
              </a:pPr>
              <a:t>2/9/2017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41B1EBF-7C94-4FE9-85F8-60083612956A}" type="slidenum">
              <a:rPr lang="en-CA"/>
              <a:pPr>
                <a:defRPr/>
              </a:pPr>
              <a:t>‹#›</a:t>
            </a:fld>
            <a:endParaRPr lang="en-CA"/>
          </a:p>
        </p:txBody>
      </p:sp>
    </p:spTree>
    <p:extLst>
      <p:ext uri="{BB962C8B-B14F-4D97-AF65-F5344CB8AC3E}">
        <p14:creationId xmlns:p14="http://schemas.microsoft.com/office/powerpoint/2010/main" val="1864602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4023DB-B433-47CD-A78D-61078E28CCB2}" type="datetimeFigureOut">
              <a:rPr lang="en-US"/>
              <a:pPr>
                <a:defRPr/>
              </a:pPr>
              <a:t>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86B332-F6A5-4793-98FA-61B9EDB8547C}" type="slidenum">
              <a:rPr lang="en-US"/>
              <a:pPr>
                <a:defRPr/>
              </a:pPr>
              <a:t>‹#›</a:t>
            </a:fld>
            <a:endParaRPr lang="en-US"/>
          </a:p>
        </p:txBody>
      </p:sp>
    </p:spTree>
    <p:extLst>
      <p:ext uri="{BB962C8B-B14F-4D97-AF65-F5344CB8AC3E}">
        <p14:creationId xmlns:p14="http://schemas.microsoft.com/office/powerpoint/2010/main" val="158973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A5632E-7E62-436A-AD29-295A459B7483}"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a:lstStyle/>
          <a:p>
            <a:pPr eaLnBrk="1" hangingPunct="1"/>
            <a:r>
              <a:rPr lang="en-US" dirty="0" smtClean="0"/>
              <a:t>Outline the material you are going to cover in this lesson. Do not go into detail; each of these points will be expanded on in</a:t>
            </a:r>
            <a:r>
              <a:rPr lang="en-US" baseline="0" dirty="0" smtClean="0"/>
              <a:t> the lesson. You may also want to mention the Technology Skills that are being covered for the Certification exam.</a:t>
            </a:r>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r>
              <a:rPr lang="en-US" dirty="0" smtClean="0"/>
              <a:t>Review the Skill Summary</a:t>
            </a:r>
            <a:r>
              <a:rPr lang="en-US" baseline="0" dirty="0" smtClean="0"/>
              <a:t> </a:t>
            </a:r>
            <a:r>
              <a:rPr lang="en-US" baseline="0" smtClean="0"/>
              <a:t>to wrap up your lesson.</a:t>
            </a: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8667AA-0A99-457E-8A5B-B4AE6594A6CA}"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8EACAEE-CFB4-4F5F-A1EB-DFE60B6164E2}" type="datetime1">
              <a:rPr lang="en-US" smtClean="0"/>
              <a:t>2/9/2017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F499B5-F26A-45DE-BDAE-0145FADDDF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D329FF7-BD83-42D5-9A16-8FA76D9E0B40}" type="datetime1">
              <a:rPr lang="en-US" smtClean="0"/>
              <a:t>2/9/2017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A0E4B4-3331-4CF0-95D6-A9E19F28CC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62EDFB6-07D9-44E0-B707-E283014FAA10}" type="datetime1">
              <a:rPr lang="en-US" smtClean="0"/>
              <a:t>2/9/2017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59A37D-1430-4EDF-A520-300CB2A3F2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50292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2351343E-2E1D-4592-85BA-E4B556703567}" type="datetime1">
              <a:rPr lang="en-US" smtClean="0"/>
              <a:t>2/9/2017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D8376A-A13F-4293-BD6F-4A47476123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9215C5F-245D-47A2-9382-E068FC810460}" type="datetime1">
              <a:rPr lang="en-US" smtClean="0"/>
              <a:t>2/9/2017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C2A84C-9877-476A-BCD1-A9B29F6642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F93597E-AC11-400D-B8F1-CB4498CADE2D}" type="datetime1">
              <a:rPr lang="en-US" smtClean="0"/>
              <a:t>2/9/2017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4A76E3-F1C2-4988-AE12-A8268C2612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5D6729D-34F4-4D47-B0B0-BB9F42F60852}" type="datetime1">
              <a:rPr lang="en-US" smtClean="0"/>
              <a:t>2/9/2017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62F053-3CF7-485B-A345-814D7F79C3D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6487A382-0251-45EC-9F6D-8697A0E3735A}" type="datetime1">
              <a:rPr lang="en-US" smtClean="0"/>
              <a:t>2/9/2017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98EC96-FA35-49CE-A69A-A051A946AA4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8219C649-BB76-4A5F-B990-B444BC929180}" type="datetime1">
              <a:rPr lang="en-US" smtClean="0"/>
              <a:t>2/9/2017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3DFDF68-D10C-4FD2-9858-568ED57D868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7376475-9E56-4BF5-BEEF-783BEAB553A1}" type="datetime1">
              <a:rPr lang="en-US" smtClean="0"/>
              <a:t>2/9/2017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94537AB-D698-4754-8A30-040B187252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AF787C6-96A3-4550-B6E8-29039382A6FC}" type="datetime1">
              <a:rPr lang="en-US" smtClean="0"/>
              <a:t>2/9/2017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53303D-C728-42D3-8C79-198D9ED09A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3EA6015-15C5-4729-B373-09309862048C}" type="datetime1">
              <a:rPr lang="en-US" smtClean="0"/>
              <a:t>2/9/2017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8EF006-13A8-429B-A1E2-830F3D8D78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fld id="{75E36820-A259-4DFC-891F-23FBB0EF9169}" type="datetime1">
              <a:rPr lang="en-US" smtClean="0"/>
              <a:t>2/9/2017</a:t>
            </a:fld>
            <a:endParaRPr 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6535FB20-7BA0-4A96-9DA9-B9F9BA554E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0" y="2286000"/>
            <a:ext cx="8534400" cy="898525"/>
          </a:xfrm>
        </p:spPr>
        <p:txBody>
          <a:bodyPr lIns="45720" rIns="45720">
            <a:normAutofit/>
          </a:bodyPr>
          <a:lstStyle/>
          <a:p>
            <a:pPr algn="r" eaLnBrk="1" hangingPunct="1">
              <a:defRPr/>
            </a:pPr>
            <a:r>
              <a:rPr lang="en-US" sz="4200" dirty="0" smtClean="0"/>
              <a:t>Resolving IP Connectivity Issues</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smtClean="0"/>
              <a:t>Lesson 2</a:t>
            </a: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 Mask</a:t>
            </a:r>
            <a:endParaRPr lang="en-US" dirty="0"/>
          </a:p>
        </p:txBody>
      </p:sp>
      <p:sp>
        <p:nvSpPr>
          <p:cNvPr id="3" name="Content Placeholder 2"/>
          <p:cNvSpPr>
            <a:spLocks noGrp="1"/>
          </p:cNvSpPr>
          <p:nvPr>
            <p:ph idx="1"/>
          </p:nvPr>
        </p:nvSpPr>
        <p:spPr/>
        <p:txBody>
          <a:bodyPr/>
          <a:lstStyle/>
          <a:p>
            <a:r>
              <a:rPr lang="en-US" sz="3100" dirty="0"/>
              <a:t>The </a:t>
            </a:r>
            <a:r>
              <a:rPr lang="en-US" sz="3100" b="1" i="1" dirty="0"/>
              <a:t>subnet masks</a:t>
            </a:r>
            <a:r>
              <a:rPr lang="en-US" sz="3100" dirty="0"/>
              <a:t> specify which bits are network bits and which bits are host bits. </a:t>
            </a:r>
            <a:endParaRPr lang="en-US" sz="3100" dirty="0" smtClean="0"/>
          </a:p>
          <a:p>
            <a:r>
              <a:rPr lang="en-US" sz="3100" dirty="0" smtClean="0"/>
              <a:t>When </a:t>
            </a:r>
            <a:r>
              <a:rPr lang="en-US" sz="3100" dirty="0"/>
              <a:t>you have a subnet mask of 255.0.0.0, it means that the first 8 bits are used to describe the network bits while the last 24 bits are used for the host bits. </a:t>
            </a:r>
            <a:endParaRPr lang="en-US" sz="3100" dirty="0" smtClean="0"/>
          </a:p>
          <a:p>
            <a:r>
              <a:rPr lang="en-US" sz="3100" dirty="0" smtClean="0"/>
              <a:t>Therefore</a:t>
            </a:r>
            <a:r>
              <a:rPr lang="en-US" sz="3100" dirty="0"/>
              <a:t>, if you have a 12.212.34.5 address with a subnet mask of 255.0.0.0, you have a 12.0.00 network address and </a:t>
            </a:r>
            <a:r>
              <a:rPr lang="en-US" sz="3100"/>
              <a:t>a </a:t>
            </a:r>
            <a:r>
              <a:rPr lang="en-US" sz="3100" smtClean="0"/>
              <a:t>12.212.34.5 </a:t>
            </a:r>
            <a:r>
              <a:rPr lang="en-US" sz="3100" dirty="0"/>
              <a:t>host address</a:t>
            </a:r>
            <a:r>
              <a:rPr lang="en-US" sz="3100" dirty="0" smtClean="0"/>
              <a:t>.</a:t>
            </a:r>
            <a:endParaRPr lang="en-US" sz="31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10</a:t>
            </a:fld>
            <a:endParaRPr lang="en-US"/>
          </a:p>
        </p:txBody>
      </p:sp>
    </p:spTree>
    <p:extLst>
      <p:ext uri="{BB962C8B-B14F-4D97-AF65-F5344CB8AC3E}">
        <p14:creationId xmlns:p14="http://schemas.microsoft.com/office/powerpoint/2010/main" val="235638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Classless Addressing</a:t>
            </a:r>
            <a:endParaRPr lang="en-US" dirty="0"/>
          </a:p>
        </p:txBody>
      </p:sp>
      <p:sp>
        <p:nvSpPr>
          <p:cNvPr id="3" name="Content Placeholder 2"/>
          <p:cNvSpPr>
            <a:spLocks noGrp="1"/>
          </p:cNvSpPr>
          <p:nvPr>
            <p:ph idx="1"/>
          </p:nvPr>
        </p:nvSpPr>
        <p:spPr/>
        <p:txBody>
          <a:bodyPr/>
          <a:lstStyle/>
          <a:p>
            <a:r>
              <a:rPr lang="en-US" sz="3100" dirty="0"/>
              <a:t>Unfortunately, with a </a:t>
            </a:r>
            <a:r>
              <a:rPr lang="en-US" sz="3100" dirty="0" err="1"/>
              <a:t>classful</a:t>
            </a:r>
            <a:r>
              <a:rPr lang="en-US" sz="3100" dirty="0"/>
              <a:t> network, many addresses were wasted. </a:t>
            </a:r>
            <a:endParaRPr lang="en-US" sz="3100" dirty="0" smtClean="0"/>
          </a:p>
          <a:p>
            <a:r>
              <a:rPr lang="en-US" sz="3100" dirty="0" smtClean="0"/>
              <a:t>Therefore</a:t>
            </a:r>
            <a:r>
              <a:rPr lang="en-US" sz="3100" dirty="0"/>
              <a:t>, classless inter-domain routing (CIDR) was developed to utilize the networks more efficiently. </a:t>
            </a:r>
            <a:endParaRPr lang="en-US" sz="3100" dirty="0" smtClean="0"/>
          </a:p>
          <a:p>
            <a:r>
              <a:rPr lang="en-US" sz="3100" dirty="0" smtClean="0"/>
              <a:t>Instead </a:t>
            </a:r>
            <a:r>
              <a:rPr lang="en-US" sz="3100" dirty="0"/>
              <a:t>of using the pre-defined subnet masks, CIDR is based on variable-length subnet masking (VLSM) where you can take a network and subdivide the network into smaller subnets</a:t>
            </a:r>
            <a:r>
              <a:rPr lang="en-US" sz="3100" dirty="0" smtClean="0"/>
              <a:t>.</a:t>
            </a:r>
            <a:endParaRPr lang="en-US" sz="31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11</a:t>
            </a:fld>
            <a:endParaRPr lang="en-US"/>
          </a:p>
        </p:txBody>
      </p:sp>
    </p:spTree>
    <p:extLst>
      <p:ext uri="{BB962C8B-B14F-4D97-AF65-F5344CB8AC3E}">
        <p14:creationId xmlns:p14="http://schemas.microsoft.com/office/powerpoint/2010/main" val="205789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Address Translation</a:t>
            </a:r>
            <a:endParaRPr lang="en-US" dirty="0"/>
          </a:p>
        </p:txBody>
      </p:sp>
      <p:sp>
        <p:nvSpPr>
          <p:cNvPr id="3" name="Content Placeholder 2"/>
          <p:cNvSpPr>
            <a:spLocks noGrp="1"/>
          </p:cNvSpPr>
          <p:nvPr>
            <p:ph idx="1"/>
          </p:nvPr>
        </p:nvSpPr>
        <p:spPr/>
        <p:txBody>
          <a:bodyPr/>
          <a:lstStyle/>
          <a:p>
            <a:r>
              <a:rPr lang="en-US" b="1" i="1" dirty="0" smtClean="0"/>
              <a:t>Network </a:t>
            </a:r>
            <a:r>
              <a:rPr lang="en-US" b="1" i="1" dirty="0"/>
              <a:t>address translation (NAT)</a:t>
            </a:r>
            <a:r>
              <a:rPr lang="en-US" dirty="0"/>
              <a:t> is used with masquerading to hide an entire address space behind a single IP address. </a:t>
            </a:r>
            <a:endParaRPr lang="en-US" dirty="0" smtClean="0"/>
          </a:p>
          <a:p>
            <a:r>
              <a:rPr lang="en-US" dirty="0" smtClean="0"/>
              <a:t>In </a:t>
            </a:r>
            <a:r>
              <a:rPr lang="en-US" dirty="0"/>
              <a:t>other words, it allows multiple computers on a network to connect to the Internet through a single IP address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12</a:t>
            </a:fld>
            <a:endParaRPr lang="en-US"/>
          </a:p>
        </p:txBody>
      </p:sp>
    </p:spTree>
    <p:extLst>
      <p:ext uri="{BB962C8B-B14F-4D97-AF65-F5344CB8AC3E}">
        <p14:creationId xmlns:p14="http://schemas.microsoft.com/office/powerpoint/2010/main" val="412818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Addresses</a:t>
            </a:r>
            <a:endParaRPr lang="en-US" dirty="0"/>
          </a:p>
        </p:txBody>
      </p:sp>
      <p:sp>
        <p:nvSpPr>
          <p:cNvPr id="3" name="Content Placeholder 2"/>
          <p:cNvSpPr>
            <a:spLocks noGrp="1"/>
          </p:cNvSpPr>
          <p:nvPr>
            <p:ph idx="1"/>
          </p:nvPr>
        </p:nvSpPr>
        <p:spPr/>
        <p:txBody>
          <a:bodyPr/>
          <a:lstStyle/>
          <a:p>
            <a:r>
              <a:rPr lang="en-US" dirty="0"/>
              <a:t>The </a:t>
            </a:r>
            <a:r>
              <a:rPr lang="en-US" b="1" i="1" dirty="0"/>
              <a:t>private addresses</a:t>
            </a:r>
            <a:r>
              <a:rPr lang="en-US" dirty="0"/>
              <a:t> are reserved addresses not allocated to any specific organization. </a:t>
            </a:r>
            <a:endParaRPr lang="en-US" dirty="0" smtClean="0"/>
          </a:p>
          <a:p>
            <a:r>
              <a:rPr lang="en-US" dirty="0" smtClean="0"/>
              <a:t>Since </a:t>
            </a:r>
            <a:r>
              <a:rPr lang="en-US" dirty="0"/>
              <a:t>these private addresses cannot be assigned to global addresses used on the Internet and are not routable on the Internet, you must use a NAT gateway or proxy server to convert between private and public addresses.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13</a:t>
            </a:fld>
            <a:endParaRPr lang="en-US"/>
          </a:p>
        </p:txBody>
      </p:sp>
    </p:spTree>
    <p:extLst>
      <p:ext uri="{BB962C8B-B14F-4D97-AF65-F5344CB8AC3E}">
        <p14:creationId xmlns:p14="http://schemas.microsoft.com/office/powerpoint/2010/main" val="168941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Addresses</a:t>
            </a:r>
            <a:endParaRPr lang="en-US" dirty="0"/>
          </a:p>
        </p:txBody>
      </p:sp>
      <p:sp>
        <p:nvSpPr>
          <p:cNvPr id="3" name="Content Placeholder 2"/>
          <p:cNvSpPr>
            <a:spLocks noGrp="1"/>
          </p:cNvSpPr>
          <p:nvPr>
            <p:ph idx="1"/>
          </p:nvPr>
        </p:nvSpPr>
        <p:spPr/>
        <p:txBody>
          <a:bodyPr/>
          <a:lstStyle/>
          <a:p>
            <a:r>
              <a:rPr lang="en-US" dirty="0"/>
              <a:t>These are private network addresses as expressed in RFC 1918:</a:t>
            </a:r>
          </a:p>
          <a:p>
            <a:pPr lvl="1"/>
            <a:r>
              <a:rPr lang="en-US" dirty="0"/>
              <a:t>10.0.0.0–10.255.255.255</a:t>
            </a:r>
          </a:p>
          <a:p>
            <a:pPr lvl="1"/>
            <a:r>
              <a:rPr lang="en-US" dirty="0"/>
              <a:t>172.16.0.0–172.31.255.255</a:t>
            </a:r>
          </a:p>
          <a:p>
            <a:pPr lvl="1"/>
            <a:r>
              <a:rPr lang="en-US" dirty="0"/>
              <a:t>192.168.0.0–192.168.255.255</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14</a:t>
            </a:fld>
            <a:endParaRPr lang="en-US"/>
          </a:p>
        </p:txBody>
      </p:sp>
    </p:spTree>
    <p:extLst>
      <p:ext uri="{BB962C8B-B14F-4D97-AF65-F5344CB8AC3E}">
        <p14:creationId xmlns:p14="http://schemas.microsoft.com/office/powerpoint/2010/main" val="189154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Addresses</a:t>
            </a:r>
            <a:endParaRPr lang="en-US" dirty="0"/>
          </a:p>
        </p:txBody>
      </p:sp>
      <p:sp>
        <p:nvSpPr>
          <p:cNvPr id="3" name="Content Placeholder 2"/>
          <p:cNvSpPr>
            <a:spLocks noGrp="1"/>
          </p:cNvSpPr>
          <p:nvPr>
            <p:ph idx="1"/>
          </p:nvPr>
        </p:nvSpPr>
        <p:spPr/>
        <p:txBody>
          <a:bodyPr/>
          <a:lstStyle/>
          <a:p>
            <a:r>
              <a:rPr lang="en-US" sz="2800" dirty="0"/>
              <a:t>IPv6 provides a number of benefits for TCP/IP-based networking connectivity, including:</a:t>
            </a:r>
          </a:p>
          <a:p>
            <a:pPr lvl="1"/>
            <a:r>
              <a:rPr lang="en-US" sz="2800" dirty="0"/>
              <a:t>128-bit address space to provide addressing for every device on the Internet with a globally unique address.</a:t>
            </a:r>
          </a:p>
          <a:p>
            <a:pPr lvl="1"/>
            <a:r>
              <a:rPr lang="en-US" sz="2800" dirty="0"/>
              <a:t>Allows for more efficient routing than IPv4.</a:t>
            </a:r>
          </a:p>
          <a:p>
            <a:pPr lvl="1"/>
            <a:r>
              <a:rPr lang="en-US" sz="2800" dirty="0"/>
              <a:t>Support for automatic configuration.</a:t>
            </a:r>
          </a:p>
          <a:p>
            <a:pPr lvl="1"/>
            <a:r>
              <a:rPr lang="en-US" sz="2800" dirty="0"/>
              <a:t>Enhanced security to protect against address and port scanning attacks and utilize </a:t>
            </a:r>
            <a:r>
              <a:rPr lang="en-US" sz="2800" dirty="0" err="1"/>
              <a:t>IPSec</a:t>
            </a:r>
            <a:r>
              <a:rPr lang="en-US" sz="2800" dirty="0"/>
              <a:t> to protect IPv6 traffic</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15</a:t>
            </a:fld>
            <a:endParaRPr lang="en-US"/>
          </a:p>
        </p:txBody>
      </p:sp>
    </p:spTree>
    <p:extLst>
      <p:ext uri="{BB962C8B-B14F-4D97-AF65-F5344CB8AC3E}">
        <p14:creationId xmlns:p14="http://schemas.microsoft.com/office/powerpoint/2010/main" val="275375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Addresses</a:t>
            </a:r>
            <a:endParaRPr lang="en-US" dirty="0"/>
          </a:p>
        </p:txBody>
      </p:sp>
      <p:sp>
        <p:nvSpPr>
          <p:cNvPr id="3" name="Content Placeholder 2"/>
          <p:cNvSpPr>
            <a:spLocks noGrp="1"/>
          </p:cNvSpPr>
          <p:nvPr>
            <p:ph idx="1"/>
          </p:nvPr>
        </p:nvSpPr>
        <p:spPr/>
        <p:txBody>
          <a:bodyPr/>
          <a:lstStyle/>
          <a:p>
            <a:r>
              <a:rPr lang="en-US" dirty="0"/>
              <a:t>Since the IPv6 uses 128 bits, the addresses are usually divided into groups of 16 bits, written as 4 hex digits. </a:t>
            </a:r>
            <a:endParaRPr lang="en-US" dirty="0" smtClean="0"/>
          </a:p>
          <a:p>
            <a:r>
              <a:rPr lang="en-US" dirty="0" smtClean="0"/>
              <a:t>Hex </a:t>
            </a:r>
            <a:r>
              <a:rPr lang="en-US" dirty="0"/>
              <a:t>digits include 0, 1, 2, 3, 4, 5, 6, 7, 8, 9, A, B, C, D, E, and F. The groups are separated by colons. Here is an example of an </a:t>
            </a:r>
            <a:r>
              <a:rPr lang="en-US" dirty="0" smtClean="0"/>
              <a:t>address</a:t>
            </a:r>
          </a:p>
          <a:p>
            <a:pPr marL="400050" lvl="1" indent="0">
              <a:buNone/>
            </a:pPr>
            <a:r>
              <a:rPr lang="en-US" sz="2900" dirty="0" smtClean="0"/>
              <a:t>FE80:0000:0000:0000:02C3:B2DF:FEA5:E4F1</a:t>
            </a:r>
            <a:endParaRPr lang="en-US" sz="2900"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16</a:t>
            </a:fld>
            <a:endParaRPr lang="en-US"/>
          </a:p>
        </p:txBody>
      </p:sp>
    </p:spTree>
    <p:extLst>
      <p:ext uri="{BB962C8B-B14F-4D97-AF65-F5344CB8AC3E}">
        <p14:creationId xmlns:p14="http://schemas.microsoft.com/office/powerpoint/2010/main" val="76956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Addresses</a:t>
            </a:r>
            <a:endParaRPr lang="en-US" dirty="0"/>
          </a:p>
        </p:txBody>
      </p:sp>
      <p:sp>
        <p:nvSpPr>
          <p:cNvPr id="3" name="Content Placeholder 2"/>
          <p:cNvSpPr>
            <a:spLocks noGrp="1"/>
          </p:cNvSpPr>
          <p:nvPr>
            <p:ph idx="1"/>
          </p:nvPr>
        </p:nvSpPr>
        <p:spPr/>
        <p:txBody>
          <a:bodyPr/>
          <a:lstStyle/>
          <a:p>
            <a:r>
              <a:rPr lang="en-US" dirty="0"/>
              <a:t>With IPv6, you still have unicast and multicast addressing. However, unicast addressing can be divided into:</a:t>
            </a:r>
          </a:p>
          <a:p>
            <a:pPr lvl="1"/>
            <a:r>
              <a:rPr lang="en-US" dirty="0"/>
              <a:t>Global unicast </a:t>
            </a:r>
            <a:r>
              <a:rPr lang="en-US" dirty="0" smtClean="0"/>
              <a:t>address</a:t>
            </a:r>
          </a:p>
          <a:p>
            <a:pPr lvl="1"/>
            <a:r>
              <a:rPr lang="en-US" dirty="0" smtClean="0"/>
              <a:t>Link-local addresses</a:t>
            </a:r>
          </a:p>
          <a:p>
            <a:pPr lvl="1"/>
            <a:r>
              <a:rPr lang="en-US" dirty="0" smtClean="0"/>
              <a:t>Unique </a:t>
            </a:r>
            <a:r>
              <a:rPr lang="en-US" dirty="0"/>
              <a:t>local </a:t>
            </a:r>
            <a:r>
              <a:rPr lang="en-US" dirty="0" smtClean="0"/>
              <a:t>addresses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17</a:t>
            </a:fld>
            <a:endParaRPr lang="en-US"/>
          </a:p>
        </p:txBody>
      </p:sp>
    </p:spTree>
    <p:extLst>
      <p:ext uri="{BB962C8B-B14F-4D97-AF65-F5344CB8AC3E}">
        <p14:creationId xmlns:p14="http://schemas.microsoft.com/office/powerpoint/2010/main" val="295101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Unicast Address</a:t>
            </a:r>
            <a:endParaRPr lang="en-US" dirty="0"/>
          </a:p>
        </p:txBody>
      </p:sp>
      <p:sp>
        <p:nvSpPr>
          <p:cNvPr id="3" name="Content Placeholder 2"/>
          <p:cNvSpPr>
            <a:spLocks noGrp="1"/>
          </p:cNvSpPr>
          <p:nvPr>
            <p:ph idx="1"/>
          </p:nvPr>
        </p:nvSpPr>
        <p:spPr/>
        <p:txBody>
          <a:bodyPr/>
          <a:lstStyle/>
          <a:p>
            <a:pPr lvl="0"/>
            <a:r>
              <a:rPr lang="en-US" dirty="0" smtClean="0"/>
              <a:t>Public </a:t>
            </a:r>
            <a:r>
              <a:rPr lang="en-US" dirty="0"/>
              <a:t>addresses that are globally routable and reachable on the IPv6 portion of the Internet.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18</a:t>
            </a:fld>
            <a:endParaRPr lang="en-US"/>
          </a:p>
        </p:txBody>
      </p:sp>
    </p:spTree>
    <p:extLst>
      <p:ext uri="{BB962C8B-B14F-4D97-AF65-F5344CB8AC3E}">
        <p14:creationId xmlns:p14="http://schemas.microsoft.com/office/powerpoint/2010/main" val="321828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Link-local Addresses</a:t>
            </a:r>
            <a:endParaRPr lang="en-US" dirty="0"/>
          </a:p>
        </p:txBody>
      </p:sp>
      <p:sp>
        <p:nvSpPr>
          <p:cNvPr id="3" name="Content Placeholder 2"/>
          <p:cNvSpPr>
            <a:spLocks noGrp="1"/>
          </p:cNvSpPr>
          <p:nvPr>
            <p:ph idx="1"/>
          </p:nvPr>
        </p:nvSpPr>
        <p:spPr/>
        <p:txBody>
          <a:bodyPr/>
          <a:lstStyle/>
          <a:p>
            <a:pPr lvl="0"/>
            <a:r>
              <a:rPr lang="en-US" sz="3100" dirty="0" smtClean="0"/>
              <a:t>Private </a:t>
            </a:r>
            <a:r>
              <a:rPr lang="en-US" sz="3100" dirty="0"/>
              <a:t>non-routable addresses confined to a single subnet. </a:t>
            </a:r>
            <a:endParaRPr lang="en-US" sz="3100" dirty="0" smtClean="0"/>
          </a:p>
          <a:p>
            <a:pPr lvl="0"/>
            <a:r>
              <a:rPr lang="en-US" sz="3100" dirty="0" smtClean="0"/>
              <a:t>They </a:t>
            </a:r>
            <a:r>
              <a:rPr lang="en-US" sz="3100" dirty="0"/>
              <a:t>are used by hosts when communicating with neighboring hosts on the same link but can also be used to create temporary networks for conferences or meetings, or set up a permanent small LAN. </a:t>
            </a:r>
            <a:endParaRPr lang="en-US" sz="3100" dirty="0" smtClean="0"/>
          </a:p>
          <a:p>
            <a:pPr lvl="0"/>
            <a:r>
              <a:rPr lang="en-US" sz="3100" dirty="0" smtClean="0"/>
              <a:t>Routers </a:t>
            </a:r>
            <a:r>
              <a:rPr lang="en-US" sz="3100" dirty="0"/>
              <a:t>process packets destined for a link-local address, but they will not forward them to other links.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19</a:t>
            </a:fld>
            <a:endParaRPr lang="en-US"/>
          </a:p>
        </p:txBody>
      </p:sp>
    </p:spTree>
    <p:extLst>
      <p:ext uri="{BB962C8B-B14F-4D97-AF65-F5344CB8AC3E}">
        <p14:creationId xmlns:p14="http://schemas.microsoft.com/office/powerpoint/2010/main" val="33254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dirty="0" smtClean="0"/>
              <a:t>Objectives</a:t>
            </a:r>
          </a:p>
        </p:txBody>
      </p:sp>
      <p:sp>
        <p:nvSpPr>
          <p:cNvPr id="3075"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lgn="l">
              <a:spcBef>
                <a:spcPct val="20000"/>
              </a:spcBef>
              <a:buClr>
                <a:srgbClr val="0000CC"/>
              </a:buClr>
              <a:buFontTx/>
              <a:buChar char="•"/>
            </a:pPr>
            <a:endParaRPr lang="en-US" sz="3200" dirty="0">
              <a:latin typeface="Franklin Gothic Book" pitchFamily="34" charset="0"/>
            </a:endParaRP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81" t="48084" r="21058" b="22286"/>
          <a:stretch/>
        </p:blipFill>
        <p:spPr bwMode="auto">
          <a:xfrm>
            <a:off x="457200" y="1582056"/>
            <a:ext cx="8229599" cy="265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57D8376A-A13F-4293-BD6F-4A4747612316}"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Local Addresses</a:t>
            </a:r>
            <a:endParaRPr lang="en-US" dirty="0"/>
          </a:p>
        </p:txBody>
      </p:sp>
      <p:sp>
        <p:nvSpPr>
          <p:cNvPr id="3" name="Content Placeholder 2"/>
          <p:cNvSpPr>
            <a:spLocks noGrp="1"/>
          </p:cNvSpPr>
          <p:nvPr>
            <p:ph idx="1"/>
          </p:nvPr>
        </p:nvSpPr>
        <p:spPr/>
        <p:txBody>
          <a:bodyPr/>
          <a:lstStyle/>
          <a:p>
            <a:pPr lvl="0"/>
            <a:r>
              <a:rPr lang="en-US" dirty="0" smtClean="0"/>
              <a:t>Meant </a:t>
            </a:r>
            <a:r>
              <a:rPr lang="en-US" dirty="0"/>
              <a:t>for private addressing, with the addition of being unique, so that joining two subnets does not cause address collisions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20</a:t>
            </a:fld>
            <a:endParaRPr lang="en-US"/>
          </a:p>
        </p:txBody>
      </p:sp>
    </p:spTree>
    <p:extLst>
      <p:ext uri="{BB962C8B-B14F-4D97-AF65-F5344CB8AC3E}">
        <p14:creationId xmlns:p14="http://schemas.microsoft.com/office/powerpoint/2010/main" val="94374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Gateway</a:t>
            </a:r>
            <a:endParaRPr lang="en-US" dirty="0"/>
          </a:p>
        </p:txBody>
      </p:sp>
      <p:sp>
        <p:nvSpPr>
          <p:cNvPr id="3" name="Content Placeholder 2"/>
          <p:cNvSpPr>
            <a:spLocks noGrp="1"/>
          </p:cNvSpPr>
          <p:nvPr>
            <p:ph idx="1"/>
          </p:nvPr>
        </p:nvSpPr>
        <p:spPr/>
        <p:txBody>
          <a:bodyPr/>
          <a:lstStyle/>
          <a:p>
            <a:r>
              <a:rPr lang="en-US" dirty="0"/>
              <a:t>A default gateway is a device, usually a router, which connects the local network to other networks. </a:t>
            </a:r>
            <a:endParaRPr lang="en-US" dirty="0" smtClean="0"/>
          </a:p>
          <a:p>
            <a:r>
              <a:rPr lang="en-US" dirty="0" smtClean="0"/>
              <a:t>When </a:t>
            </a:r>
            <a:r>
              <a:rPr lang="en-US" dirty="0"/>
              <a:t>you need to communicate with a host on another subnet, you forward all packets to the default gateway.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21</a:t>
            </a:fld>
            <a:endParaRPr lang="en-US"/>
          </a:p>
        </p:txBody>
      </p:sp>
    </p:spTree>
    <p:extLst>
      <p:ext uri="{BB962C8B-B14F-4D97-AF65-F5344CB8AC3E}">
        <p14:creationId xmlns:p14="http://schemas.microsoft.com/office/powerpoint/2010/main" val="350213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Resolution</a:t>
            </a:r>
            <a:endParaRPr lang="en-US" dirty="0"/>
          </a:p>
        </p:txBody>
      </p:sp>
      <p:sp>
        <p:nvSpPr>
          <p:cNvPr id="3" name="Content Placeholder 2"/>
          <p:cNvSpPr>
            <a:spLocks noGrp="1"/>
          </p:cNvSpPr>
          <p:nvPr>
            <p:ph idx="1"/>
          </p:nvPr>
        </p:nvSpPr>
        <p:spPr/>
        <p:txBody>
          <a:bodyPr/>
          <a:lstStyle/>
          <a:p>
            <a:r>
              <a:rPr lang="en-US" dirty="0"/>
              <a:t>In today’s networks, you assign logical addresses such as IP addressing. Unfortunately, these addresses tend to be hard to remember, especially with the newer more complicated IPv6 addresses. </a:t>
            </a:r>
            <a:endParaRPr lang="en-US" dirty="0" smtClean="0"/>
          </a:p>
          <a:p>
            <a:r>
              <a:rPr lang="en-US" dirty="0" smtClean="0"/>
              <a:t>Therefore</a:t>
            </a:r>
            <a:r>
              <a:rPr lang="en-US" dirty="0"/>
              <a:t>, you need to use some form of naming service that will allow you to translate logical names, which are easier to remember, to those logical addresses.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22</a:t>
            </a:fld>
            <a:endParaRPr lang="en-US"/>
          </a:p>
        </p:txBody>
      </p:sp>
    </p:spTree>
    <p:extLst>
      <p:ext uri="{BB962C8B-B14F-4D97-AF65-F5344CB8AC3E}">
        <p14:creationId xmlns:p14="http://schemas.microsoft.com/office/powerpoint/2010/main" val="283078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 and LHMOST Files</a:t>
            </a:r>
            <a:endParaRPr lang="en-US" dirty="0"/>
          </a:p>
        </p:txBody>
      </p:sp>
      <p:sp>
        <p:nvSpPr>
          <p:cNvPr id="3" name="Content Placeholder 2"/>
          <p:cNvSpPr>
            <a:spLocks noGrp="1"/>
          </p:cNvSpPr>
          <p:nvPr>
            <p:ph idx="1"/>
          </p:nvPr>
        </p:nvSpPr>
        <p:spPr/>
        <p:txBody>
          <a:bodyPr/>
          <a:lstStyle/>
          <a:p>
            <a:r>
              <a:rPr lang="en-US" dirty="0"/>
              <a:t>Early TCP/IP networks used hosts (used with domain/host names associated with DNS) and </a:t>
            </a:r>
            <a:r>
              <a:rPr lang="en-US" dirty="0" err="1"/>
              <a:t>lmhost</a:t>
            </a:r>
            <a:r>
              <a:rPr lang="en-US" dirty="0"/>
              <a:t> (used with NetBIOS/Computer names associated with WINS) files, which were text files that would list a name and its associated IP address. </a:t>
            </a:r>
            <a:endParaRPr lang="en-US" dirty="0" smtClean="0"/>
          </a:p>
          <a:p>
            <a:r>
              <a:rPr lang="en-US" dirty="0" smtClean="0"/>
              <a:t>In </a:t>
            </a:r>
            <a:r>
              <a:rPr lang="en-US" dirty="0"/>
              <a:t>Windows, both of these files are located in the C:\Windows\system32\drivers\etc folder.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23</a:t>
            </a:fld>
            <a:endParaRPr lang="en-US"/>
          </a:p>
        </p:txBody>
      </p:sp>
    </p:spTree>
    <p:extLst>
      <p:ext uri="{BB962C8B-B14F-4D97-AF65-F5344CB8AC3E}">
        <p14:creationId xmlns:p14="http://schemas.microsoft.com/office/powerpoint/2010/main" val="4025330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System</a:t>
            </a:r>
            <a:endParaRPr lang="en-US" dirty="0"/>
          </a:p>
        </p:txBody>
      </p:sp>
      <p:sp>
        <p:nvSpPr>
          <p:cNvPr id="3" name="Content Placeholder 2"/>
          <p:cNvSpPr>
            <a:spLocks noGrp="1"/>
          </p:cNvSpPr>
          <p:nvPr>
            <p:ph idx="1"/>
          </p:nvPr>
        </p:nvSpPr>
        <p:spPr/>
        <p:txBody>
          <a:bodyPr/>
          <a:lstStyle/>
          <a:p>
            <a:r>
              <a:rPr lang="en-US" sz="2700" dirty="0"/>
              <a:t>Besides becoming the standard for the Internet, DNS, short for </a:t>
            </a:r>
            <a:r>
              <a:rPr lang="en-US" sz="2700" b="1" i="1" dirty="0"/>
              <a:t>Domain Name System</a:t>
            </a:r>
            <a:r>
              <a:rPr lang="en-US" sz="2700" dirty="0"/>
              <a:t>, is a hierarchical client/server-based distributed database management systems that translates domain/host names to an IP address. </a:t>
            </a:r>
            <a:endParaRPr lang="en-US" sz="2700" dirty="0" smtClean="0"/>
          </a:p>
          <a:p>
            <a:r>
              <a:rPr lang="en-US" sz="2700" dirty="0" smtClean="0"/>
              <a:t>In </a:t>
            </a:r>
            <a:r>
              <a:rPr lang="en-US" sz="2700" dirty="0"/>
              <a:t>other words, while you may have a DNS server (or several servers), sometimes referred to as name servers, for your organization to provide naming resolution for you organization, all of the DNS servers on the Internet are linked together to provide worldwide naming resolution that allows you to manage the DNS for you organization.</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24</a:t>
            </a:fld>
            <a:endParaRPr lang="en-US"/>
          </a:p>
        </p:txBody>
      </p:sp>
    </p:spTree>
    <p:extLst>
      <p:ext uri="{BB962C8B-B14F-4D97-AF65-F5344CB8AC3E}">
        <p14:creationId xmlns:p14="http://schemas.microsoft.com/office/powerpoint/2010/main" val="573761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WINS</a:t>
            </a:r>
            <a:endParaRPr lang="en-US" dirty="0"/>
          </a:p>
        </p:txBody>
      </p:sp>
      <p:sp>
        <p:nvSpPr>
          <p:cNvPr id="3" name="Content Placeholder 2"/>
          <p:cNvSpPr>
            <a:spLocks noGrp="1"/>
          </p:cNvSpPr>
          <p:nvPr>
            <p:ph idx="1"/>
          </p:nvPr>
        </p:nvSpPr>
        <p:spPr/>
        <p:txBody>
          <a:bodyPr/>
          <a:lstStyle/>
          <a:p>
            <a:r>
              <a:rPr lang="en-US" dirty="0"/>
              <a:t>Another name resolution technology is </a:t>
            </a:r>
            <a:r>
              <a:rPr lang="en-US" b="1" i="1" dirty="0"/>
              <a:t>Windows Internet Name Service</a:t>
            </a:r>
            <a:r>
              <a:rPr lang="en-US" dirty="0"/>
              <a:t> or WINS, which translates from NetBIOS (computer name) to specify a network resource. </a:t>
            </a:r>
            <a:endParaRPr lang="en-US" dirty="0" smtClean="0"/>
          </a:p>
          <a:p>
            <a:r>
              <a:rPr lang="en-US" dirty="0" smtClean="0"/>
              <a:t>Since </a:t>
            </a:r>
            <a:r>
              <a:rPr lang="en-US" dirty="0"/>
              <a:t>the growth of the Internet and the scalability of DNS, WINS is considered a legacy system.</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25</a:t>
            </a:fld>
            <a:endParaRPr lang="en-US"/>
          </a:p>
        </p:txBody>
      </p:sp>
    </p:spTree>
    <p:extLst>
      <p:ext uri="{BB962C8B-B14F-4D97-AF65-F5344CB8AC3E}">
        <p14:creationId xmlns:p14="http://schemas.microsoft.com/office/powerpoint/2010/main" val="232975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and Sharing Center</a:t>
            </a:r>
            <a:endParaRPr lang="en-US" dirty="0"/>
          </a:p>
        </p:txBody>
      </p:sp>
      <p:sp>
        <p:nvSpPr>
          <p:cNvPr id="3" name="Content Placeholder 2"/>
          <p:cNvSpPr>
            <a:spLocks noGrp="1"/>
          </p:cNvSpPr>
          <p:nvPr>
            <p:ph idx="1"/>
          </p:nvPr>
        </p:nvSpPr>
        <p:spPr/>
        <p:txBody>
          <a:bodyPr/>
          <a:lstStyle/>
          <a:p>
            <a:r>
              <a:rPr lang="en-US" sz="2800" b="1" i="1" dirty="0"/>
              <a:t>Network and Sharing Center</a:t>
            </a:r>
            <a:r>
              <a:rPr lang="en-US" sz="2800" dirty="0"/>
              <a:t> provides real-time status information about your network. </a:t>
            </a:r>
            <a:endParaRPr lang="en-US" sz="2800" dirty="0" smtClean="0"/>
          </a:p>
          <a:p>
            <a:r>
              <a:rPr lang="en-US" sz="2800" dirty="0" smtClean="0"/>
              <a:t>It </a:t>
            </a:r>
            <a:r>
              <a:rPr lang="en-US" sz="2800" dirty="0"/>
              <a:t>can be used to configure and manage your network connections including managing your wireless networks, the type of connections you have, and the level of access you have to other computers and devices on the network. </a:t>
            </a:r>
            <a:endParaRPr lang="en-US" sz="2800" dirty="0" smtClean="0"/>
          </a:p>
          <a:p>
            <a:r>
              <a:rPr lang="en-US" sz="2800" dirty="0" smtClean="0"/>
              <a:t>It </a:t>
            </a:r>
            <a:r>
              <a:rPr lang="en-US" sz="2800" dirty="0"/>
              <a:t>can also be used to help troubleshoot network connectivity problems by providing detailed information about your network in the network map. </a:t>
            </a:r>
            <a:endParaRPr lang="en-US" sz="2800" dirty="0" smtClean="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26</a:t>
            </a:fld>
            <a:endParaRPr lang="en-US"/>
          </a:p>
        </p:txBody>
      </p:sp>
    </p:spTree>
    <p:extLst>
      <p:ext uri="{BB962C8B-B14F-4D97-AF65-F5344CB8AC3E}">
        <p14:creationId xmlns:p14="http://schemas.microsoft.com/office/powerpoint/2010/main" val="4046303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and Sharing Center</a:t>
            </a:r>
          </a:p>
        </p:txBody>
      </p:sp>
      <p:pic>
        <p:nvPicPr>
          <p:cNvPr id="3074" name="Picture 2" descr="C:\Documents and Settings\Pat\Desktop\70-685\F020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86" t="10665"/>
          <a:stretch/>
        </p:blipFill>
        <p:spPr bwMode="auto">
          <a:xfrm>
            <a:off x="1143000" y="1575742"/>
            <a:ext cx="7010400" cy="496294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27</a:t>
            </a:fld>
            <a:endParaRPr lang="en-US"/>
          </a:p>
        </p:txBody>
      </p:sp>
    </p:spTree>
    <p:extLst>
      <p:ext uri="{BB962C8B-B14F-4D97-AF65-F5344CB8AC3E}">
        <p14:creationId xmlns:p14="http://schemas.microsoft.com/office/powerpoint/2010/main" val="3060665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IPv4</a:t>
            </a:r>
            <a:endParaRPr lang="en-US" dirty="0"/>
          </a:p>
        </p:txBody>
      </p:sp>
      <p:pic>
        <p:nvPicPr>
          <p:cNvPr id="4098" name="Picture 2" descr="C:\Documents and Settings\Pat\Desktop\70-685\F020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619" t="14078" r="26547" b="14890"/>
          <a:stretch/>
        </p:blipFill>
        <p:spPr bwMode="auto">
          <a:xfrm>
            <a:off x="1141582" y="1524001"/>
            <a:ext cx="6961018" cy="4876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28</a:t>
            </a:fld>
            <a:endParaRPr lang="en-US"/>
          </a:p>
        </p:txBody>
      </p:sp>
    </p:spTree>
    <p:extLst>
      <p:ext uri="{BB962C8B-B14F-4D97-AF65-F5344CB8AC3E}">
        <p14:creationId xmlns:p14="http://schemas.microsoft.com/office/powerpoint/2010/main" val="2881062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IPv6</a:t>
            </a:r>
            <a:endParaRPr lang="en-US" dirty="0"/>
          </a:p>
        </p:txBody>
      </p:sp>
      <p:pic>
        <p:nvPicPr>
          <p:cNvPr id="5122" name="Picture 2" descr="C:\Documents and Settings\Pat\Desktop\70-685\F020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191" t="19792" r="20357" b="19693"/>
          <a:stretch/>
        </p:blipFill>
        <p:spPr bwMode="auto">
          <a:xfrm>
            <a:off x="1524000" y="1556657"/>
            <a:ext cx="5867400" cy="490289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29</a:t>
            </a:fld>
            <a:endParaRPr lang="en-US"/>
          </a:p>
        </p:txBody>
      </p:sp>
    </p:spTree>
    <p:extLst>
      <p:ext uri="{BB962C8B-B14F-4D97-AF65-F5344CB8AC3E}">
        <p14:creationId xmlns:p14="http://schemas.microsoft.com/office/powerpoint/2010/main" val="372668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Connecting to a Network</a:t>
            </a:r>
            <a:endParaRPr lang="en-CA" dirty="0"/>
          </a:p>
        </p:txBody>
      </p:sp>
      <p:sp>
        <p:nvSpPr>
          <p:cNvPr id="4099" name="Content Placeholder 3"/>
          <p:cNvSpPr>
            <a:spLocks noGrp="1"/>
          </p:cNvSpPr>
          <p:nvPr>
            <p:ph idx="1"/>
          </p:nvPr>
        </p:nvSpPr>
        <p:spPr/>
        <p:txBody>
          <a:bodyPr/>
          <a:lstStyle/>
          <a:p>
            <a:r>
              <a:rPr lang="en-US" sz="2800" dirty="0"/>
              <a:t>The most common cabling system used for wired computers is Ethernet. </a:t>
            </a:r>
            <a:endParaRPr lang="en-US" sz="2800" dirty="0" smtClean="0"/>
          </a:p>
          <a:p>
            <a:r>
              <a:rPr lang="en-US" sz="2800" dirty="0" smtClean="0"/>
              <a:t>Most </a:t>
            </a:r>
            <a:r>
              <a:rPr lang="en-US" sz="2800" dirty="0"/>
              <a:t>computers that use Ethernet connect with unshielded twisted-pair (UTP) cabling. </a:t>
            </a:r>
            <a:endParaRPr lang="en-US" sz="2800" dirty="0" smtClean="0"/>
          </a:p>
          <a:p>
            <a:r>
              <a:rPr lang="en-US" sz="2800" dirty="0" smtClean="0"/>
              <a:t>Each </a:t>
            </a:r>
            <a:r>
              <a:rPr lang="en-US" sz="2800" dirty="0"/>
              <a:t>end of the UTP cable has RJ-45 connectors. </a:t>
            </a:r>
            <a:endParaRPr lang="en-US" sz="2800" dirty="0" smtClean="0"/>
          </a:p>
          <a:p>
            <a:r>
              <a:rPr lang="en-US" sz="2800" dirty="0" smtClean="0"/>
              <a:t>Today’s </a:t>
            </a:r>
            <a:r>
              <a:rPr lang="en-US" sz="2800" dirty="0"/>
              <a:t>workstations usually come with 100 Mb/s or 1 Gb/s connections for Ethernet, while some older machines only support 10 Mb/s. </a:t>
            </a:r>
            <a:endParaRPr lang="en-CA" sz="2800" dirty="0" smtClean="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Network </a:t>
            </a:r>
            <a:r>
              <a:rPr lang="en-US" dirty="0" smtClean="0"/>
              <a:t>Discovery</a:t>
            </a:r>
            <a:br>
              <a:rPr lang="en-US" dirty="0" smtClean="0"/>
            </a:br>
            <a:r>
              <a:rPr lang="en-US" dirty="0" smtClean="0"/>
              <a:t>and </a:t>
            </a:r>
            <a:r>
              <a:rPr lang="en-US" dirty="0"/>
              <a:t>Sharing Services</a:t>
            </a:r>
          </a:p>
        </p:txBody>
      </p:sp>
      <p:sp>
        <p:nvSpPr>
          <p:cNvPr id="3" name="Content Placeholder 2"/>
          <p:cNvSpPr>
            <a:spLocks noGrp="1"/>
          </p:cNvSpPr>
          <p:nvPr>
            <p:ph idx="1"/>
          </p:nvPr>
        </p:nvSpPr>
        <p:spPr/>
        <p:txBody>
          <a:bodyPr/>
          <a:lstStyle/>
          <a:p>
            <a:r>
              <a:rPr lang="en-US" dirty="0"/>
              <a:t>The Network and Sharing Center also allows you to configure certain network services such as network discovery and sharing. These settings include: </a:t>
            </a:r>
          </a:p>
          <a:p>
            <a:pPr lvl="1"/>
            <a:r>
              <a:rPr lang="en-US" dirty="0"/>
              <a:t>Network </a:t>
            </a:r>
            <a:r>
              <a:rPr lang="en-US" dirty="0" smtClean="0"/>
              <a:t>discovery</a:t>
            </a:r>
          </a:p>
          <a:p>
            <a:pPr lvl="1"/>
            <a:r>
              <a:rPr lang="en-US" dirty="0" smtClean="0"/>
              <a:t>File </a:t>
            </a:r>
            <a:r>
              <a:rPr lang="en-US" dirty="0"/>
              <a:t>and printer </a:t>
            </a:r>
            <a:r>
              <a:rPr lang="en-US" dirty="0" smtClean="0"/>
              <a:t>sharing</a:t>
            </a:r>
          </a:p>
          <a:p>
            <a:pPr lvl="1"/>
            <a:r>
              <a:rPr lang="en-US" dirty="0" smtClean="0"/>
              <a:t>Public </a:t>
            </a:r>
            <a:r>
              <a:rPr lang="en-US" dirty="0"/>
              <a:t>folder </a:t>
            </a:r>
            <a:r>
              <a:rPr lang="en-US" dirty="0" smtClean="0"/>
              <a:t>sharing</a:t>
            </a:r>
          </a:p>
          <a:p>
            <a:pPr lvl="1"/>
            <a:r>
              <a:rPr lang="en-US" dirty="0" smtClean="0"/>
              <a:t>Media streaming</a:t>
            </a:r>
          </a:p>
          <a:p>
            <a:pPr lvl="1"/>
            <a:r>
              <a:rPr lang="en-US" dirty="0" smtClean="0"/>
              <a:t>Password </a:t>
            </a:r>
            <a:r>
              <a:rPr lang="en-US" dirty="0"/>
              <a:t>protected </a:t>
            </a:r>
            <a:r>
              <a:rPr lang="en-US" dirty="0" smtClean="0"/>
              <a:t>sharing</a:t>
            </a:r>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30</a:t>
            </a:fld>
            <a:endParaRPr lang="en-US"/>
          </a:p>
        </p:txBody>
      </p:sp>
    </p:spTree>
    <p:extLst>
      <p:ext uri="{BB962C8B-B14F-4D97-AF65-F5344CB8AC3E}">
        <p14:creationId xmlns:p14="http://schemas.microsoft.com/office/powerpoint/2010/main" val="4175495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Network </a:t>
            </a:r>
            <a:r>
              <a:rPr lang="en-US" dirty="0" smtClean="0"/>
              <a:t>Discovery</a:t>
            </a:r>
            <a:br>
              <a:rPr lang="en-US" dirty="0" smtClean="0"/>
            </a:br>
            <a:r>
              <a:rPr lang="en-US" dirty="0" smtClean="0"/>
              <a:t>and </a:t>
            </a:r>
            <a:r>
              <a:rPr lang="en-US" dirty="0"/>
              <a:t>Sharing Services</a:t>
            </a:r>
          </a:p>
        </p:txBody>
      </p:sp>
      <p:pic>
        <p:nvPicPr>
          <p:cNvPr id="6146" name="Picture 2" descr="C:\Documents and Settings\Pat\Desktop\70-685\F020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43" t="6895" r="19167" b="13939"/>
          <a:stretch/>
        </p:blipFill>
        <p:spPr bwMode="auto">
          <a:xfrm>
            <a:off x="1490007" y="1600200"/>
            <a:ext cx="6282393" cy="487679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31</a:t>
            </a:fld>
            <a:endParaRPr lang="en-US"/>
          </a:p>
        </p:txBody>
      </p:sp>
    </p:spTree>
    <p:extLst>
      <p:ext uri="{BB962C8B-B14F-4D97-AF65-F5344CB8AC3E}">
        <p14:creationId xmlns:p14="http://schemas.microsoft.com/office/powerpoint/2010/main" val="1908916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a:t>
            </a:r>
            <a:endParaRPr lang="en-US" dirty="0"/>
          </a:p>
        </p:txBody>
      </p:sp>
      <p:sp>
        <p:nvSpPr>
          <p:cNvPr id="3" name="Content Placeholder 2"/>
          <p:cNvSpPr>
            <a:spLocks noGrp="1"/>
          </p:cNvSpPr>
          <p:nvPr>
            <p:ph idx="1"/>
          </p:nvPr>
        </p:nvSpPr>
        <p:spPr/>
        <p:txBody>
          <a:bodyPr/>
          <a:lstStyle/>
          <a:p>
            <a:r>
              <a:rPr lang="en-US" dirty="0" smtClean="0"/>
              <a:t>A </a:t>
            </a:r>
            <a:r>
              <a:rPr lang="en-US" dirty="0"/>
              <a:t>host uses </a:t>
            </a:r>
            <a:r>
              <a:rPr lang="en-US" b="1" i="1" dirty="0"/>
              <a:t>ports</a:t>
            </a:r>
            <a:r>
              <a:rPr lang="en-US" dirty="0"/>
              <a:t> to identify which packets belong to a network service or program.</a:t>
            </a:r>
          </a:p>
          <a:p>
            <a:r>
              <a:rPr lang="en-US" dirty="0"/>
              <a:t>You can have a total of 65,535 TCP ports and another 65,535 UDP ports. </a:t>
            </a:r>
            <a:endParaRPr lang="en-US" dirty="0" smtClean="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32</a:t>
            </a:fld>
            <a:endParaRPr lang="en-US"/>
          </a:p>
        </p:txBody>
      </p:sp>
    </p:spTree>
    <p:extLst>
      <p:ext uri="{BB962C8B-B14F-4D97-AF65-F5344CB8AC3E}">
        <p14:creationId xmlns:p14="http://schemas.microsoft.com/office/powerpoint/2010/main" val="3870051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Ports</a:t>
            </a:r>
            <a:endParaRPr lang="en-US" dirty="0"/>
          </a:p>
        </p:txBody>
      </p:sp>
      <p:sp>
        <p:nvSpPr>
          <p:cNvPr id="3" name="Content Placeholder 2"/>
          <p:cNvSpPr>
            <a:spLocks noGrp="1"/>
          </p:cNvSpPr>
          <p:nvPr>
            <p:ph idx="1"/>
          </p:nvPr>
        </p:nvSpPr>
        <p:spPr/>
        <p:txBody>
          <a:bodyPr/>
          <a:lstStyle/>
          <a:p>
            <a:r>
              <a:rPr lang="en-US" sz="3000" b="1" dirty="0"/>
              <a:t>DNS:</a:t>
            </a:r>
            <a:r>
              <a:rPr lang="en-US" sz="3000" dirty="0"/>
              <a:t> TCP/UDP port 53</a:t>
            </a:r>
          </a:p>
          <a:p>
            <a:r>
              <a:rPr lang="en-US" sz="3000" b="1" dirty="0" smtClean="0"/>
              <a:t>FTP</a:t>
            </a:r>
            <a:r>
              <a:rPr lang="en-US" sz="3000" b="1" dirty="0"/>
              <a:t>:</a:t>
            </a:r>
            <a:r>
              <a:rPr lang="en-US" sz="3000" dirty="0"/>
              <a:t> TCP port 20 and 21</a:t>
            </a:r>
          </a:p>
          <a:p>
            <a:r>
              <a:rPr lang="en-US" sz="3000" b="1" dirty="0" smtClean="0"/>
              <a:t>HTTP</a:t>
            </a:r>
            <a:r>
              <a:rPr lang="en-US" sz="3000" b="1" dirty="0"/>
              <a:t>:</a:t>
            </a:r>
            <a:r>
              <a:rPr lang="en-US" sz="3000" dirty="0"/>
              <a:t> TCP port 80</a:t>
            </a:r>
          </a:p>
          <a:p>
            <a:r>
              <a:rPr lang="en-US" sz="3000" b="1" dirty="0" smtClean="0"/>
              <a:t>HTTPS</a:t>
            </a:r>
            <a:r>
              <a:rPr lang="en-US" sz="3000" b="1" dirty="0"/>
              <a:t>:</a:t>
            </a:r>
            <a:r>
              <a:rPr lang="en-US" sz="3000" dirty="0"/>
              <a:t> TCP port 443</a:t>
            </a:r>
          </a:p>
          <a:p>
            <a:r>
              <a:rPr lang="en-US" sz="3000" b="1" dirty="0" smtClean="0"/>
              <a:t>IMAP</a:t>
            </a:r>
            <a:r>
              <a:rPr lang="en-US" sz="3000" b="1" dirty="0"/>
              <a:t>:</a:t>
            </a:r>
            <a:r>
              <a:rPr lang="en-US" sz="3000" dirty="0"/>
              <a:t> TCP/UDP port 143</a:t>
            </a:r>
          </a:p>
          <a:p>
            <a:r>
              <a:rPr lang="en-US" sz="3000" b="1" dirty="0" smtClean="0"/>
              <a:t>LDAP</a:t>
            </a:r>
            <a:r>
              <a:rPr lang="en-US" sz="3000" b="1" dirty="0"/>
              <a:t>:</a:t>
            </a:r>
            <a:r>
              <a:rPr lang="en-US" sz="3000" dirty="0"/>
              <a:t> TCP port 389</a:t>
            </a:r>
          </a:p>
          <a:p>
            <a:r>
              <a:rPr lang="en-US" sz="3000" b="1" dirty="0" smtClean="0"/>
              <a:t>POP3</a:t>
            </a:r>
            <a:r>
              <a:rPr lang="en-US" sz="3000" b="1" dirty="0"/>
              <a:t>:</a:t>
            </a:r>
            <a:r>
              <a:rPr lang="en-US" sz="3000" dirty="0"/>
              <a:t> TCP port 110</a:t>
            </a:r>
          </a:p>
          <a:p>
            <a:r>
              <a:rPr lang="en-US" sz="3000" b="1" dirty="0" smtClean="0"/>
              <a:t>SMTP</a:t>
            </a:r>
            <a:r>
              <a:rPr lang="en-US" sz="3000" b="1" dirty="0"/>
              <a:t>:</a:t>
            </a:r>
            <a:r>
              <a:rPr lang="en-US" sz="3000" dirty="0"/>
              <a:t> TCP/UDP port 25</a:t>
            </a:r>
          </a:p>
          <a:p>
            <a:r>
              <a:rPr lang="en-US" sz="3000" b="1" dirty="0" smtClean="0"/>
              <a:t>Telnet</a:t>
            </a:r>
            <a:r>
              <a:rPr lang="en-US" sz="3000" b="1" dirty="0"/>
              <a:t>:</a:t>
            </a:r>
            <a:r>
              <a:rPr lang="en-US" sz="3000" dirty="0"/>
              <a:t> TCP/UDP port 23</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33</a:t>
            </a:fld>
            <a:endParaRPr lang="en-US"/>
          </a:p>
        </p:txBody>
      </p:sp>
    </p:spTree>
    <p:extLst>
      <p:ext uri="{BB962C8B-B14F-4D97-AF65-F5344CB8AC3E}">
        <p14:creationId xmlns:p14="http://schemas.microsoft.com/office/powerpoint/2010/main" val="3264693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IP Network Problems</a:t>
            </a:r>
            <a:endParaRPr lang="en-US" dirty="0"/>
          </a:p>
        </p:txBody>
      </p:sp>
      <p:sp>
        <p:nvSpPr>
          <p:cNvPr id="3" name="Content Placeholder 2"/>
          <p:cNvSpPr>
            <a:spLocks noGrp="1"/>
          </p:cNvSpPr>
          <p:nvPr>
            <p:ph idx="1"/>
          </p:nvPr>
        </p:nvSpPr>
        <p:spPr/>
        <p:txBody>
          <a:bodyPr/>
          <a:lstStyle/>
          <a:p>
            <a:r>
              <a:rPr lang="en-US" dirty="0"/>
              <a:t>If the problem still exists, you can also use the following command-line tools:</a:t>
            </a:r>
          </a:p>
          <a:p>
            <a:pPr lvl="1"/>
            <a:r>
              <a:rPr lang="en-US" dirty="0" err="1"/>
              <a:t>ipconfig</a:t>
            </a:r>
            <a:endParaRPr lang="en-US" dirty="0"/>
          </a:p>
          <a:p>
            <a:pPr lvl="1"/>
            <a:r>
              <a:rPr lang="en-US" dirty="0"/>
              <a:t>ping</a:t>
            </a:r>
          </a:p>
          <a:p>
            <a:pPr lvl="1"/>
            <a:r>
              <a:rPr lang="en-US" dirty="0" err="1"/>
              <a:t>tracert</a:t>
            </a:r>
            <a:endParaRPr lang="en-US" dirty="0"/>
          </a:p>
          <a:p>
            <a:pPr lvl="1"/>
            <a:r>
              <a:rPr lang="en-US" dirty="0" err="1"/>
              <a:t>pathping</a:t>
            </a:r>
            <a:endParaRPr lang="en-US" dirty="0"/>
          </a:p>
          <a:p>
            <a:pPr lvl="1"/>
            <a:r>
              <a:rPr lang="en-US" dirty="0" err="1"/>
              <a:t>netstat</a:t>
            </a:r>
            <a:endParaRPr lang="en-US" dirty="0"/>
          </a:p>
          <a:p>
            <a:pPr lvl="1"/>
            <a:r>
              <a:rPr lang="en-US" dirty="0"/>
              <a:t>telnet</a:t>
            </a:r>
          </a:p>
          <a:p>
            <a:pPr lvl="1"/>
            <a:r>
              <a:rPr lang="en-US" dirty="0" err="1"/>
              <a:t>nslookup</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34</a:t>
            </a:fld>
            <a:endParaRPr lang="en-US"/>
          </a:p>
        </p:txBody>
      </p:sp>
    </p:spTree>
    <p:extLst>
      <p:ext uri="{BB962C8B-B14F-4D97-AF65-F5344CB8AC3E}">
        <p14:creationId xmlns:p14="http://schemas.microsoft.com/office/powerpoint/2010/main" val="2191179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IPConfig</a:t>
            </a:r>
            <a:r>
              <a:rPr lang="en-US" dirty="0" smtClean="0"/>
              <a:t> Command</a:t>
            </a:r>
            <a:endParaRPr lang="en-US" dirty="0"/>
          </a:p>
        </p:txBody>
      </p:sp>
      <p:pic>
        <p:nvPicPr>
          <p:cNvPr id="7170" name="Picture 2" descr="C:\Documents and Settings\Pat\Desktop\70-685\F020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881" t="6498" r="31191" b="10764"/>
          <a:stretch/>
        </p:blipFill>
        <p:spPr bwMode="auto">
          <a:xfrm>
            <a:off x="2233869" y="1600199"/>
            <a:ext cx="4631388" cy="46990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35</a:t>
            </a:fld>
            <a:endParaRPr lang="en-US"/>
          </a:p>
        </p:txBody>
      </p:sp>
    </p:spTree>
    <p:extLst>
      <p:ext uri="{BB962C8B-B14F-4D97-AF65-F5344CB8AC3E}">
        <p14:creationId xmlns:p14="http://schemas.microsoft.com/office/powerpoint/2010/main" val="4049348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 Command</a:t>
            </a:r>
            <a:endParaRPr lang="en-US" dirty="0"/>
          </a:p>
        </p:txBody>
      </p:sp>
      <p:pic>
        <p:nvPicPr>
          <p:cNvPr id="8194" name="Picture 2" descr="C:\Documents and Settings\Pat\Desktop\70-685\F020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95" t="13442" r="53809" b="66915"/>
          <a:stretch/>
        </p:blipFill>
        <p:spPr bwMode="auto">
          <a:xfrm>
            <a:off x="457200" y="1828800"/>
            <a:ext cx="8285021"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36</a:t>
            </a:fld>
            <a:endParaRPr lang="en-US"/>
          </a:p>
        </p:txBody>
      </p:sp>
    </p:spTree>
    <p:extLst>
      <p:ext uri="{BB962C8B-B14F-4D97-AF65-F5344CB8AC3E}">
        <p14:creationId xmlns:p14="http://schemas.microsoft.com/office/powerpoint/2010/main" val="1401056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Tracert</a:t>
            </a:r>
            <a:r>
              <a:rPr lang="en-US" dirty="0" smtClean="0"/>
              <a:t> Command</a:t>
            </a:r>
            <a:endParaRPr lang="en-US" dirty="0"/>
          </a:p>
        </p:txBody>
      </p:sp>
      <p:pic>
        <p:nvPicPr>
          <p:cNvPr id="10243" name="Picture 3" descr="C:\Documents and Settings\Pat\Desktop\70-685\F020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76" t="33086" r="40595" b="29216"/>
          <a:stretch/>
        </p:blipFill>
        <p:spPr bwMode="auto">
          <a:xfrm>
            <a:off x="457199" y="1600200"/>
            <a:ext cx="8229601" cy="380443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37</a:t>
            </a:fld>
            <a:endParaRPr lang="en-US"/>
          </a:p>
        </p:txBody>
      </p:sp>
    </p:spTree>
    <p:extLst>
      <p:ext uri="{BB962C8B-B14F-4D97-AF65-F5344CB8AC3E}">
        <p14:creationId xmlns:p14="http://schemas.microsoft.com/office/powerpoint/2010/main" val="1840412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Nslookup</a:t>
            </a:r>
            <a:endParaRPr lang="en-US" dirty="0"/>
          </a:p>
        </p:txBody>
      </p:sp>
      <p:pic>
        <p:nvPicPr>
          <p:cNvPr id="11266" name="Picture 2" descr="C:\Documents and Settings\Pat\Desktop\70-685\F0208.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000" t="5506" r="48947" b="55803"/>
          <a:stretch/>
        </p:blipFill>
        <p:spPr bwMode="auto">
          <a:xfrm>
            <a:off x="990600" y="1585684"/>
            <a:ext cx="6477000" cy="484198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38</a:t>
            </a:fld>
            <a:endParaRPr lang="en-US"/>
          </a:p>
        </p:txBody>
      </p:sp>
    </p:spTree>
    <p:extLst>
      <p:ext uri="{BB962C8B-B14F-4D97-AF65-F5344CB8AC3E}">
        <p14:creationId xmlns:p14="http://schemas.microsoft.com/office/powerpoint/2010/main" val="1308278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Nbtstat</a:t>
            </a:r>
            <a:endParaRPr lang="en-US" dirty="0"/>
          </a:p>
        </p:txBody>
      </p:sp>
      <p:pic>
        <p:nvPicPr>
          <p:cNvPr id="12291" name="Picture 3" descr="C:\Documents and Settings\Pat\Desktop\70-685\F020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476" t="14038" r="37976" b="41319"/>
          <a:stretch/>
        </p:blipFill>
        <p:spPr bwMode="auto">
          <a:xfrm>
            <a:off x="533400" y="1524000"/>
            <a:ext cx="7682654"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39</a:t>
            </a:fld>
            <a:endParaRPr lang="en-US"/>
          </a:p>
        </p:txBody>
      </p:sp>
    </p:spTree>
    <p:extLst>
      <p:ext uri="{BB962C8B-B14F-4D97-AF65-F5344CB8AC3E}">
        <p14:creationId xmlns:p14="http://schemas.microsoft.com/office/powerpoint/2010/main" val="198513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a Network</a:t>
            </a:r>
          </a:p>
        </p:txBody>
      </p:sp>
      <p:sp>
        <p:nvSpPr>
          <p:cNvPr id="3" name="Content Placeholder 2"/>
          <p:cNvSpPr>
            <a:spLocks noGrp="1"/>
          </p:cNvSpPr>
          <p:nvPr>
            <p:ph idx="1"/>
          </p:nvPr>
        </p:nvSpPr>
        <p:spPr/>
        <p:txBody>
          <a:bodyPr/>
          <a:lstStyle/>
          <a:p>
            <a:r>
              <a:rPr lang="en-US" sz="2800" dirty="0"/>
              <a:t>If a client cannot communicate over the network, you should first check to make sure that the cable is firmly connected to the network. </a:t>
            </a:r>
            <a:endParaRPr lang="en-US" sz="2800" dirty="0" smtClean="0"/>
          </a:p>
          <a:p>
            <a:r>
              <a:rPr lang="en-US" sz="2800" dirty="0" smtClean="0"/>
              <a:t>You </a:t>
            </a:r>
            <a:r>
              <a:rPr lang="en-US" sz="2800" dirty="0"/>
              <a:t>should also look at the indicator lights on the network card or interface and the lights on the switch or hub to determine what the LEDs are telling you. </a:t>
            </a:r>
            <a:endParaRPr lang="en-US" sz="2800" dirty="0" smtClean="0"/>
          </a:p>
          <a:p>
            <a:r>
              <a:rPr lang="en-US" sz="2800" dirty="0" smtClean="0"/>
              <a:t>If </a:t>
            </a:r>
            <a:r>
              <a:rPr lang="en-US" sz="2800" dirty="0"/>
              <a:t>you have no lights on the switch or hub, make sure that the switch or hub has power and is turned on.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a:t>
            </a:fld>
            <a:endParaRPr lang="en-US"/>
          </a:p>
        </p:txBody>
      </p:sp>
    </p:spTree>
    <p:extLst>
      <p:ext uri="{BB962C8B-B14F-4D97-AF65-F5344CB8AC3E}">
        <p14:creationId xmlns:p14="http://schemas.microsoft.com/office/powerpoint/2010/main" val="1367237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Netstat</a:t>
            </a:r>
            <a:endParaRPr lang="en-US" dirty="0"/>
          </a:p>
        </p:txBody>
      </p:sp>
      <p:pic>
        <p:nvPicPr>
          <p:cNvPr id="13315" name="Picture 3" descr="C:\Documents and Settings\Pat\Desktop\70-685\F021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476" t="13790" r="37024" b="18750"/>
          <a:stretch/>
        </p:blipFill>
        <p:spPr bwMode="auto">
          <a:xfrm>
            <a:off x="1676400" y="1523999"/>
            <a:ext cx="5181600" cy="493485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40</a:t>
            </a:fld>
            <a:endParaRPr lang="en-US"/>
          </a:p>
        </p:txBody>
      </p:sp>
    </p:spTree>
    <p:extLst>
      <p:ext uri="{BB962C8B-B14F-4D97-AF65-F5344CB8AC3E}">
        <p14:creationId xmlns:p14="http://schemas.microsoft.com/office/powerpoint/2010/main" val="4271039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When diagnosing network problems, you must first determine the extent of the problem including whether it affects one host or multiple hosts. This will help you determine where to focus your attention.</a:t>
            </a:r>
          </a:p>
          <a:p>
            <a:pPr lvl="0"/>
            <a:r>
              <a:rPr lang="en-US" dirty="0"/>
              <a:t>If the problem only affects one computer on a subnet, the problem is most likely with the computer itself, the network interface, or the cable that connects them to the switch or hub.</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41</a:t>
            </a:fld>
            <a:endParaRPr lang="en-US"/>
          </a:p>
        </p:txBody>
      </p:sp>
    </p:spTree>
    <p:extLst>
      <p:ext uri="{BB962C8B-B14F-4D97-AF65-F5344CB8AC3E}">
        <p14:creationId xmlns:p14="http://schemas.microsoft.com/office/powerpoint/2010/main" val="4039452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a:t>Skill Summary</a:t>
            </a:r>
            <a:endParaRPr lang="en-US" dirty="0" smtClean="0"/>
          </a:p>
        </p:txBody>
      </p:sp>
      <p:sp>
        <p:nvSpPr>
          <p:cNvPr id="36867" name="Rectangle 3"/>
          <p:cNvSpPr>
            <a:spLocks noGrp="1" noChangeArrowheads="1"/>
          </p:cNvSpPr>
          <p:nvPr>
            <p:ph type="body" idx="1"/>
          </p:nvPr>
        </p:nvSpPr>
        <p:spPr/>
        <p:txBody>
          <a:bodyPr/>
          <a:lstStyle/>
          <a:p>
            <a:pPr lvl="0"/>
            <a:r>
              <a:rPr lang="en-US" sz="2800" dirty="0"/>
              <a:t>If the problem is affecting more than one computer, you need to look for a centralized component to those computers.</a:t>
            </a:r>
          </a:p>
          <a:p>
            <a:pPr lvl="0"/>
            <a:r>
              <a:rPr lang="en-US" sz="2800" dirty="0"/>
              <a:t>A host is any device that connects directly to a network.</a:t>
            </a:r>
          </a:p>
          <a:p>
            <a:pPr lvl="0"/>
            <a:r>
              <a:rPr lang="en-US" sz="2800" dirty="0"/>
              <a:t>An Internet Protocol (IP) address is a logical address and numerical label that is assigned to a device connected to a computer network</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Today, most IP addresses are based on the traditional IPv4 addresses that are based on 32-bit numbers.</a:t>
            </a:r>
          </a:p>
          <a:p>
            <a:pPr lvl="0"/>
            <a:r>
              <a:rPr lang="en-US" dirty="0"/>
              <a:t>The earliest IPv4 addresses used a </a:t>
            </a:r>
            <a:r>
              <a:rPr lang="en-US" dirty="0" err="1"/>
              <a:t>classful</a:t>
            </a:r>
            <a:r>
              <a:rPr lang="en-US" dirty="0"/>
              <a:t> network design where the first three bits of the first octet defined the class—class A, B, and C.</a:t>
            </a:r>
          </a:p>
          <a:p>
            <a:pPr lvl="0"/>
            <a:r>
              <a:rPr lang="en-US" dirty="0"/>
              <a:t>The subnet masks specify which bits are network bits and which are host bits.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43</a:t>
            </a:fld>
            <a:endParaRPr lang="en-US"/>
          </a:p>
        </p:txBody>
      </p:sp>
    </p:spTree>
    <p:extLst>
      <p:ext uri="{BB962C8B-B14F-4D97-AF65-F5344CB8AC3E}">
        <p14:creationId xmlns:p14="http://schemas.microsoft.com/office/powerpoint/2010/main" val="674595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Classless inter-domain routing (CIDR) was developed to utilize the networks more efficiently. Instead of using the pre-defined subnet masks, CIDR is based on variable-length subnet masking (VLSM) where you can take a network and subdivide the network into smaller subnets.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44</a:t>
            </a:fld>
            <a:endParaRPr lang="en-US"/>
          </a:p>
        </p:txBody>
      </p:sp>
    </p:spTree>
    <p:extLst>
      <p:ext uri="{BB962C8B-B14F-4D97-AF65-F5344CB8AC3E}">
        <p14:creationId xmlns:p14="http://schemas.microsoft.com/office/powerpoint/2010/main" val="61699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600" dirty="0"/>
              <a:t>Network address translation (NAT) is used with masquerading to hide an entire address space behind a single IP address. </a:t>
            </a:r>
            <a:endParaRPr lang="en-US" sz="2600" dirty="0" smtClean="0"/>
          </a:p>
          <a:p>
            <a:pPr lvl="1"/>
            <a:r>
              <a:rPr lang="en-US" sz="2600" dirty="0" smtClean="0"/>
              <a:t>In </a:t>
            </a:r>
            <a:r>
              <a:rPr lang="en-US" sz="2600" dirty="0"/>
              <a:t>other words, it allows multiple computers on a network to connect to the Internet through a single IP address.</a:t>
            </a:r>
          </a:p>
          <a:p>
            <a:pPr lvl="0"/>
            <a:r>
              <a:rPr lang="en-US" sz="2600" dirty="0"/>
              <a:t>Private addresses are reserved addresses not allocated to any specific </a:t>
            </a:r>
            <a:r>
              <a:rPr lang="en-US" sz="2600" dirty="0" smtClean="0"/>
              <a:t>organization.</a:t>
            </a:r>
          </a:p>
          <a:p>
            <a:pPr lvl="1"/>
            <a:r>
              <a:rPr lang="en-US" sz="2600" dirty="0" smtClean="0"/>
              <a:t>Since </a:t>
            </a:r>
            <a:r>
              <a:rPr lang="en-US" sz="2600" dirty="0"/>
              <a:t>these private addresses cannot be assigned to global addresses used on the Internet, you must use a NAT gateway or proxy server to convert between private and public addresses.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45</a:t>
            </a:fld>
            <a:endParaRPr lang="en-US"/>
          </a:p>
        </p:txBody>
      </p:sp>
    </p:spTree>
    <p:extLst>
      <p:ext uri="{BB962C8B-B14F-4D97-AF65-F5344CB8AC3E}">
        <p14:creationId xmlns:p14="http://schemas.microsoft.com/office/powerpoint/2010/main" val="3233908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IPv6 provides a number of benefits for TCP/IP-based networking connectivity, including 128-bit address space to provide addressing for every device on the Internet with a globally unique address.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46</a:t>
            </a:fld>
            <a:endParaRPr lang="en-US"/>
          </a:p>
        </p:txBody>
      </p:sp>
    </p:spTree>
    <p:extLst>
      <p:ext uri="{BB962C8B-B14F-4D97-AF65-F5344CB8AC3E}">
        <p14:creationId xmlns:p14="http://schemas.microsoft.com/office/powerpoint/2010/main" val="3607312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A default gateway is a device, usually a router, that connects the local network to other networks. In today’s networks, you assign logical addresses such as IP addressing. Unfortunately, these addresses tend to be hard to remember.</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47</a:t>
            </a:fld>
            <a:endParaRPr lang="en-US"/>
          </a:p>
        </p:txBody>
      </p:sp>
    </p:spTree>
    <p:extLst>
      <p:ext uri="{BB962C8B-B14F-4D97-AF65-F5344CB8AC3E}">
        <p14:creationId xmlns:p14="http://schemas.microsoft.com/office/powerpoint/2010/main" val="2018049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a:t>DNS, short for Domain Name System, is a hierarchical client/server based distributed database management systems that translates domain/hosts names to an IP address.</a:t>
            </a:r>
          </a:p>
          <a:p>
            <a:pPr lvl="0"/>
            <a:r>
              <a:rPr lang="en-US" sz="2800" dirty="0"/>
              <a:t>Another name resolution technology is Windows Internet Name Service or WINS, which translates from NetBIOS (computer name) to specify a network resource. Since the growth of the Internet and the scalability of DNS, WINS is considered a legacy system.</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48</a:t>
            </a:fld>
            <a:endParaRPr lang="en-US"/>
          </a:p>
        </p:txBody>
      </p:sp>
    </p:spTree>
    <p:extLst>
      <p:ext uri="{BB962C8B-B14F-4D97-AF65-F5344CB8AC3E}">
        <p14:creationId xmlns:p14="http://schemas.microsoft.com/office/powerpoint/2010/main" val="40942561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a:t>The Network and Sharing Center provides real-time status information about your network. </a:t>
            </a:r>
            <a:endParaRPr lang="en-US" sz="2800" dirty="0" smtClean="0"/>
          </a:p>
          <a:p>
            <a:pPr lvl="1"/>
            <a:r>
              <a:rPr lang="en-US" sz="2800" dirty="0" smtClean="0"/>
              <a:t>It </a:t>
            </a:r>
            <a:r>
              <a:rPr lang="en-US" sz="2800" dirty="0"/>
              <a:t>can be used to configure and manage your network connections including managing your wireless networks, connection types, and the level of access you have to other computers and devices on the network.</a:t>
            </a:r>
          </a:p>
          <a:p>
            <a:pPr lvl="0"/>
            <a:r>
              <a:rPr lang="en-US" sz="2800" dirty="0"/>
              <a:t>Network discovery allows this computer to see other network computers and devices and makes it visible to other network computers.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49</a:t>
            </a:fld>
            <a:endParaRPr lang="en-US"/>
          </a:p>
        </p:txBody>
      </p:sp>
    </p:spTree>
    <p:extLst>
      <p:ext uri="{BB962C8B-B14F-4D97-AF65-F5344CB8AC3E}">
        <p14:creationId xmlns:p14="http://schemas.microsoft.com/office/powerpoint/2010/main" val="144209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a:t>
            </a:r>
            <a:endParaRPr lang="en-US" dirty="0"/>
          </a:p>
        </p:txBody>
      </p:sp>
      <p:sp>
        <p:nvSpPr>
          <p:cNvPr id="3" name="Content Placeholder 2"/>
          <p:cNvSpPr>
            <a:spLocks noGrp="1"/>
          </p:cNvSpPr>
          <p:nvPr>
            <p:ph idx="1"/>
          </p:nvPr>
        </p:nvSpPr>
        <p:spPr/>
        <p:txBody>
          <a:bodyPr/>
          <a:lstStyle/>
          <a:p>
            <a:r>
              <a:rPr lang="en-US" sz="3100" dirty="0"/>
              <a:t>Since the Internet has become so popular, so has the TCP/IP protocol suite that the Internet runs on. </a:t>
            </a:r>
            <a:endParaRPr lang="en-US" sz="3100" dirty="0" smtClean="0"/>
          </a:p>
          <a:p>
            <a:r>
              <a:rPr lang="en-US" sz="3100" dirty="0" smtClean="0"/>
              <a:t>One </a:t>
            </a:r>
            <a:r>
              <a:rPr lang="en-US" sz="3100" dirty="0"/>
              <a:t>of the two main protocols mentioned in the name, is the IP protocol that is responsible for addressing and routing packets between hosts. </a:t>
            </a:r>
          </a:p>
          <a:p>
            <a:r>
              <a:rPr lang="en-US" sz="3100" dirty="0" smtClean="0"/>
              <a:t>Each </a:t>
            </a:r>
            <a:r>
              <a:rPr lang="en-US" sz="3100" dirty="0"/>
              <a:t>host must have its own unique IP address so that it can send and receive packets.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a:t>
            </a:fld>
            <a:endParaRPr lang="en-US"/>
          </a:p>
        </p:txBody>
      </p:sp>
    </p:spTree>
    <p:extLst>
      <p:ext uri="{BB962C8B-B14F-4D97-AF65-F5344CB8AC3E}">
        <p14:creationId xmlns:p14="http://schemas.microsoft.com/office/powerpoint/2010/main" val="3772628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To identify which packets belong to a network service or program, a host uses ports.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50</a:t>
            </a:fld>
            <a:endParaRPr lang="en-US"/>
          </a:p>
        </p:txBody>
      </p:sp>
    </p:spTree>
    <p:extLst>
      <p:ext uri="{BB962C8B-B14F-4D97-AF65-F5344CB8AC3E}">
        <p14:creationId xmlns:p14="http://schemas.microsoft.com/office/powerpoint/2010/main" val="4208242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700" dirty="0"/>
              <a:t>If a computer is configured to receive an IP address from a DHCP server and one does not respond, the computer will use the Automatic Private IP addressing, which generates an IP address in the form of 169.254.xxx.xxx and the subnet mask of 255.255.0.0.</a:t>
            </a:r>
          </a:p>
          <a:p>
            <a:pPr lvl="0"/>
            <a:r>
              <a:rPr lang="en-US" sz="2700" dirty="0"/>
              <a:t>The </a:t>
            </a:r>
            <a:r>
              <a:rPr lang="en-US" sz="2700" dirty="0" err="1"/>
              <a:t>ipconfig</a:t>
            </a:r>
            <a:r>
              <a:rPr lang="en-US" sz="2700" dirty="0"/>
              <a:t> command, one of the most useful commands when troubleshooting network problems, displays all current TCP/IP network configuration values and refreshes Dynamic Host Configuration Protocol (DHCP) and Domain Name System (DNS) settings.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51</a:t>
            </a:fld>
            <a:endParaRPr lang="en-US"/>
          </a:p>
        </p:txBody>
      </p:sp>
    </p:spTree>
    <p:extLst>
      <p:ext uri="{BB962C8B-B14F-4D97-AF65-F5344CB8AC3E}">
        <p14:creationId xmlns:p14="http://schemas.microsoft.com/office/powerpoint/2010/main" val="891547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The ping command verifies IP-level connectivity to another TCP/IP computer by sending Internet Control Message Protocol (ICMP) Echo Request messages.</a:t>
            </a:r>
          </a:p>
          <a:p>
            <a:pPr lvl="0"/>
            <a:r>
              <a:rPr lang="en-US" dirty="0"/>
              <a:t>Nslookup.exe is a command-line administrative tool for testing and troubleshooting DNS name resolution.</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52</a:t>
            </a:fld>
            <a:endParaRPr lang="en-US"/>
          </a:p>
        </p:txBody>
      </p:sp>
    </p:spTree>
    <p:extLst>
      <p:ext uri="{BB962C8B-B14F-4D97-AF65-F5344CB8AC3E}">
        <p14:creationId xmlns:p14="http://schemas.microsoft.com/office/powerpoint/2010/main" val="27719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 and IP addresses</a:t>
            </a:r>
            <a:endParaRPr lang="en-US" dirty="0"/>
          </a:p>
        </p:txBody>
      </p:sp>
      <p:sp>
        <p:nvSpPr>
          <p:cNvPr id="3" name="Content Placeholder 2"/>
          <p:cNvSpPr>
            <a:spLocks noGrp="1"/>
          </p:cNvSpPr>
          <p:nvPr>
            <p:ph idx="1"/>
          </p:nvPr>
        </p:nvSpPr>
        <p:spPr/>
        <p:txBody>
          <a:bodyPr/>
          <a:lstStyle/>
          <a:p>
            <a:r>
              <a:rPr lang="en-US" sz="2600" dirty="0"/>
              <a:t>A </a:t>
            </a:r>
            <a:r>
              <a:rPr lang="en-US" sz="2600" b="1" i="1" dirty="0"/>
              <a:t>host</a:t>
            </a:r>
            <a:r>
              <a:rPr lang="en-US" sz="2600" dirty="0"/>
              <a:t> is any device that connects directly to a network. </a:t>
            </a:r>
            <a:endParaRPr lang="en-US" sz="2600" dirty="0" smtClean="0"/>
          </a:p>
          <a:p>
            <a:pPr lvl="1"/>
            <a:r>
              <a:rPr lang="en-US" sz="2600" dirty="0" smtClean="0"/>
              <a:t>While </a:t>
            </a:r>
            <a:r>
              <a:rPr lang="en-US" sz="2600" dirty="0"/>
              <a:t>most hosts are computers, they can also include network printers, routers, layer 3 switches, managed switches, and any other device that has a network card or interface</a:t>
            </a:r>
            <a:r>
              <a:rPr lang="en-US" sz="2800" dirty="0"/>
              <a:t>. </a:t>
            </a:r>
          </a:p>
          <a:p>
            <a:r>
              <a:rPr lang="en-US" sz="2600" dirty="0"/>
              <a:t>An </a:t>
            </a:r>
            <a:r>
              <a:rPr lang="en-US" sz="2600" b="1" i="1" dirty="0"/>
              <a:t>Internet Protocol (IP) address</a:t>
            </a:r>
            <a:r>
              <a:rPr lang="en-US" sz="2600" dirty="0"/>
              <a:t> is a logical address and numerical label that is assigned to a device that is connected to a computer network. </a:t>
            </a:r>
            <a:endParaRPr lang="en-US" sz="2600" dirty="0" smtClean="0"/>
          </a:p>
          <a:p>
            <a:pPr lvl="1"/>
            <a:r>
              <a:rPr lang="en-US" sz="2600" dirty="0" smtClean="0"/>
              <a:t>While </a:t>
            </a:r>
            <a:r>
              <a:rPr lang="en-US" sz="2600" dirty="0"/>
              <a:t>you have to follow certain guidelines based on the TCP/IP protocol suite, they are logical addresses that you assign as needed.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6</a:t>
            </a:fld>
            <a:endParaRPr lang="en-US"/>
          </a:p>
        </p:txBody>
      </p:sp>
    </p:spTree>
    <p:extLst>
      <p:ext uri="{BB962C8B-B14F-4D97-AF65-F5344CB8AC3E}">
        <p14:creationId xmlns:p14="http://schemas.microsoft.com/office/powerpoint/2010/main" val="263189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Addresses</a:t>
            </a:r>
            <a:endParaRPr lang="en-US" dirty="0"/>
          </a:p>
        </p:txBody>
      </p:sp>
      <p:sp>
        <p:nvSpPr>
          <p:cNvPr id="3" name="Content Placeholder 2"/>
          <p:cNvSpPr>
            <a:spLocks noGrp="1"/>
          </p:cNvSpPr>
          <p:nvPr>
            <p:ph idx="1"/>
          </p:nvPr>
        </p:nvSpPr>
        <p:spPr/>
        <p:txBody>
          <a:bodyPr/>
          <a:lstStyle/>
          <a:p>
            <a:r>
              <a:rPr lang="en-US" sz="2800" dirty="0"/>
              <a:t>Today, most IP addresses are based on the traditional IPv4 addresses, which are based on 32-bit numbers. </a:t>
            </a:r>
            <a:endParaRPr lang="en-US" sz="2800" dirty="0" smtClean="0"/>
          </a:p>
          <a:p>
            <a:pPr lvl="1"/>
            <a:r>
              <a:rPr lang="en-US" sz="2800" dirty="0" smtClean="0"/>
              <a:t>Unfortunately</a:t>
            </a:r>
            <a:r>
              <a:rPr lang="en-US" sz="2800" dirty="0"/>
              <a:t>, since the Internet has grown in popularity, the 4 billion addresses used on an IPv4 network are almost depleted. </a:t>
            </a:r>
            <a:endParaRPr lang="en-US" sz="2800" dirty="0" smtClean="0"/>
          </a:p>
          <a:p>
            <a:r>
              <a:rPr lang="en-US" sz="2800" dirty="0" smtClean="0"/>
              <a:t>IPv6 </a:t>
            </a:r>
            <a:r>
              <a:rPr lang="en-US" sz="2800" dirty="0"/>
              <a:t>addresses, which are based on 128-bit addresses. </a:t>
            </a:r>
            <a:endParaRPr lang="en-US" sz="2800" dirty="0" smtClean="0"/>
          </a:p>
          <a:p>
            <a:pPr lvl="1"/>
            <a:r>
              <a:rPr lang="en-US" sz="2800" dirty="0" smtClean="0"/>
              <a:t>Since </a:t>
            </a:r>
            <a:r>
              <a:rPr lang="en-US" sz="2800" dirty="0"/>
              <a:t>each bit doubles the number of available addresses, the 128-bit addresses allow up to 3.403 × 10</a:t>
            </a:r>
            <a:r>
              <a:rPr lang="en-US" sz="2800" baseline="30000" dirty="0"/>
              <a:t>38</a:t>
            </a:r>
            <a:r>
              <a:rPr lang="en-US" sz="2800" dirty="0"/>
              <a:t> addresses.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7</a:t>
            </a:fld>
            <a:endParaRPr lang="en-US"/>
          </a:p>
        </p:txBody>
      </p:sp>
    </p:spTree>
    <p:extLst>
      <p:ext uri="{BB962C8B-B14F-4D97-AF65-F5344CB8AC3E}">
        <p14:creationId xmlns:p14="http://schemas.microsoft.com/office/powerpoint/2010/main" val="313916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Addresses</a:t>
            </a:r>
            <a:endParaRPr lang="en-US" dirty="0"/>
          </a:p>
        </p:txBody>
      </p:sp>
      <p:sp>
        <p:nvSpPr>
          <p:cNvPr id="3" name="Content Placeholder 2"/>
          <p:cNvSpPr>
            <a:spLocks noGrp="1"/>
          </p:cNvSpPr>
          <p:nvPr>
            <p:ph idx="1"/>
          </p:nvPr>
        </p:nvSpPr>
        <p:spPr/>
        <p:txBody>
          <a:bodyPr/>
          <a:lstStyle/>
          <a:p>
            <a:r>
              <a:rPr lang="en-US" dirty="0" smtClean="0"/>
              <a:t>When </a:t>
            </a:r>
            <a:r>
              <a:rPr lang="en-US" dirty="0"/>
              <a:t>shown, an IPv4 address is expressed in dot-decimal notation consisting of four numbers (</a:t>
            </a:r>
            <a:r>
              <a:rPr lang="en-US" dirty="0" err="1"/>
              <a:t>w.x.y.z</a:t>
            </a:r>
            <a:r>
              <a:rPr lang="en-US" dirty="0"/>
              <a:t>), each ranging from 0 to 255. Each number is called an octet because it is based on 8 bits. </a:t>
            </a:r>
            <a:endParaRPr lang="en-US" dirty="0" smtClean="0"/>
          </a:p>
          <a:p>
            <a:r>
              <a:rPr lang="en-US" dirty="0" smtClean="0"/>
              <a:t>Examples </a:t>
            </a:r>
            <a:r>
              <a:rPr lang="en-US" dirty="0"/>
              <a:t>of IPv4 addresses are:</a:t>
            </a:r>
          </a:p>
          <a:p>
            <a:pPr lvl="1"/>
            <a:r>
              <a:rPr lang="en-US" dirty="0" smtClean="0"/>
              <a:t>192.168.1.1</a:t>
            </a:r>
            <a:endParaRPr lang="en-US" dirty="0"/>
          </a:p>
          <a:p>
            <a:pPr lvl="1"/>
            <a:r>
              <a:rPr lang="en-US" dirty="0" smtClean="0"/>
              <a:t>16.23.212.214</a:t>
            </a:r>
            <a:endParaRPr lang="en-US" dirty="0"/>
          </a:p>
          <a:p>
            <a:pPr lvl="1"/>
            <a:r>
              <a:rPr lang="en-US" dirty="0" smtClean="0"/>
              <a:t>127.0.0.1</a:t>
            </a:r>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8</a:t>
            </a:fld>
            <a:endParaRPr lang="en-US"/>
          </a:p>
        </p:txBody>
      </p:sp>
    </p:spTree>
    <p:extLst>
      <p:ext uri="{BB962C8B-B14F-4D97-AF65-F5344CB8AC3E}">
        <p14:creationId xmlns:p14="http://schemas.microsoft.com/office/powerpoint/2010/main" val="302633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a:t>
            </a:r>
            <a:r>
              <a:rPr lang="en-US" dirty="0" err="1" smtClean="0"/>
              <a:t>Classful</a:t>
            </a:r>
            <a:r>
              <a:rPr lang="en-US" dirty="0" smtClean="0"/>
              <a:t> Address</a:t>
            </a:r>
            <a:endParaRPr lang="en-US" dirty="0"/>
          </a:p>
        </p:txBody>
      </p:sp>
      <p:sp>
        <p:nvSpPr>
          <p:cNvPr id="3" name="Content Placeholder 2"/>
          <p:cNvSpPr>
            <a:spLocks noGrp="1"/>
          </p:cNvSpPr>
          <p:nvPr>
            <p:ph idx="1"/>
          </p:nvPr>
        </p:nvSpPr>
        <p:spPr/>
        <p:txBody>
          <a:bodyPr/>
          <a:lstStyle/>
          <a:p>
            <a:r>
              <a:rPr lang="en-US" dirty="0"/>
              <a:t>The earliest IPv4 addresses were based on a </a:t>
            </a:r>
            <a:r>
              <a:rPr lang="en-US" dirty="0" err="1"/>
              <a:t>classful</a:t>
            </a:r>
            <a:r>
              <a:rPr lang="en-US" dirty="0"/>
              <a:t> network design where the first three bits of the first octet would define the class—class A, B, and C. </a:t>
            </a:r>
          </a:p>
          <a:p>
            <a:endParaRPr lang="en-US"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222" t="37418" r="21376" b="36169"/>
          <a:stretch/>
        </p:blipFill>
        <p:spPr bwMode="auto">
          <a:xfrm>
            <a:off x="457200" y="3657600"/>
            <a:ext cx="833119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CAC2A84C-9877-476A-BCD1-A9B29F66429E}" type="slidenum">
              <a:rPr lang="en-US" smtClean="0"/>
              <a:pPr>
                <a:defRPr/>
              </a:pPr>
              <a:t>9</a:t>
            </a:fld>
            <a:endParaRPr lang="en-US"/>
          </a:p>
        </p:txBody>
      </p:sp>
    </p:spTree>
    <p:extLst>
      <p:ext uri="{BB962C8B-B14F-4D97-AF65-F5344CB8AC3E}">
        <p14:creationId xmlns:p14="http://schemas.microsoft.com/office/powerpoint/2010/main" val="377752427"/>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2456</Words>
  <Application>Microsoft Office PowerPoint</Application>
  <PresentationFormat>On-screen Show (4:3)</PresentationFormat>
  <Paragraphs>276</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Custom Design</vt:lpstr>
      <vt:lpstr>Resolving IP Connectivity Issues</vt:lpstr>
      <vt:lpstr>Objectives</vt:lpstr>
      <vt:lpstr>Connecting to a Network</vt:lpstr>
      <vt:lpstr>Connecting to a Network</vt:lpstr>
      <vt:lpstr>TCP/IP</vt:lpstr>
      <vt:lpstr>Host and IP addresses</vt:lpstr>
      <vt:lpstr>IP Addresses</vt:lpstr>
      <vt:lpstr>IP Addresses</vt:lpstr>
      <vt:lpstr>IPv4 Classful Address</vt:lpstr>
      <vt:lpstr>Subnet Mask</vt:lpstr>
      <vt:lpstr>Classless Addressing</vt:lpstr>
      <vt:lpstr>Network Address Translation</vt:lpstr>
      <vt:lpstr>Private Addresses</vt:lpstr>
      <vt:lpstr>Private Addresses</vt:lpstr>
      <vt:lpstr>IPv6 Addresses</vt:lpstr>
      <vt:lpstr>IPv6 Addresses</vt:lpstr>
      <vt:lpstr>IPv6 Addresses</vt:lpstr>
      <vt:lpstr>Global Unicast Address</vt:lpstr>
      <vt:lpstr>Link-local Addresses</vt:lpstr>
      <vt:lpstr>Unique Local Addresses</vt:lpstr>
      <vt:lpstr>Default Gateway</vt:lpstr>
      <vt:lpstr>Name Resolution</vt:lpstr>
      <vt:lpstr>HOST and LHMOST Files</vt:lpstr>
      <vt:lpstr>Domain Name System</vt:lpstr>
      <vt:lpstr>WINS</vt:lpstr>
      <vt:lpstr>Network and Sharing Center</vt:lpstr>
      <vt:lpstr>Network and Sharing Center</vt:lpstr>
      <vt:lpstr>Configuring IPv4</vt:lpstr>
      <vt:lpstr>Configuring IPv6</vt:lpstr>
      <vt:lpstr>Managing Network Discovery and Sharing Services</vt:lpstr>
      <vt:lpstr>Managing Network Discovery and Sharing Services</vt:lpstr>
      <vt:lpstr>Ports</vt:lpstr>
      <vt:lpstr>Common Ports</vt:lpstr>
      <vt:lpstr>Troubleshooting IP Network Problems</vt:lpstr>
      <vt:lpstr>IPConfig Command</vt:lpstr>
      <vt:lpstr>PING Command</vt:lpstr>
      <vt:lpstr>Tracert Command</vt:lpstr>
      <vt:lpstr>Nslookup</vt:lpstr>
      <vt:lpstr>Nbtstat</vt:lpstr>
      <vt:lpstr>Netstat</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70-680_Lesson01</dc:title>
  <dc:subject>Introducing Windows 7</dc:subject>
  <dc:creator>Katherine James</dc:creator>
  <cp:lastModifiedBy>temp</cp:lastModifiedBy>
  <cp:revision>328</cp:revision>
  <dcterms:created xsi:type="dcterms:W3CDTF">2007-01-10T19:14:18Z</dcterms:created>
  <dcterms:modified xsi:type="dcterms:W3CDTF">2017-02-09T13:09:31Z</dcterms:modified>
</cp:coreProperties>
</file>