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0" r:id="rId1"/>
  </p:sldMasterIdLst>
  <p:notesMasterIdLst>
    <p:notesMasterId r:id="rId63"/>
  </p:notesMasterIdLst>
  <p:handoutMasterIdLst>
    <p:handoutMasterId r:id="rId64"/>
  </p:handoutMasterIdLst>
  <p:sldIdLst>
    <p:sldId id="256" r:id="rId2"/>
    <p:sldId id="257"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5" r:id="rId22"/>
    <p:sldId id="326" r:id="rId23"/>
    <p:sldId id="327" r:id="rId24"/>
    <p:sldId id="328" r:id="rId25"/>
    <p:sldId id="324" r:id="rId26"/>
    <p:sldId id="329" r:id="rId27"/>
    <p:sldId id="330" r:id="rId28"/>
    <p:sldId id="331" r:id="rId29"/>
    <p:sldId id="332" r:id="rId30"/>
    <p:sldId id="333" r:id="rId31"/>
    <p:sldId id="334" r:id="rId32"/>
    <p:sldId id="336" r:id="rId33"/>
    <p:sldId id="337" r:id="rId34"/>
    <p:sldId id="338" r:id="rId35"/>
    <p:sldId id="339" r:id="rId36"/>
    <p:sldId id="340" r:id="rId37"/>
    <p:sldId id="341" r:id="rId38"/>
    <p:sldId id="342" r:id="rId39"/>
    <p:sldId id="345" r:id="rId40"/>
    <p:sldId id="343" r:id="rId41"/>
    <p:sldId id="344" r:id="rId42"/>
    <p:sldId id="335" r:id="rId43"/>
    <p:sldId id="346" r:id="rId44"/>
    <p:sldId id="347" r:id="rId45"/>
    <p:sldId id="348" r:id="rId46"/>
    <p:sldId id="349" r:id="rId47"/>
    <p:sldId id="350" r:id="rId48"/>
    <p:sldId id="352" r:id="rId49"/>
    <p:sldId id="351" r:id="rId50"/>
    <p:sldId id="354" r:id="rId51"/>
    <p:sldId id="353" r:id="rId52"/>
    <p:sldId id="305" r:id="rId53"/>
    <p:sldId id="355" r:id="rId54"/>
    <p:sldId id="356" r:id="rId55"/>
    <p:sldId id="357" r:id="rId56"/>
    <p:sldId id="358" r:id="rId57"/>
    <p:sldId id="359" r:id="rId58"/>
    <p:sldId id="360" r:id="rId59"/>
    <p:sldId id="361" r:id="rId60"/>
    <p:sldId id="362" r:id="rId61"/>
    <p:sldId id="363" r:id="rId62"/>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6DF94DE-B855-4485-B7CA-B9037A41F119}">
          <p14:sldIdLst>
            <p14:sldId id="256"/>
            <p14:sldId id="257"/>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5"/>
            <p14:sldId id="326"/>
            <p14:sldId id="327"/>
            <p14:sldId id="328"/>
          </p14:sldIdLst>
        </p14:section>
        <p14:section name="Untitled Section" id="{DDDCF630-FFD2-469F-BEEC-F5867CA39932}">
          <p14:sldIdLst>
            <p14:sldId id="324"/>
            <p14:sldId id="329"/>
            <p14:sldId id="330"/>
            <p14:sldId id="331"/>
            <p14:sldId id="332"/>
            <p14:sldId id="333"/>
            <p14:sldId id="334"/>
            <p14:sldId id="336"/>
            <p14:sldId id="337"/>
            <p14:sldId id="338"/>
            <p14:sldId id="339"/>
            <p14:sldId id="340"/>
            <p14:sldId id="341"/>
            <p14:sldId id="342"/>
            <p14:sldId id="345"/>
            <p14:sldId id="343"/>
            <p14:sldId id="344"/>
            <p14:sldId id="335"/>
            <p14:sldId id="346"/>
            <p14:sldId id="347"/>
            <p14:sldId id="348"/>
            <p14:sldId id="349"/>
            <p14:sldId id="350"/>
            <p14:sldId id="352"/>
            <p14:sldId id="351"/>
            <p14:sldId id="354"/>
            <p14:sldId id="353"/>
            <p14:sldId id="305"/>
            <p14:sldId id="355"/>
            <p14:sldId id="356"/>
            <p14:sldId id="357"/>
            <p14:sldId id="358"/>
            <p14:sldId id="359"/>
            <p14:sldId id="360"/>
            <p14:sldId id="361"/>
            <p14:sldId id="362"/>
            <p14:sldId id="363"/>
          </p14:sldIdLst>
        </p14:section>
      </p14:sectionLst>
    </p:ex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66"/>
    <a:srgbClr val="0000FF"/>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6" autoAdjust="0"/>
    <p:restoredTop sz="90603" autoAdjust="0"/>
  </p:normalViewPr>
  <p:slideViewPr>
    <p:cSldViewPr>
      <p:cViewPr varScale="1">
        <p:scale>
          <a:sx n="101" d="100"/>
          <a:sy n="101" d="100"/>
        </p:scale>
        <p:origin x="1614" y="9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81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6F5F9E7-A3B6-4271-A015-94D7EBC43899}" type="datetimeFigureOut">
              <a:rPr lang="en-US"/>
              <a:pPr>
                <a:defRPr/>
              </a:pPr>
              <a:t>2/9/2016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B41B1EBF-7C94-4FE9-85F8-60083612956A}" type="slidenum">
              <a:rPr lang="en-CA"/>
              <a:pPr>
                <a:defRPr/>
              </a:pPr>
              <a:t>‹#›</a:t>
            </a:fld>
            <a:endParaRPr lang="en-CA"/>
          </a:p>
        </p:txBody>
      </p:sp>
    </p:spTree>
    <p:extLst>
      <p:ext uri="{BB962C8B-B14F-4D97-AF65-F5344CB8AC3E}">
        <p14:creationId xmlns:p14="http://schemas.microsoft.com/office/powerpoint/2010/main" val="1864602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44023DB-B433-47CD-A78D-61078E28CCB2}" type="datetimeFigureOut">
              <a:rPr lang="en-US"/>
              <a:pPr>
                <a:defRPr/>
              </a:pPr>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A86B332-F6A5-4793-98FA-61B9EDB8547C}" type="slidenum">
              <a:rPr lang="en-US"/>
              <a:pPr>
                <a:defRPr/>
              </a:pPr>
              <a:t>‹#›</a:t>
            </a:fld>
            <a:endParaRPr lang="en-US"/>
          </a:p>
        </p:txBody>
      </p:sp>
    </p:spTree>
    <p:extLst>
      <p:ext uri="{BB962C8B-B14F-4D97-AF65-F5344CB8AC3E}">
        <p14:creationId xmlns:p14="http://schemas.microsoft.com/office/powerpoint/2010/main" val="1589735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A5632E-7E62-436A-AD29-295A459B7483}"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a:lstStyle/>
          <a:p>
            <a:pPr eaLnBrk="1" hangingPunct="1"/>
            <a:r>
              <a:rPr lang="en-US" dirty="0" smtClean="0"/>
              <a:t>Outline the material you are going to cover in this lesson. Do not go into detail;</a:t>
            </a:r>
            <a:r>
              <a:rPr lang="en-US" baseline="0" dirty="0" smtClean="0"/>
              <a:t> </a:t>
            </a:r>
            <a:r>
              <a:rPr lang="en-US" dirty="0" smtClean="0"/>
              <a:t>each of these points will be expanded on in</a:t>
            </a:r>
            <a:r>
              <a:rPr lang="en-US" baseline="0" dirty="0" smtClean="0"/>
              <a:t> the lesson. You may also want to mention the Technology Skills that are being covered for the Certification exam.</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happens when:</a:t>
            </a:r>
          </a:p>
          <a:p>
            <a:pPr lvl="0"/>
            <a:r>
              <a:rPr lang="en-US" dirty="0" smtClean="0"/>
              <a:t>You deploy a computer from an image of another computer and you do not use the </a:t>
            </a:r>
            <a:r>
              <a:rPr lang="en-US" dirty="0" err="1" smtClean="0"/>
              <a:t>sysprep</a:t>
            </a:r>
            <a:r>
              <a:rPr lang="en-US" dirty="0" smtClean="0"/>
              <a:t> tool to reset the SID.</a:t>
            </a:r>
          </a:p>
          <a:p>
            <a:pPr lvl="0"/>
            <a:r>
              <a:rPr lang="en-US" dirty="0" smtClean="0"/>
              <a:t>The computer account is corrupted. </a:t>
            </a:r>
          </a:p>
          <a:p>
            <a:pPr lvl="0"/>
            <a:r>
              <a:rPr lang="en-US" dirty="0" smtClean="0"/>
              <a:t>The computer is not connected to the domain network for long periods of time.</a:t>
            </a:r>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34</a:t>
            </a:fld>
            <a:endParaRPr lang="en-US"/>
          </a:p>
        </p:txBody>
      </p:sp>
    </p:spTree>
    <p:extLst>
      <p:ext uri="{BB962C8B-B14F-4D97-AF65-F5344CB8AC3E}">
        <p14:creationId xmlns:p14="http://schemas.microsoft.com/office/powerpoint/2010/main" val="255519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pPr eaLnBrk="1" hangingPunct="1"/>
            <a:r>
              <a:rPr lang="en-US" dirty="0" smtClean="0"/>
              <a:t>Review the Skill Summary</a:t>
            </a:r>
            <a:r>
              <a:rPr lang="en-US" baseline="0" dirty="0" smtClean="0"/>
              <a:t> </a:t>
            </a:r>
            <a:r>
              <a:rPr lang="en-US" baseline="0" smtClean="0"/>
              <a:t>to wrap up your lesson.</a:t>
            </a:r>
            <a:endParaRPr lang="en-US"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8667AA-0A99-457E-8A5B-B4AE6594A6CA}" type="slidenum">
              <a:rPr lang="en-US" smtClean="0"/>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61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5A530BA-9256-4C0A-B4EB-4D32315279FF}" type="datetime1">
              <a:rPr lang="en-US" smtClean="0"/>
              <a:t>2/9/2016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F499B5-F26A-45DE-BDAE-0145FADDDF5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AFFF4EC-55F4-4D8F-A035-950DA1057CAD}" type="datetime1">
              <a:rPr lang="en-US" smtClean="0"/>
              <a:t>2/9/2016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A0E4B4-3331-4CF0-95D6-A9E19F28CC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A1B8EAD-D72D-4692-A86B-1A7461A2DD7C}" type="datetime1">
              <a:rPr lang="en-US" smtClean="0"/>
              <a:t>2/9/2016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59A37D-1430-4EDF-A520-300CB2A3F2C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50292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ED9384B4-4054-4B65-91B9-4A1600455EFA}" type="datetime1">
              <a:rPr lang="en-US" smtClean="0"/>
              <a:t>2/9/2016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D8376A-A13F-4293-BD6F-4A474761231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7FFEC2C-6F15-4416-AA4C-51E0FE262EB7}" type="datetime1">
              <a:rPr lang="en-US" smtClean="0"/>
              <a:t>2/9/2016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C2A84C-9877-476A-BCD1-A9B29F66429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18FE173-9B7F-40C1-9449-F37B7B93FE8D}" type="datetime1">
              <a:rPr lang="en-US" smtClean="0"/>
              <a:t>2/9/2016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4A76E3-F1C2-4988-AE12-A8268C2612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B19304F-A23D-4A56-9AD1-94B9034C267D}" type="datetime1">
              <a:rPr lang="en-US" smtClean="0"/>
              <a:t>2/9/2016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62F053-3CF7-485B-A345-814D7F79C3D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5F065B75-7345-494B-85E3-DA7D437EABB8}" type="datetime1">
              <a:rPr lang="en-US" smtClean="0"/>
              <a:t>2/9/2016</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998EC96-FA35-49CE-A69A-A051A946AA4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5A0BEB7A-5A04-4831-A9A4-EB637BC6283B}" type="datetime1">
              <a:rPr lang="en-US" smtClean="0"/>
              <a:t>2/9/2016</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3DFDF68-D10C-4FD2-9858-568ED57D868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78C444E-0FA9-4497-B886-13FFC839F4AF}" type="datetime1">
              <a:rPr lang="en-US" smtClean="0"/>
              <a:t>2/9/2016</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94537AB-D698-4754-8A30-040B187252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BDF25FF-9493-4754-9FCA-AAD5096AE24A}" type="datetime1">
              <a:rPr lang="en-US" smtClean="0"/>
              <a:t>2/9/2016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53303D-C728-42D3-8C79-198D9ED09A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A2CF725-DD7E-4BE4-ADA2-0FC46293D8EC}" type="datetime1">
              <a:rPr lang="en-US" smtClean="0"/>
              <a:t>2/9/2016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8EF006-13A8-429B-A1E2-830F3D8D78F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ECDCB"/>
        </a:solid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pPr>
              <a:defRPr/>
            </a:pPr>
            <a:fld id="{F6708E87-59DD-4CFE-A72D-CB865851B6E0}" type="datetime1">
              <a:rPr lang="en-US" smtClean="0"/>
              <a:t>2/9/2016</a:t>
            </a:fld>
            <a:endParaRPr lang="en-US"/>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6535FB20-7BA0-4A96-9DA9-B9F9BA554E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hf hdr="0" ftr="0" dt="0"/>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304800" y="1452563"/>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0" y="2286000"/>
            <a:ext cx="8534400" cy="898525"/>
          </a:xfrm>
        </p:spPr>
        <p:txBody>
          <a:bodyPr lIns="45720" rIns="45720">
            <a:normAutofit fontScale="90000"/>
          </a:bodyPr>
          <a:lstStyle/>
          <a:p>
            <a:pPr algn="r" eaLnBrk="1" hangingPunct="1">
              <a:defRPr/>
            </a:pPr>
            <a:r>
              <a:rPr lang="en-US" sz="4200" dirty="0" smtClean="0"/>
              <a:t>Understanding Workgroups and</a:t>
            </a:r>
            <a:br>
              <a:rPr lang="en-US" sz="4200" dirty="0" smtClean="0"/>
            </a:br>
            <a:r>
              <a:rPr lang="en-US" sz="4200" dirty="0" smtClean="0"/>
              <a:t> Active Directory</a:t>
            </a:r>
          </a:p>
        </p:txBody>
      </p:sp>
      <p:sp>
        <p:nvSpPr>
          <p:cNvPr id="2055"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sz="2800" dirty="0" smtClean="0"/>
              <a:t>Lesson 3</a:t>
            </a:r>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a:t>
            </a:r>
            <a:endParaRPr lang="en-US" dirty="0"/>
          </a:p>
        </p:txBody>
      </p:sp>
      <p:sp>
        <p:nvSpPr>
          <p:cNvPr id="3" name="Content Placeholder 2"/>
          <p:cNvSpPr>
            <a:spLocks noGrp="1"/>
          </p:cNvSpPr>
          <p:nvPr>
            <p:ph idx="1"/>
          </p:nvPr>
        </p:nvSpPr>
        <p:spPr/>
        <p:txBody>
          <a:bodyPr/>
          <a:lstStyle/>
          <a:p>
            <a:r>
              <a:rPr lang="en-US" dirty="0"/>
              <a:t>On today’s Windows networks, there are two types of user accounts:</a:t>
            </a:r>
          </a:p>
          <a:p>
            <a:pPr lvl="1"/>
            <a:r>
              <a:rPr lang="en-US" dirty="0"/>
              <a:t>The local user account</a:t>
            </a:r>
          </a:p>
          <a:p>
            <a:pPr lvl="1"/>
            <a:r>
              <a:rPr lang="en-US" dirty="0"/>
              <a:t>The domain user account</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10</a:t>
            </a:fld>
            <a:endParaRPr lang="en-US"/>
          </a:p>
        </p:txBody>
      </p:sp>
    </p:spTree>
    <p:extLst>
      <p:ext uri="{BB962C8B-B14F-4D97-AF65-F5344CB8AC3E}">
        <p14:creationId xmlns:p14="http://schemas.microsoft.com/office/powerpoint/2010/main" val="374974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User Account</a:t>
            </a:r>
            <a:endParaRPr lang="en-US" dirty="0"/>
          </a:p>
        </p:txBody>
      </p:sp>
      <p:sp>
        <p:nvSpPr>
          <p:cNvPr id="3" name="Content Placeholder 2"/>
          <p:cNvSpPr>
            <a:spLocks noGrp="1"/>
          </p:cNvSpPr>
          <p:nvPr>
            <p:ph idx="1"/>
          </p:nvPr>
        </p:nvSpPr>
        <p:spPr/>
        <p:txBody>
          <a:bodyPr/>
          <a:lstStyle/>
          <a:p>
            <a:r>
              <a:rPr lang="en-US" dirty="0"/>
              <a:t>A local user account allows a user to log on and gain access to the computer where the account was created. </a:t>
            </a:r>
            <a:endParaRPr lang="en-US" dirty="0" smtClean="0"/>
          </a:p>
          <a:p>
            <a:r>
              <a:rPr lang="en-US" dirty="0" smtClean="0"/>
              <a:t>The </a:t>
            </a:r>
            <a:r>
              <a:rPr lang="en-US" dirty="0"/>
              <a:t>security table located on the local computer that stores the local user account is known as the </a:t>
            </a:r>
            <a:r>
              <a:rPr lang="en-US" b="1" i="1" dirty="0"/>
              <a:t>Security Account Manager (SAM) </a:t>
            </a:r>
            <a:r>
              <a:rPr lang="en-US" dirty="0"/>
              <a:t>database.</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11</a:t>
            </a:fld>
            <a:endParaRPr lang="en-US"/>
          </a:p>
        </p:txBody>
      </p:sp>
    </p:spTree>
    <p:extLst>
      <p:ext uri="{BB962C8B-B14F-4D97-AF65-F5344CB8AC3E}">
        <p14:creationId xmlns:p14="http://schemas.microsoft.com/office/powerpoint/2010/main" val="269092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Accounts</a:t>
            </a:r>
            <a:endParaRPr lang="en-US" dirty="0"/>
          </a:p>
        </p:txBody>
      </p:sp>
      <p:sp>
        <p:nvSpPr>
          <p:cNvPr id="3" name="Content Placeholder 2"/>
          <p:cNvSpPr>
            <a:spLocks noGrp="1"/>
          </p:cNvSpPr>
          <p:nvPr>
            <p:ph idx="1"/>
          </p:nvPr>
        </p:nvSpPr>
        <p:spPr/>
        <p:txBody>
          <a:bodyPr/>
          <a:lstStyle/>
          <a:p>
            <a:r>
              <a:rPr lang="en-US" dirty="0"/>
              <a:t>There are three types of </a:t>
            </a:r>
            <a:r>
              <a:rPr lang="en-US" dirty="0" smtClean="0"/>
              <a:t>local user </a:t>
            </a:r>
            <a:r>
              <a:rPr lang="en-US" dirty="0"/>
              <a:t>accounts and each provides the user with different levels of control over the computer.</a:t>
            </a:r>
          </a:p>
          <a:p>
            <a:pPr lvl="1"/>
            <a:r>
              <a:rPr lang="en-US" dirty="0" smtClean="0"/>
              <a:t>Administrator</a:t>
            </a:r>
          </a:p>
          <a:p>
            <a:pPr lvl="1"/>
            <a:r>
              <a:rPr lang="en-US" dirty="0" smtClean="0"/>
              <a:t>Standard</a:t>
            </a:r>
          </a:p>
          <a:p>
            <a:pPr lvl="1"/>
            <a:r>
              <a:rPr lang="en-US" dirty="0" smtClean="0"/>
              <a:t>Guest</a:t>
            </a:r>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12</a:t>
            </a:fld>
            <a:endParaRPr lang="en-US"/>
          </a:p>
        </p:txBody>
      </p:sp>
    </p:spTree>
    <p:extLst>
      <p:ext uri="{BB962C8B-B14F-4D97-AF65-F5344CB8AC3E}">
        <p14:creationId xmlns:p14="http://schemas.microsoft.com/office/powerpoint/2010/main" val="62808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Accounts</a:t>
            </a:r>
            <a:endParaRPr lang="en-US" dirty="0"/>
          </a:p>
        </p:txBody>
      </p:sp>
      <p:sp>
        <p:nvSpPr>
          <p:cNvPr id="3" name="Content Placeholder 2"/>
          <p:cNvSpPr>
            <a:spLocks noGrp="1"/>
          </p:cNvSpPr>
          <p:nvPr>
            <p:ph idx="1"/>
          </p:nvPr>
        </p:nvSpPr>
        <p:spPr/>
        <p:txBody>
          <a:bodyPr/>
          <a:lstStyle/>
          <a:p>
            <a:r>
              <a:rPr lang="en-US" dirty="0"/>
              <a:t>Windows 7 provides two separate interfaces for creating and managing local user accounts:</a:t>
            </a:r>
          </a:p>
          <a:p>
            <a:pPr lvl="1"/>
            <a:r>
              <a:rPr lang="en-US" dirty="0"/>
              <a:t>User Accounts in the Control Panel</a:t>
            </a:r>
          </a:p>
          <a:p>
            <a:pPr lvl="1"/>
            <a:r>
              <a:rPr lang="en-US" dirty="0"/>
              <a:t>Local Users and Groups MMC snap-in</a:t>
            </a:r>
          </a:p>
          <a:p>
            <a:r>
              <a:rPr lang="en-US" dirty="0"/>
              <a:t>Both of these interfaces provide access to the same user and group accounts stored in the SAM, so any changes you make using one interface will appear in the other.</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13</a:t>
            </a:fld>
            <a:endParaRPr lang="en-US"/>
          </a:p>
        </p:txBody>
      </p:sp>
    </p:spTree>
    <p:extLst>
      <p:ext uri="{BB962C8B-B14F-4D97-AF65-F5344CB8AC3E}">
        <p14:creationId xmlns:p14="http://schemas.microsoft.com/office/powerpoint/2010/main" val="676313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Accounts Control Panel</a:t>
            </a:r>
            <a:endParaRPr lang="en-US" dirty="0"/>
          </a:p>
        </p:txBody>
      </p:sp>
      <p:pic>
        <p:nvPicPr>
          <p:cNvPr id="2050" name="Picture 2" descr="C:\Documents and Settings\Pat\Desktop\70-685\F03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19" t="18624" r="21667" b="30159"/>
          <a:stretch/>
        </p:blipFill>
        <p:spPr bwMode="auto">
          <a:xfrm>
            <a:off x="533400" y="1524000"/>
            <a:ext cx="8077200" cy="437289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14</a:t>
            </a:fld>
            <a:endParaRPr lang="en-US"/>
          </a:p>
        </p:txBody>
      </p:sp>
    </p:spTree>
    <p:extLst>
      <p:ext uri="{BB962C8B-B14F-4D97-AF65-F5344CB8AC3E}">
        <p14:creationId xmlns:p14="http://schemas.microsoft.com/office/powerpoint/2010/main" val="169999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Users and Groups Snap-in</a:t>
            </a:r>
            <a:endParaRPr lang="en-US" dirty="0"/>
          </a:p>
        </p:txBody>
      </p:sp>
      <p:pic>
        <p:nvPicPr>
          <p:cNvPr id="3074" name="Picture 2" descr="C:\Documents and Settings\Pat\Desktop\70-685\F030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834" t="5926" r="25952" b="6455"/>
          <a:stretch/>
        </p:blipFill>
        <p:spPr bwMode="auto">
          <a:xfrm>
            <a:off x="1425712" y="1585870"/>
            <a:ext cx="6194288" cy="482944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15</a:t>
            </a:fld>
            <a:endParaRPr lang="en-US"/>
          </a:p>
        </p:txBody>
      </p:sp>
    </p:spTree>
    <p:extLst>
      <p:ext uri="{BB962C8B-B14F-4D97-AF65-F5344CB8AC3E}">
        <p14:creationId xmlns:p14="http://schemas.microsoft.com/office/powerpoint/2010/main" val="3154406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Users and Groups Snap-in</a:t>
            </a:r>
          </a:p>
        </p:txBody>
      </p:sp>
      <p:pic>
        <p:nvPicPr>
          <p:cNvPr id="4098" name="Picture 2" descr="C:\Documents and Settings\Pat\Desktop\70-685\F030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143" t="12699" r="45714" b="23385"/>
          <a:stretch/>
        </p:blipFill>
        <p:spPr bwMode="auto">
          <a:xfrm>
            <a:off x="1905000" y="1491343"/>
            <a:ext cx="4419600" cy="494340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16</a:t>
            </a:fld>
            <a:endParaRPr lang="en-US"/>
          </a:p>
        </p:txBody>
      </p:sp>
    </p:spTree>
    <p:extLst>
      <p:ext uri="{BB962C8B-B14F-4D97-AF65-F5344CB8AC3E}">
        <p14:creationId xmlns:p14="http://schemas.microsoft.com/office/powerpoint/2010/main" val="31491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a:t>
            </a:r>
            <a:endParaRPr lang="en-US" dirty="0"/>
          </a:p>
        </p:txBody>
      </p:sp>
      <p:sp>
        <p:nvSpPr>
          <p:cNvPr id="3" name="Content Placeholder 2"/>
          <p:cNvSpPr>
            <a:spLocks noGrp="1"/>
          </p:cNvSpPr>
          <p:nvPr>
            <p:ph idx="1"/>
          </p:nvPr>
        </p:nvSpPr>
        <p:spPr/>
        <p:txBody>
          <a:bodyPr/>
          <a:lstStyle/>
          <a:p>
            <a:r>
              <a:rPr lang="en-US" sz="2600" dirty="0"/>
              <a:t>A </a:t>
            </a:r>
            <a:r>
              <a:rPr lang="en-US" sz="2600" b="1" i="1" dirty="0"/>
              <a:t>user profile</a:t>
            </a:r>
            <a:r>
              <a:rPr lang="en-US" sz="2600" dirty="0"/>
              <a:t>, which is a collection of folders and data that store the user’s current desktop environment and application settings, is associated with each user account. </a:t>
            </a:r>
            <a:endParaRPr lang="en-US" sz="2600" dirty="0" smtClean="0"/>
          </a:p>
          <a:p>
            <a:r>
              <a:rPr lang="en-US" sz="2600" dirty="0" smtClean="0"/>
              <a:t>A </a:t>
            </a:r>
            <a:r>
              <a:rPr lang="en-US" sz="2600" dirty="0"/>
              <a:t>user profile also records all network connections that are established so when a user logs on to a computer, it will remember the mapped drives to shared folders. </a:t>
            </a:r>
            <a:endParaRPr lang="en-US" sz="2600" dirty="0" smtClean="0"/>
          </a:p>
          <a:p>
            <a:r>
              <a:rPr lang="en-US" sz="2600" dirty="0" smtClean="0"/>
              <a:t>When </a:t>
            </a:r>
            <a:r>
              <a:rPr lang="en-US" sz="2600" dirty="0"/>
              <a:t>a user logs on to a computer, they will get the same desktop environment that they previously had on the computer. </a:t>
            </a:r>
          </a:p>
          <a:p>
            <a:r>
              <a:rPr lang="en-US" sz="2600" dirty="0" smtClean="0"/>
              <a:t>For </a:t>
            </a:r>
            <a:r>
              <a:rPr lang="en-US" sz="2600" dirty="0"/>
              <a:t>Windows 7, the profiles are stored in the C:\Users folder.</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17</a:t>
            </a:fld>
            <a:endParaRPr lang="en-US"/>
          </a:p>
        </p:txBody>
      </p:sp>
    </p:spTree>
    <p:extLst>
      <p:ext uri="{BB962C8B-B14F-4D97-AF65-F5344CB8AC3E}">
        <p14:creationId xmlns:p14="http://schemas.microsoft.com/office/powerpoint/2010/main" val="185981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Credential Manager</a:t>
            </a:r>
            <a:endParaRPr lang="en-US" dirty="0"/>
          </a:p>
        </p:txBody>
      </p:sp>
      <p:sp>
        <p:nvSpPr>
          <p:cNvPr id="3" name="Content Placeholder 2"/>
          <p:cNvSpPr>
            <a:spLocks noGrp="1"/>
          </p:cNvSpPr>
          <p:nvPr>
            <p:ph idx="1"/>
          </p:nvPr>
        </p:nvSpPr>
        <p:spPr/>
        <p:txBody>
          <a:bodyPr/>
          <a:lstStyle/>
          <a:p>
            <a:r>
              <a:rPr lang="en-US" sz="2700" b="1" i="1" dirty="0"/>
              <a:t>Credential Manager</a:t>
            </a:r>
            <a:r>
              <a:rPr lang="en-US" sz="2700" b="1" dirty="0"/>
              <a:t> </a:t>
            </a:r>
            <a:r>
              <a:rPr lang="en-US" sz="2700" dirty="0"/>
              <a:t>allows you to store credentials, such as usernames and passwords that you use to log on to websites or other computers, on a network. </a:t>
            </a:r>
            <a:endParaRPr lang="en-US" sz="2700" dirty="0" smtClean="0"/>
          </a:p>
          <a:p>
            <a:r>
              <a:rPr lang="en-US" sz="2700" dirty="0" smtClean="0"/>
              <a:t>By </a:t>
            </a:r>
            <a:r>
              <a:rPr lang="en-US" sz="2700" dirty="0"/>
              <a:t>storing your credentials, Windows can automatically log you on to websites or other computers. </a:t>
            </a:r>
            <a:endParaRPr lang="en-US" sz="2700" dirty="0" smtClean="0"/>
          </a:p>
          <a:p>
            <a:r>
              <a:rPr lang="en-US" sz="2700" dirty="0" smtClean="0"/>
              <a:t>Credentials </a:t>
            </a:r>
            <a:r>
              <a:rPr lang="en-US" sz="2700" dirty="0"/>
              <a:t>are saved in special folders on your computer called vaults. Windows and programs (such as web browsers) can securely give the credentials in the vaults to other computers and websites.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18</a:t>
            </a:fld>
            <a:endParaRPr lang="en-US"/>
          </a:p>
        </p:txBody>
      </p:sp>
    </p:spTree>
    <p:extLst>
      <p:ext uri="{BB962C8B-B14F-4D97-AF65-F5344CB8AC3E}">
        <p14:creationId xmlns:p14="http://schemas.microsoft.com/office/powerpoint/2010/main" val="236273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a:t>
            </a:r>
            <a:endParaRPr lang="en-US" dirty="0"/>
          </a:p>
        </p:txBody>
      </p:sp>
      <p:sp>
        <p:nvSpPr>
          <p:cNvPr id="3" name="Content Placeholder 2"/>
          <p:cNvSpPr>
            <a:spLocks noGrp="1"/>
          </p:cNvSpPr>
          <p:nvPr>
            <p:ph idx="1"/>
          </p:nvPr>
        </p:nvSpPr>
        <p:spPr/>
        <p:txBody>
          <a:bodyPr/>
          <a:lstStyle/>
          <a:p>
            <a:r>
              <a:rPr lang="en-US" sz="2800" dirty="0"/>
              <a:t>A directory service stores, organizes, and provides access to information in a directory. </a:t>
            </a:r>
            <a:endParaRPr lang="en-US" sz="2800" dirty="0" smtClean="0"/>
          </a:p>
          <a:p>
            <a:r>
              <a:rPr lang="en-US" sz="2800" dirty="0" smtClean="0"/>
              <a:t>It </a:t>
            </a:r>
            <a:r>
              <a:rPr lang="en-US" sz="2800" dirty="0"/>
              <a:t>is used for locating, managing, administering, and organizing common items and network resources, such as volumes, folders, files, printers, users, groups, devices, telephone numbers, and other objects. </a:t>
            </a:r>
            <a:endParaRPr lang="en-US" sz="2800" dirty="0" smtClean="0"/>
          </a:p>
          <a:p>
            <a:r>
              <a:rPr lang="en-US" sz="2800" dirty="0" smtClean="0"/>
              <a:t>A </a:t>
            </a:r>
            <a:r>
              <a:rPr lang="en-US" sz="2800" dirty="0"/>
              <a:t>popular directory service used by many organizations is Microsoft’s Active Directory</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19</a:t>
            </a:fld>
            <a:endParaRPr lang="en-US"/>
          </a:p>
        </p:txBody>
      </p:sp>
    </p:spTree>
    <p:extLst>
      <p:ext uri="{BB962C8B-B14F-4D97-AF65-F5344CB8AC3E}">
        <p14:creationId xmlns:p14="http://schemas.microsoft.com/office/powerpoint/2010/main" val="320913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dirty="0" smtClean="0"/>
              <a:t>Objectives</a:t>
            </a:r>
          </a:p>
        </p:txBody>
      </p:sp>
      <p:sp>
        <p:nvSpPr>
          <p:cNvPr id="3075" name="Rectangle 22"/>
          <p:cNvSpPr>
            <a:spLocks noChangeArrowheads="1"/>
          </p:cNvSpPr>
          <p:nvPr/>
        </p:nvSpPr>
        <p:spPr bwMode="auto">
          <a:xfrm>
            <a:off x="457200" y="1447800"/>
            <a:ext cx="8229600" cy="5029200"/>
          </a:xfrm>
          <a:prstGeom prst="rect">
            <a:avLst/>
          </a:prstGeom>
          <a:noFill/>
          <a:ln w="9525">
            <a:noFill/>
            <a:miter lim="800000"/>
            <a:headEnd/>
            <a:tailEnd/>
          </a:ln>
        </p:spPr>
        <p:txBody>
          <a:bodyPr/>
          <a:lstStyle/>
          <a:p>
            <a:pPr marL="342900" indent="-342900" algn="l">
              <a:spcBef>
                <a:spcPct val="20000"/>
              </a:spcBef>
              <a:buClr>
                <a:srgbClr val="0000CC"/>
              </a:buClr>
              <a:buFontTx/>
              <a:buChar char="•"/>
            </a:pPr>
            <a:endParaRPr lang="en-US" sz="3200" dirty="0">
              <a:latin typeface="Franklin Gothic Book" pitchFamily="34" charset="0"/>
            </a:endParaRP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13" t="49439" r="5487" b="34307"/>
          <a:stretch/>
        </p:blipFill>
        <p:spPr bwMode="auto">
          <a:xfrm>
            <a:off x="457201" y="1600200"/>
            <a:ext cx="8229600" cy="122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a:defRPr/>
            </a:pPr>
            <a:fld id="{57D8376A-A13F-4293-BD6F-4A4747612316}"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a:t>
            </a:r>
            <a:endParaRPr lang="en-US" dirty="0"/>
          </a:p>
        </p:txBody>
      </p:sp>
      <p:sp>
        <p:nvSpPr>
          <p:cNvPr id="3" name="Content Placeholder 2"/>
          <p:cNvSpPr>
            <a:spLocks noGrp="1"/>
          </p:cNvSpPr>
          <p:nvPr>
            <p:ph idx="1"/>
          </p:nvPr>
        </p:nvSpPr>
        <p:spPr/>
        <p:txBody>
          <a:bodyPr/>
          <a:lstStyle/>
          <a:p>
            <a:r>
              <a:rPr lang="en-US" sz="2700" b="1" i="1" dirty="0"/>
              <a:t>Active Directory</a:t>
            </a:r>
            <a:r>
              <a:rPr lang="en-US" sz="2700" dirty="0"/>
              <a:t> is a technology created by Microsoft that provides a variety of network services, including:</a:t>
            </a:r>
          </a:p>
          <a:p>
            <a:pPr lvl="1"/>
            <a:r>
              <a:rPr lang="en-US" sz="2700" dirty="0"/>
              <a:t>Lightweight Directory Access Protocol (LDAP) </a:t>
            </a:r>
          </a:p>
          <a:p>
            <a:pPr lvl="1"/>
            <a:r>
              <a:rPr lang="en-US" sz="2700" dirty="0"/>
              <a:t>Kerberos-based and single sign-on (SSO) authentication </a:t>
            </a:r>
          </a:p>
          <a:p>
            <a:pPr lvl="1"/>
            <a:r>
              <a:rPr lang="en-US" sz="2700" dirty="0"/>
              <a:t>DNS-based naming and other network information </a:t>
            </a:r>
          </a:p>
          <a:p>
            <a:pPr lvl="1"/>
            <a:r>
              <a:rPr lang="en-US" sz="2700" dirty="0"/>
              <a:t>Central location for network administration and delegation of </a:t>
            </a:r>
            <a:r>
              <a:rPr lang="en-US" sz="2700" dirty="0" smtClean="0"/>
              <a:t>authority</a:t>
            </a:r>
          </a:p>
          <a:p>
            <a:r>
              <a:rPr lang="en-US" sz="2700" dirty="0"/>
              <a:t>Active Directory is often a key component in authentication, authorization, and auditing. </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20</a:t>
            </a:fld>
            <a:endParaRPr lang="en-US"/>
          </a:p>
        </p:txBody>
      </p:sp>
    </p:spTree>
    <p:extLst>
      <p:ext uri="{BB962C8B-B14F-4D97-AF65-F5344CB8AC3E}">
        <p14:creationId xmlns:p14="http://schemas.microsoft.com/office/powerpoint/2010/main" val="153194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a:t>
            </a:r>
            <a:endParaRPr lang="en-US" dirty="0"/>
          </a:p>
        </p:txBody>
      </p:sp>
      <p:sp>
        <p:nvSpPr>
          <p:cNvPr id="3" name="Content Placeholder 2"/>
          <p:cNvSpPr>
            <a:spLocks noGrp="1"/>
          </p:cNvSpPr>
          <p:nvPr>
            <p:ph idx="1"/>
          </p:nvPr>
        </p:nvSpPr>
        <p:spPr/>
        <p:txBody>
          <a:bodyPr/>
          <a:lstStyle/>
          <a:p>
            <a:r>
              <a:rPr lang="en-US" dirty="0"/>
              <a:t>a Windows </a:t>
            </a:r>
            <a:r>
              <a:rPr lang="en-US" b="1" i="1" dirty="0"/>
              <a:t>domain</a:t>
            </a:r>
            <a:r>
              <a:rPr lang="en-US" dirty="0"/>
              <a:t> is a logical unit of computers and network resources that defines a security boundary. </a:t>
            </a:r>
            <a:endParaRPr lang="en-US" dirty="0" smtClean="0"/>
          </a:p>
          <a:p>
            <a:r>
              <a:rPr lang="en-US" dirty="0" smtClean="0"/>
              <a:t>Different </a:t>
            </a:r>
            <a:r>
              <a:rPr lang="en-US" dirty="0"/>
              <a:t>from the local security database that was previous discussed, a domain uses a single Active Directory database to share its common security and user account information for all computers within the domain.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21</a:t>
            </a:fld>
            <a:endParaRPr lang="en-US"/>
          </a:p>
        </p:txBody>
      </p:sp>
    </p:spTree>
    <p:extLst>
      <p:ext uri="{BB962C8B-B14F-4D97-AF65-F5344CB8AC3E}">
        <p14:creationId xmlns:p14="http://schemas.microsoft.com/office/powerpoint/2010/main" val="4132706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Controller</a:t>
            </a:r>
            <a:endParaRPr lang="en-US" dirty="0"/>
          </a:p>
        </p:txBody>
      </p:sp>
      <p:sp>
        <p:nvSpPr>
          <p:cNvPr id="3" name="Content Placeholder 2"/>
          <p:cNvSpPr>
            <a:spLocks noGrp="1"/>
          </p:cNvSpPr>
          <p:nvPr>
            <p:ph idx="1"/>
          </p:nvPr>
        </p:nvSpPr>
        <p:spPr/>
        <p:txBody>
          <a:bodyPr/>
          <a:lstStyle/>
          <a:p>
            <a:r>
              <a:rPr lang="en-US" sz="3100" dirty="0"/>
              <a:t>While domains, trees, and forests are logical representation of your organization, sites and domain controllers represent the physical structure of your network. </a:t>
            </a:r>
          </a:p>
          <a:p>
            <a:r>
              <a:rPr lang="en-US" sz="3100" dirty="0" smtClean="0"/>
              <a:t>A </a:t>
            </a:r>
            <a:r>
              <a:rPr lang="en-US" sz="3100" b="1" i="1" dirty="0"/>
              <a:t>domain controller</a:t>
            </a:r>
            <a:r>
              <a:rPr lang="en-US" sz="3100" dirty="0"/>
              <a:t> is a Windows server that stores a replica of the account and security information of the domain and defines the domain boundaries</a:t>
            </a:r>
            <a:r>
              <a:rPr lang="en-US" sz="3100" dirty="0" smtClean="0"/>
              <a:t>.</a:t>
            </a:r>
          </a:p>
          <a:p>
            <a:r>
              <a:rPr lang="en-US" sz="3100" dirty="0"/>
              <a:t>A server that is not running as a domain controller is known as a </a:t>
            </a:r>
            <a:r>
              <a:rPr lang="en-US" sz="3100" b="1" i="1" dirty="0"/>
              <a:t>member server</a:t>
            </a:r>
            <a:r>
              <a:rPr lang="en-US" sz="3100" dirty="0" smtClean="0"/>
              <a:t>.</a:t>
            </a:r>
            <a:endParaRPr lang="en-US" sz="3100"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22</a:t>
            </a:fld>
            <a:endParaRPr lang="en-US"/>
          </a:p>
        </p:txBody>
      </p:sp>
    </p:spTree>
    <p:extLst>
      <p:ext uri="{BB962C8B-B14F-4D97-AF65-F5344CB8AC3E}">
        <p14:creationId xmlns:p14="http://schemas.microsoft.com/office/powerpoint/2010/main" val="3270648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 Consoles</a:t>
            </a:r>
            <a:endParaRPr lang="en-US" dirty="0"/>
          </a:p>
        </p:txBody>
      </p:sp>
      <p:sp>
        <p:nvSpPr>
          <p:cNvPr id="3" name="Content Placeholder 2"/>
          <p:cNvSpPr>
            <a:spLocks noGrp="1"/>
          </p:cNvSpPr>
          <p:nvPr>
            <p:ph idx="1"/>
          </p:nvPr>
        </p:nvSpPr>
        <p:spPr/>
        <p:txBody>
          <a:bodyPr/>
          <a:lstStyle/>
          <a:p>
            <a:r>
              <a:rPr lang="en-US" dirty="0" smtClean="0"/>
              <a:t>Several </a:t>
            </a:r>
            <a:r>
              <a:rPr lang="en-US" dirty="0"/>
              <a:t>MMC snap-in consoles to manage Active </a:t>
            </a:r>
            <a:r>
              <a:rPr lang="en-US" dirty="0" smtClean="0"/>
              <a:t>Directory:</a:t>
            </a:r>
          </a:p>
          <a:p>
            <a:pPr lvl="1"/>
            <a:r>
              <a:rPr lang="en-US" dirty="0" smtClean="0"/>
              <a:t>Active </a:t>
            </a:r>
            <a:r>
              <a:rPr lang="en-US" dirty="0"/>
              <a:t>Directory Users and </a:t>
            </a:r>
            <a:r>
              <a:rPr lang="en-US" dirty="0" smtClean="0"/>
              <a:t>Computers</a:t>
            </a:r>
          </a:p>
          <a:p>
            <a:pPr lvl="1"/>
            <a:r>
              <a:rPr lang="en-US" dirty="0" smtClean="0"/>
              <a:t>Active </a:t>
            </a:r>
            <a:r>
              <a:rPr lang="en-US" dirty="0"/>
              <a:t>Directory Domains and </a:t>
            </a:r>
            <a:r>
              <a:rPr lang="en-US" dirty="0" smtClean="0"/>
              <a:t>Trusts</a:t>
            </a:r>
          </a:p>
          <a:p>
            <a:pPr lvl="1"/>
            <a:r>
              <a:rPr lang="en-US" dirty="0" smtClean="0"/>
              <a:t>Active </a:t>
            </a:r>
            <a:r>
              <a:rPr lang="en-US" dirty="0"/>
              <a:t>Directory Sites and </a:t>
            </a:r>
            <a:r>
              <a:rPr lang="en-US" dirty="0" smtClean="0"/>
              <a:t>Services</a:t>
            </a:r>
          </a:p>
          <a:p>
            <a:pPr lvl="1"/>
            <a:r>
              <a:rPr lang="en-US" dirty="0" smtClean="0"/>
              <a:t>Active </a:t>
            </a:r>
            <a:r>
              <a:rPr lang="en-US" dirty="0"/>
              <a:t>Directory Administrative </a:t>
            </a:r>
            <a:r>
              <a:rPr lang="en-US" dirty="0" smtClean="0"/>
              <a:t>Center</a:t>
            </a:r>
          </a:p>
          <a:p>
            <a:pPr lvl="1"/>
            <a:r>
              <a:rPr lang="en-US" dirty="0" smtClean="0"/>
              <a:t>Group </a:t>
            </a:r>
            <a:r>
              <a:rPr lang="en-US" dirty="0"/>
              <a:t>Policy Management Console (GPMC</a:t>
            </a:r>
            <a:r>
              <a:rPr lang="en-US" dirty="0" smtClean="0"/>
              <a:t>)</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23</a:t>
            </a:fld>
            <a:endParaRPr lang="en-US"/>
          </a:p>
        </p:txBody>
      </p:sp>
    </p:spTree>
    <p:extLst>
      <p:ext uri="{BB962C8B-B14F-4D97-AF65-F5344CB8AC3E}">
        <p14:creationId xmlns:p14="http://schemas.microsoft.com/office/powerpoint/2010/main" val="3998316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 Domain Controller</a:t>
            </a:r>
            <a:endParaRPr lang="en-US" dirty="0"/>
          </a:p>
        </p:txBody>
      </p:sp>
      <p:sp>
        <p:nvSpPr>
          <p:cNvPr id="3" name="Content Placeholder 2"/>
          <p:cNvSpPr>
            <a:spLocks noGrp="1"/>
          </p:cNvSpPr>
          <p:nvPr>
            <p:ph idx="1"/>
          </p:nvPr>
        </p:nvSpPr>
        <p:spPr/>
        <p:txBody>
          <a:bodyPr/>
          <a:lstStyle/>
          <a:p>
            <a:r>
              <a:rPr lang="en-US" sz="2800" dirty="0"/>
              <a:t>When a user logs on, Active Directory clients locate an Active Directory server (using the DNS SRV resource records) known as a domain controller in the same site as the computer. </a:t>
            </a:r>
            <a:endParaRPr lang="en-US" sz="2800" dirty="0" smtClean="0"/>
          </a:p>
          <a:p>
            <a:r>
              <a:rPr lang="en-US" sz="2800" dirty="0" smtClean="0"/>
              <a:t>If </a:t>
            </a:r>
            <a:r>
              <a:rPr lang="en-US" sz="2800" dirty="0"/>
              <a:t>you receive an error message saying that it cannot locate a domain controller or you get a “RPC Server Unavailable” message, you should make sure you are pointing to the correct DNS server and that the DNS server has the correct SRV resource records for the domain controllers.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24</a:t>
            </a:fld>
            <a:endParaRPr lang="en-US"/>
          </a:p>
        </p:txBody>
      </p:sp>
    </p:spTree>
    <p:extLst>
      <p:ext uri="{BB962C8B-B14F-4D97-AF65-F5344CB8AC3E}">
        <p14:creationId xmlns:p14="http://schemas.microsoft.com/office/powerpoint/2010/main" val="2589308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Units</a:t>
            </a:r>
            <a:endParaRPr lang="en-US" dirty="0"/>
          </a:p>
        </p:txBody>
      </p:sp>
      <p:sp>
        <p:nvSpPr>
          <p:cNvPr id="3" name="Content Placeholder 2"/>
          <p:cNvSpPr>
            <a:spLocks noGrp="1"/>
          </p:cNvSpPr>
          <p:nvPr>
            <p:ph idx="1"/>
          </p:nvPr>
        </p:nvSpPr>
        <p:spPr/>
        <p:txBody>
          <a:bodyPr/>
          <a:lstStyle/>
          <a:p>
            <a:r>
              <a:rPr lang="en-US" dirty="0"/>
              <a:t>To help organize objects within a domain and minimize the number of domains, you can use </a:t>
            </a:r>
            <a:r>
              <a:rPr lang="en-US" b="1" i="1" dirty="0"/>
              <a:t>organizational units</a:t>
            </a:r>
            <a:r>
              <a:rPr lang="en-US" dirty="0"/>
              <a:t>, commonly seen as OU. </a:t>
            </a:r>
            <a:endParaRPr lang="en-US" dirty="0" smtClean="0"/>
          </a:p>
          <a:p>
            <a:r>
              <a:rPr lang="en-US" dirty="0" smtClean="0"/>
              <a:t>OUs </a:t>
            </a:r>
            <a:r>
              <a:rPr lang="en-US" dirty="0"/>
              <a:t>can be used to hold users, groups, computers, and other organizational units. </a:t>
            </a:r>
            <a:endParaRPr lang="en-US" dirty="0" smtClean="0"/>
          </a:p>
          <a:p>
            <a:r>
              <a:rPr lang="en-US" dirty="0" smtClean="0"/>
              <a:t>An </a:t>
            </a:r>
            <a:r>
              <a:rPr lang="en-US" dirty="0"/>
              <a:t>organizational unit can only contain objects that are located in a domain. </a:t>
            </a:r>
            <a:r>
              <a:rPr lang="en-US" dirty="0" smtClean="0"/>
              <a:t/>
            </a:r>
            <a:br>
              <a:rPr lang="en-US" dirty="0" smtClean="0"/>
            </a:br>
            <a:endParaRPr lang="en-US" dirty="0"/>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25</a:t>
            </a:fld>
            <a:endParaRPr lang="en-US"/>
          </a:p>
        </p:txBody>
      </p:sp>
    </p:spTree>
    <p:extLst>
      <p:ext uri="{BB962C8B-B14F-4D97-AF65-F5344CB8AC3E}">
        <p14:creationId xmlns:p14="http://schemas.microsoft.com/office/powerpoint/2010/main" val="2286991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Delegating Administration</a:t>
            </a:r>
            <a:endParaRPr lang="en-US" dirty="0"/>
          </a:p>
        </p:txBody>
      </p:sp>
      <p:sp>
        <p:nvSpPr>
          <p:cNvPr id="3" name="Content Placeholder 2"/>
          <p:cNvSpPr>
            <a:spLocks noGrp="1"/>
          </p:cNvSpPr>
          <p:nvPr>
            <p:ph idx="1"/>
          </p:nvPr>
        </p:nvSpPr>
        <p:spPr/>
        <p:txBody>
          <a:bodyPr/>
          <a:lstStyle/>
          <a:p>
            <a:r>
              <a:rPr lang="en-US" sz="2600" dirty="0"/>
              <a:t>By delegating administration, you can assign a range of administrative tasks to the appropriate users and groups. </a:t>
            </a:r>
            <a:endParaRPr lang="en-US" sz="2600" dirty="0" smtClean="0"/>
          </a:p>
          <a:p>
            <a:r>
              <a:rPr lang="en-US" sz="2600" dirty="0" smtClean="0"/>
              <a:t>You </a:t>
            </a:r>
            <a:r>
              <a:rPr lang="en-US" sz="2600" dirty="0"/>
              <a:t>can assign basic administrative tasks to regular users or groups, and leave domain-wide and forest-wide administration to members of the Domain Admins and Enterprise Admins groups. </a:t>
            </a:r>
            <a:endParaRPr lang="en-US" sz="2600" dirty="0" smtClean="0"/>
          </a:p>
          <a:p>
            <a:r>
              <a:rPr lang="en-US" sz="2600" dirty="0" smtClean="0"/>
              <a:t>You </a:t>
            </a:r>
            <a:r>
              <a:rPr lang="en-US" sz="2600" dirty="0"/>
              <a:t>also help secure your network from accidental or malicious damage by limiting the membership of administrator groups.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26</a:t>
            </a:fld>
            <a:endParaRPr lang="en-US"/>
          </a:p>
        </p:txBody>
      </p:sp>
    </p:spTree>
    <p:extLst>
      <p:ext uri="{BB962C8B-B14F-4D97-AF65-F5344CB8AC3E}">
        <p14:creationId xmlns:p14="http://schemas.microsoft.com/office/powerpoint/2010/main" val="3108457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 Objects</a:t>
            </a:r>
            <a:endParaRPr lang="en-US" dirty="0"/>
          </a:p>
        </p:txBody>
      </p:sp>
      <p:sp>
        <p:nvSpPr>
          <p:cNvPr id="3" name="Content Placeholder 2"/>
          <p:cNvSpPr>
            <a:spLocks noGrp="1"/>
          </p:cNvSpPr>
          <p:nvPr>
            <p:ph idx="1"/>
          </p:nvPr>
        </p:nvSpPr>
        <p:spPr/>
        <p:txBody>
          <a:bodyPr/>
          <a:lstStyle/>
          <a:p>
            <a:r>
              <a:rPr lang="en-US" dirty="0"/>
              <a:t>An </a:t>
            </a:r>
            <a:r>
              <a:rPr lang="en-US" b="1" i="1" dirty="0"/>
              <a:t>object</a:t>
            </a:r>
            <a:r>
              <a:rPr lang="en-US" dirty="0"/>
              <a:t> is a distinct, named set of attributes or characteristics that represents a network resource. </a:t>
            </a:r>
            <a:endParaRPr lang="en-US" dirty="0" smtClean="0"/>
          </a:p>
          <a:p>
            <a:r>
              <a:rPr lang="en-US" dirty="0" smtClean="0"/>
              <a:t>Common </a:t>
            </a:r>
            <a:r>
              <a:rPr lang="en-US" dirty="0"/>
              <a:t>objects used within Active Directory are computers, users, groups, and printers. </a:t>
            </a:r>
            <a:endParaRPr lang="en-US" dirty="0" smtClean="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27</a:t>
            </a:fld>
            <a:endParaRPr lang="en-US"/>
          </a:p>
        </p:txBody>
      </p:sp>
    </p:spTree>
    <p:extLst>
      <p:ext uri="{BB962C8B-B14F-4D97-AF65-F5344CB8AC3E}">
        <p14:creationId xmlns:p14="http://schemas.microsoft.com/office/powerpoint/2010/main" val="2559364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 Objects</a:t>
            </a:r>
            <a:endParaRPr lang="en-US" dirty="0"/>
          </a:p>
        </p:txBody>
      </p:sp>
      <p:sp>
        <p:nvSpPr>
          <p:cNvPr id="3" name="Content Placeholder 2"/>
          <p:cNvSpPr>
            <a:spLocks noGrp="1"/>
          </p:cNvSpPr>
          <p:nvPr>
            <p:ph idx="1"/>
          </p:nvPr>
        </p:nvSpPr>
        <p:spPr/>
        <p:txBody>
          <a:bodyPr/>
          <a:lstStyle/>
          <a:p>
            <a:r>
              <a:rPr lang="en-US" dirty="0"/>
              <a:t>Active Directory objects are assigned a 128-bit unique number called a globally unique identifier (GUID), sometimes referred to as security identifier (SID) to uniquely identify an object. </a:t>
            </a:r>
            <a:endParaRPr lang="en-US" dirty="0" smtClean="0"/>
          </a:p>
          <a:p>
            <a:r>
              <a:rPr lang="en-US" dirty="0" smtClean="0"/>
              <a:t>If </a:t>
            </a:r>
            <a:r>
              <a:rPr lang="en-US" dirty="0"/>
              <a:t>a user changes his or her name, you can change the name and he or she will still be able to access all objects and have all of the rights as before since those rights are assigned to the GUID.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28</a:t>
            </a:fld>
            <a:endParaRPr lang="en-US"/>
          </a:p>
        </p:txBody>
      </p:sp>
    </p:spTree>
    <p:extLst>
      <p:ext uri="{BB962C8B-B14F-4D97-AF65-F5344CB8AC3E}">
        <p14:creationId xmlns:p14="http://schemas.microsoft.com/office/powerpoint/2010/main" val="2407074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User</a:t>
            </a:r>
            <a:endParaRPr lang="en-US" dirty="0"/>
          </a:p>
        </p:txBody>
      </p:sp>
      <p:sp>
        <p:nvSpPr>
          <p:cNvPr id="3" name="Content Placeholder 2"/>
          <p:cNvSpPr>
            <a:spLocks noGrp="1"/>
          </p:cNvSpPr>
          <p:nvPr>
            <p:ph idx="1"/>
          </p:nvPr>
        </p:nvSpPr>
        <p:spPr/>
        <p:txBody>
          <a:bodyPr/>
          <a:lstStyle/>
          <a:p>
            <a:r>
              <a:rPr lang="en-US" sz="2800" dirty="0"/>
              <a:t>A domain user account is stored on the domain controller and allows you to gain access to resources within the domain, assuming you have been granted the permissions needed to access those objects. </a:t>
            </a:r>
            <a:endParaRPr lang="en-US" sz="2800" dirty="0" smtClean="0"/>
          </a:p>
          <a:p>
            <a:r>
              <a:rPr lang="en-US" sz="2800" dirty="0" smtClean="0"/>
              <a:t>The </a:t>
            </a:r>
            <a:r>
              <a:rPr lang="en-US" sz="2800" dirty="0"/>
              <a:t>administrator domain user account is the only account that is created and enabled by default in Windows when you first create a domain. </a:t>
            </a:r>
            <a:endParaRPr lang="en-US" sz="2800" dirty="0" smtClean="0"/>
          </a:p>
          <a:p>
            <a:r>
              <a:rPr lang="en-US" sz="2800" dirty="0" smtClean="0"/>
              <a:t>While </a:t>
            </a:r>
            <a:r>
              <a:rPr lang="en-US" sz="2800" dirty="0"/>
              <a:t>the administrator domain user account cannot be deleted, it can be renamed.</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29</a:t>
            </a:fld>
            <a:endParaRPr lang="en-US"/>
          </a:p>
        </p:txBody>
      </p:sp>
    </p:spTree>
    <p:extLst>
      <p:ext uri="{BB962C8B-B14F-4D97-AF65-F5344CB8AC3E}">
        <p14:creationId xmlns:p14="http://schemas.microsoft.com/office/powerpoint/2010/main" val="159106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Workgroup</a:t>
            </a:r>
            <a:endParaRPr lang="en-CA" dirty="0"/>
          </a:p>
        </p:txBody>
      </p:sp>
      <p:sp>
        <p:nvSpPr>
          <p:cNvPr id="4099" name="Content Placeholder 3"/>
          <p:cNvSpPr>
            <a:spLocks noGrp="1"/>
          </p:cNvSpPr>
          <p:nvPr>
            <p:ph idx="1"/>
          </p:nvPr>
        </p:nvSpPr>
        <p:spPr/>
        <p:txBody>
          <a:bodyPr/>
          <a:lstStyle/>
          <a:p>
            <a:r>
              <a:rPr lang="en-US" dirty="0"/>
              <a:t>A</a:t>
            </a:r>
            <a:r>
              <a:rPr lang="en-US" dirty="0" smtClean="0"/>
              <a:t> </a:t>
            </a:r>
            <a:r>
              <a:rPr lang="en-US" b="1" i="1" dirty="0"/>
              <a:t>workgroup</a:t>
            </a:r>
            <a:r>
              <a:rPr lang="en-US" dirty="0"/>
              <a:t> is usually associated with a peer-to-peer network where user accounts are decentralized and stored on each individual computer. </a:t>
            </a:r>
            <a:endParaRPr lang="en-US" dirty="0" smtClean="0"/>
          </a:p>
          <a:p>
            <a:r>
              <a:rPr lang="en-US" dirty="0" smtClean="0"/>
              <a:t>Since </a:t>
            </a:r>
            <a:r>
              <a:rPr lang="en-US" dirty="0"/>
              <a:t>each computer has its own security database, when you have several users that need access to the computer (while requiring unique username and passwords), you will need to create a user account for each user on the computer.</a:t>
            </a:r>
          </a:p>
          <a:p>
            <a:endParaRPr lang="en-CA" dirty="0" smtClean="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User</a:t>
            </a:r>
            <a:endParaRPr lang="en-US" dirty="0"/>
          </a:p>
        </p:txBody>
      </p:sp>
      <p:pic>
        <p:nvPicPr>
          <p:cNvPr id="5122" name="Picture 2" descr="C:\Documents and Settings\Pat\Desktop\70-685\F030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165" t="6784" r="30528" b="17873"/>
          <a:stretch/>
        </p:blipFill>
        <p:spPr bwMode="auto">
          <a:xfrm>
            <a:off x="1524000" y="1488417"/>
            <a:ext cx="6096001" cy="49232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30</a:t>
            </a:fld>
            <a:endParaRPr lang="en-US"/>
          </a:p>
        </p:txBody>
      </p:sp>
    </p:spTree>
    <p:extLst>
      <p:ext uri="{BB962C8B-B14F-4D97-AF65-F5344CB8AC3E}">
        <p14:creationId xmlns:p14="http://schemas.microsoft.com/office/powerpoint/2010/main" val="1747241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User</a:t>
            </a:r>
            <a:endParaRPr lang="en-US" dirty="0"/>
          </a:p>
        </p:txBody>
      </p:sp>
      <p:pic>
        <p:nvPicPr>
          <p:cNvPr id="6146" name="Picture 2" descr="C:\Documents and Settings\Pat\Desktop\70-685\F030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519" t="23037" r="37194" b="17873"/>
          <a:stretch/>
        </p:blipFill>
        <p:spPr bwMode="auto">
          <a:xfrm>
            <a:off x="2286000" y="1455057"/>
            <a:ext cx="4016829" cy="506548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31</a:t>
            </a:fld>
            <a:endParaRPr lang="en-US"/>
          </a:p>
        </p:txBody>
      </p:sp>
    </p:spTree>
    <p:extLst>
      <p:ext uri="{BB962C8B-B14F-4D97-AF65-F5344CB8AC3E}">
        <p14:creationId xmlns:p14="http://schemas.microsoft.com/office/powerpoint/2010/main" val="2354737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User</a:t>
            </a:r>
            <a:endParaRPr lang="en-US" dirty="0"/>
          </a:p>
        </p:txBody>
      </p:sp>
      <p:pic>
        <p:nvPicPr>
          <p:cNvPr id="4" name="Picture 3" descr="C:\Documents and Settings\Pat\Desktop\70-685\F030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2963" t="23205" r="12750" b="17535"/>
          <a:stretch/>
        </p:blipFill>
        <p:spPr bwMode="auto">
          <a:xfrm>
            <a:off x="1219201" y="1536922"/>
            <a:ext cx="7315200" cy="499087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pPr>
              <a:defRPr/>
            </a:pPr>
            <a:fld id="{CAC2A84C-9877-476A-BCD1-A9B29F66429E}" type="slidenum">
              <a:rPr lang="en-US" smtClean="0"/>
              <a:pPr>
                <a:defRPr/>
              </a:pPr>
              <a:t>32</a:t>
            </a:fld>
            <a:endParaRPr lang="en-US"/>
          </a:p>
        </p:txBody>
      </p:sp>
    </p:spTree>
    <p:extLst>
      <p:ext uri="{BB962C8B-B14F-4D97-AF65-F5344CB8AC3E}">
        <p14:creationId xmlns:p14="http://schemas.microsoft.com/office/powerpoint/2010/main" val="1004846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Account</a:t>
            </a:r>
            <a:endParaRPr lang="en-US" dirty="0"/>
          </a:p>
        </p:txBody>
      </p:sp>
      <p:sp>
        <p:nvSpPr>
          <p:cNvPr id="5" name="Content Placeholder 4"/>
          <p:cNvSpPr>
            <a:spLocks noGrp="1"/>
          </p:cNvSpPr>
          <p:nvPr>
            <p:ph idx="1"/>
          </p:nvPr>
        </p:nvSpPr>
        <p:spPr/>
        <p:txBody>
          <a:bodyPr/>
          <a:lstStyle/>
          <a:p>
            <a:r>
              <a:rPr lang="en-US" sz="2800" dirty="0"/>
              <a:t>Like user accounts, Windows </a:t>
            </a:r>
            <a:r>
              <a:rPr lang="en-US" sz="2800" b="1" i="1" dirty="0"/>
              <a:t>computer accounts</a:t>
            </a:r>
            <a:r>
              <a:rPr lang="en-US" sz="2800" dirty="0"/>
              <a:t> provide a means for authenticating and auditing the computer’s access to a Windows network and its access to domain resources. </a:t>
            </a:r>
            <a:endParaRPr lang="en-US" sz="2800" dirty="0" smtClean="0"/>
          </a:p>
          <a:p>
            <a:r>
              <a:rPr lang="en-US" sz="2800" dirty="0" smtClean="0"/>
              <a:t>Each </a:t>
            </a:r>
            <a:r>
              <a:rPr lang="en-US" sz="2800" dirty="0"/>
              <a:t>Windows computer to which you want to grant access to resources must have a unique computer account. </a:t>
            </a:r>
            <a:endParaRPr lang="en-US" sz="2800" dirty="0" smtClean="0"/>
          </a:p>
          <a:p>
            <a:r>
              <a:rPr lang="en-US" sz="2800" dirty="0" smtClean="0"/>
              <a:t>It </a:t>
            </a:r>
            <a:r>
              <a:rPr lang="en-US" sz="2800" dirty="0"/>
              <a:t>can also be used for auditing purposes specifying what system was used when something was accessed.</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33</a:t>
            </a:fld>
            <a:endParaRPr lang="en-US"/>
          </a:p>
        </p:txBody>
      </p:sp>
    </p:spTree>
    <p:extLst>
      <p:ext uri="{BB962C8B-B14F-4D97-AF65-F5344CB8AC3E}">
        <p14:creationId xmlns:p14="http://schemas.microsoft.com/office/powerpoint/2010/main" val="2157686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Account</a:t>
            </a:r>
            <a:endParaRPr lang="en-US" dirty="0"/>
          </a:p>
        </p:txBody>
      </p:sp>
      <p:sp>
        <p:nvSpPr>
          <p:cNvPr id="3" name="Content Placeholder 2"/>
          <p:cNvSpPr>
            <a:spLocks noGrp="1"/>
          </p:cNvSpPr>
          <p:nvPr>
            <p:ph idx="1"/>
          </p:nvPr>
        </p:nvSpPr>
        <p:spPr>
          <a:xfrm>
            <a:off x="457200" y="1371600"/>
            <a:ext cx="8229600" cy="5105400"/>
          </a:xfrm>
        </p:spPr>
        <p:txBody>
          <a:bodyPr/>
          <a:lstStyle/>
          <a:p>
            <a:r>
              <a:rPr lang="en-US" sz="2700" dirty="0"/>
              <a:t>Like user accounts, computer accounts are assigned passwords when the computer is added to the domain, and those passwords are automatically maintained between the computer and the domain controllers. </a:t>
            </a:r>
            <a:endParaRPr lang="en-US" sz="2700" dirty="0" smtClean="0"/>
          </a:p>
          <a:p>
            <a:r>
              <a:rPr lang="en-US" sz="2700" dirty="0" smtClean="0"/>
              <a:t>Unfortunately</a:t>
            </a:r>
            <a:r>
              <a:rPr lang="en-US" sz="2700" dirty="0"/>
              <a:t>, from time to time, a computer account can become untrusted where the security identifier (SID) or password is different from those stored in Active Directory. </a:t>
            </a:r>
            <a:endParaRPr lang="en-US" sz="2700" dirty="0" smtClean="0"/>
          </a:p>
          <a:p>
            <a:pPr lvl="1"/>
            <a:r>
              <a:rPr lang="en-US" sz="2600" dirty="0"/>
              <a:t>Unfortunately, you cannot reset the password. Instead, the best thing to do is to rejoin the computer to the domain.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34</a:t>
            </a:fld>
            <a:endParaRPr lang="en-US"/>
          </a:p>
        </p:txBody>
      </p:sp>
    </p:spTree>
    <p:extLst>
      <p:ext uri="{BB962C8B-B14F-4D97-AF65-F5344CB8AC3E}">
        <p14:creationId xmlns:p14="http://schemas.microsoft.com/office/powerpoint/2010/main" val="357971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a:t>
            </a:r>
            <a:endParaRPr lang="en-US" dirty="0"/>
          </a:p>
        </p:txBody>
      </p:sp>
      <p:sp>
        <p:nvSpPr>
          <p:cNvPr id="3" name="Content Placeholder 2"/>
          <p:cNvSpPr>
            <a:spLocks noGrp="1"/>
          </p:cNvSpPr>
          <p:nvPr>
            <p:ph idx="1"/>
          </p:nvPr>
        </p:nvSpPr>
        <p:spPr/>
        <p:txBody>
          <a:bodyPr/>
          <a:lstStyle/>
          <a:p>
            <a:r>
              <a:rPr lang="en-US" dirty="0"/>
              <a:t>A </a:t>
            </a:r>
            <a:r>
              <a:rPr lang="en-US" b="1" i="1" dirty="0"/>
              <a:t>group</a:t>
            </a:r>
            <a:r>
              <a:rPr lang="en-US" dirty="0"/>
              <a:t> is a collection or list of user accounts or computer accounts. </a:t>
            </a:r>
            <a:endParaRPr lang="en-US" dirty="0" smtClean="0"/>
          </a:p>
          <a:p>
            <a:r>
              <a:rPr lang="en-US" dirty="0" smtClean="0"/>
              <a:t>Different </a:t>
            </a:r>
            <a:r>
              <a:rPr lang="en-US" dirty="0"/>
              <a:t>from a container, the group does not store the user or computer, it just lists them. </a:t>
            </a:r>
            <a:endParaRPr lang="en-US" dirty="0" smtClean="0"/>
          </a:p>
          <a:p>
            <a:r>
              <a:rPr lang="en-US" dirty="0" smtClean="0"/>
              <a:t>The </a:t>
            </a:r>
            <a:r>
              <a:rPr lang="en-US" dirty="0"/>
              <a:t>advantage of using groups is to simplify administration, especially when assigning rights and permissions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35</a:t>
            </a:fld>
            <a:endParaRPr lang="en-US"/>
          </a:p>
        </p:txBody>
      </p:sp>
    </p:spTree>
    <p:extLst>
      <p:ext uri="{BB962C8B-B14F-4D97-AF65-F5344CB8AC3E}">
        <p14:creationId xmlns:p14="http://schemas.microsoft.com/office/powerpoint/2010/main" val="3741978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a:t>
            </a:r>
            <a:endParaRPr lang="en-US" dirty="0"/>
          </a:p>
        </p:txBody>
      </p:sp>
      <p:sp>
        <p:nvSpPr>
          <p:cNvPr id="3" name="Content Placeholder 2"/>
          <p:cNvSpPr>
            <a:spLocks noGrp="1"/>
          </p:cNvSpPr>
          <p:nvPr>
            <p:ph idx="1"/>
          </p:nvPr>
        </p:nvSpPr>
        <p:spPr/>
        <p:txBody>
          <a:bodyPr/>
          <a:lstStyle/>
          <a:p>
            <a:r>
              <a:rPr lang="en-US" dirty="0"/>
              <a:t>Any group, whether it is a security group or a distribution group, is characterized by a scope that identifies the extent to which the group is applied in the domain tree or forest. The three group scopes are: </a:t>
            </a:r>
          </a:p>
          <a:p>
            <a:pPr lvl="1"/>
            <a:r>
              <a:rPr lang="en-US" dirty="0"/>
              <a:t>Domain Local </a:t>
            </a:r>
            <a:r>
              <a:rPr lang="en-US" dirty="0" smtClean="0"/>
              <a:t>group</a:t>
            </a:r>
          </a:p>
          <a:p>
            <a:pPr lvl="1"/>
            <a:r>
              <a:rPr lang="en-US" dirty="0" smtClean="0"/>
              <a:t>Global group</a:t>
            </a:r>
          </a:p>
          <a:p>
            <a:pPr lvl="1"/>
            <a:r>
              <a:rPr lang="en-US" dirty="0" smtClean="0"/>
              <a:t>Universal group</a:t>
            </a:r>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36</a:t>
            </a:fld>
            <a:endParaRPr lang="en-US"/>
          </a:p>
        </p:txBody>
      </p:sp>
    </p:spTree>
    <p:extLst>
      <p:ext uri="{BB962C8B-B14F-4D97-AF65-F5344CB8AC3E}">
        <p14:creationId xmlns:p14="http://schemas.microsoft.com/office/powerpoint/2010/main" val="1431770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Policies</a:t>
            </a:r>
            <a:endParaRPr lang="en-US" dirty="0"/>
          </a:p>
        </p:txBody>
      </p:sp>
      <p:sp>
        <p:nvSpPr>
          <p:cNvPr id="3" name="Content Placeholder 2"/>
          <p:cNvSpPr>
            <a:spLocks noGrp="1"/>
          </p:cNvSpPr>
          <p:nvPr>
            <p:ph idx="1"/>
          </p:nvPr>
        </p:nvSpPr>
        <p:spPr/>
        <p:txBody>
          <a:bodyPr/>
          <a:lstStyle/>
          <a:p>
            <a:r>
              <a:rPr lang="en-US" b="1" i="1" dirty="0"/>
              <a:t>Group Policy</a:t>
            </a:r>
            <a:r>
              <a:rPr lang="en-US" dirty="0"/>
              <a:t> is one of the most powerful features of Active Directory that controls the working environment for user accounts and computer accounts. </a:t>
            </a:r>
            <a:endParaRPr lang="en-US" dirty="0" smtClean="0"/>
          </a:p>
          <a:p>
            <a:r>
              <a:rPr lang="en-US" dirty="0" smtClean="0"/>
              <a:t>Group </a:t>
            </a:r>
            <a:r>
              <a:rPr lang="en-US" dirty="0"/>
              <a:t>Policy provides the centralized management and configuration of operating systems, applications, and users’ settings in an Active Directory environment. </a:t>
            </a:r>
            <a:r>
              <a:rPr lang="en-US" dirty="0" smtClean="0"/>
              <a:t/>
            </a:r>
            <a:br>
              <a:rPr lang="en-US" dirty="0" smtClean="0"/>
            </a:br>
            <a:endParaRPr lang="en-US" dirty="0"/>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37</a:t>
            </a:fld>
            <a:endParaRPr lang="en-US"/>
          </a:p>
        </p:txBody>
      </p:sp>
    </p:spTree>
    <p:extLst>
      <p:ext uri="{BB962C8B-B14F-4D97-AF65-F5344CB8AC3E}">
        <p14:creationId xmlns:p14="http://schemas.microsoft.com/office/powerpoint/2010/main" val="3682990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Policies</a:t>
            </a:r>
            <a:endParaRPr lang="en-US" dirty="0"/>
          </a:p>
        </p:txBody>
      </p:sp>
      <p:sp>
        <p:nvSpPr>
          <p:cNvPr id="3" name="Content Placeholder 2"/>
          <p:cNvSpPr>
            <a:spLocks noGrp="1"/>
          </p:cNvSpPr>
          <p:nvPr>
            <p:ph idx="1"/>
          </p:nvPr>
        </p:nvSpPr>
        <p:spPr/>
        <p:txBody>
          <a:bodyPr/>
          <a:lstStyle/>
          <a:p>
            <a:r>
              <a:rPr lang="en-US" sz="2800" dirty="0"/>
              <a:t>Group policies can be set locally on the workstation or can be set at different levels (site, domain, or organizational unit) within Active Directory. </a:t>
            </a:r>
            <a:endParaRPr lang="en-US" sz="2800" dirty="0" smtClean="0"/>
          </a:p>
          <a:p>
            <a:r>
              <a:rPr lang="en-US" sz="2800" dirty="0" smtClean="0"/>
              <a:t>Group </a:t>
            </a:r>
            <a:r>
              <a:rPr lang="en-US" sz="2800" dirty="0"/>
              <a:t>policies are applied in the following order:</a:t>
            </a:r>
          </a:p>
          <a:p>
            <a:pPr marL="914400" lvl="1" indent="-514350">
              <a:buFont typeface="+mj-lt"/>
              <a:buAutoNum type="arabicPeriod"/>
            </a:pPr>
            <a:r>
              <a:rPr lang="en-US" sz="2800" dirty="0" smtClean="0"/>
              <a:t>Local</a:t>
            </a:r>
            <a:endParaRPr lang="en-US" sz="2800" dirty="0"/>
          </a:p>
          <a:p>
            <a:pPr marL="914400" lvl="1" indent="-514350">
              <a:buFont typeface="+mj-lt"/>
              <a:buAutoNum type="arabicPeriod"/>
            </a:pPr>
            <a:r>
              <a:rPr lang="en-US" sz="2800" dirty="0" smtClean="0"/>
              <a:t>Site</a:t>
            </a:r>
            <a:endParaRPr lang="en-US" sz="2800" dirty="0"/>
          </a:p>
          <a:p>
            <a:pPr marL="914400" lvl="1" indent="-514350">
              <a:buFont typeface="+mj-lt"/>
              <a:buAutoNum type="arabicPeriod"/>
            </a:pPr>
            <a:r>
              <a:rPr lang="en-US" sz="2800" dirty="0" smtClean="0"/>
              <a:t>Domain</a:t>
            </a:r>
            <a:endParaRPr lang="en-US" sz="2800" dirty="0"/>
          </a:p>
          <a:p>
            <a:pPr marL="914400" lvl="1" indent="-514350">
              <a:buFont typeface="+mj-lt"/>
              <a:buAutoNum type="arabicPeriod"/>
            </a:pPr>
            <a:r>
              <a:rPr lang="en-US" sz="2800" dirty="0" smtClean="0"/>
              <a:t>OU</a:t>
            </a:r>
            <a:endParaRPr lang="en-US" sz="2800" dirty="0"/>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38</a:t>
            </a:fld>
            <a:endParaRPr lang="en-US"/>
          </a:p>
        </p:txBody>
      </p:sp>
    </p:spTree>
    <p:extLst>
      <p:ext uri="{BB962C8B-B14F-4D97-AF65-F5344CB8AC3E}">
        <p14:creationId xmlns:p14="http://schemas.microsoft.com/office/powerpoint/2010/main" val="1641937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Policies</a:t>
            </a:r>
            <a:endParaRPr lang="en-US" dirty="0"/>
          </a:p>
        </p:txBody>
      </p:sp>
      <p:pic>
        <p:nvPicPr>
          <p:cNvPr id="7170" name="Picture 2" descr="C:\Documents and Settings\Pat\Desktop\70-685\F0307.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387" t="3735" r="30846" b="18211"/>
          <a:stretch/>
        </p:blipFill>
        <p:spPr bwMode="auto">
          <a:xfrm>
            <a:off x="1937892" y="1600200"/>
            <a:ext cx="5554257" cy="485865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39</a:t>
            </a:fld>
            <a:endParaRPr lang="en-US"/>
          </a:p>
        </p:txBody>
      </p:sp>
    </p:spTree>
    <p:extLst>
      <p:ext uri="{BB962C8B-B14F-4D97-AF65-F5344CB8AC3E}">
        <p14:creationId xmlns:p14="http://schemas.microsoft.com/office/powerpoint/2010/main" val="16340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p:txBody>
          <a:bodyPr/>
          <a:lstStyle/>
          <a:p>
            <a:r>
              <a:rPr lang="en-US" b="1" i="1" dirty="0"/>
              <a:t>Authentication</a:t>
            </a:r>
            <a:r>
              <a:rPr lang="en-US" dirty="0"/>
              <a:t> is the process of identifying an individual, usually based on a username and password. After a user is authenticated, users can access network resources based on the user’s authorization.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a:t>
            </a:fld>
            <a:endParaRPr lang="en-US"/>
          </a:p>
        </p:txBody>
      </p:sp>
    </p:spTree>
    <p:extLst>
      <p:ext uri="{BB962C8B-B14F-4D97-AF65-F5344CB8AC3E}">
        <p14:creationId xmlns:p14="http://schemas.microsoft.com/office/powerpoint/2010/main" val="325760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Rights</a:t>
            </a:r>
            <a:endParaRPr lang="en-US" dirty="0"/>
          </a:p>
        </p:txBody>
      </p:sp>
      <p:sp>
        <p:nvSpPr>
          <p:cNvPr id="3" name="Content Placeholder 2"/>
          <p:cNvSpPr>
            <a:spLocks noGrp="1"/>
          </p:cNvSpPr>
          <p:nvPr>
            <p:ph idx="1"/>
          </p:nvPr>
        </p:nvSpPr>
        <p:spPr/>
        <p:txBody>
          <a:bodyPr/>
          <a:lstStyle/>
          <a:p>
            <a:r>
              <a:rPr lang="en-US" dirty="0"/>
              <a:t>When specifying what a user can do on a system or to a resource is determined by two things: rights and permissions.</a:t>
            </a:r>
          </a:p>
          <a:p>
            <a:r>
              <a:rPr lang="en-US" dirty="0"/>
              <a:t>A </a:t>
            </a:r>
            <a:r>
              <a:rPr lang="en-US" b="1" i="1" dirty="0"/>
              <a:t>user right</a:t>
            </a:r>
            <a:r>
              <a:rPr lang="en-US" b="1" dirty="0"/>
              <a:t> </a:t>
            </a:r>
            <a:r>
              <a:rPr lang="en-US" dirty="0"/>
              <a:t>authorizes a user to perform certain actions on a computer such as logging on to a system interactively or backing up files and directories on a system. User rights are assigned through local policies or Active Directory group policies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40</a:t>
            </a:fld>
            <a:endParaRPr lang="en-US"/>
          </a:p>
        </p:txBody>
      </p:sp>
    </p:spTree>
    <p:extLst>
      <p:ext uri="{BB962C8B-B14F-4D97-AF65-F5344CB8AC3E}">
        <p14:creationId xmlns:p14="http://schemas.microsoft.com/office/powerpoint/2010/main" val="687479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Policies</a:t>
            </a:r>
            <a:endParaRPr lang="en-US" dirty="0"/>
          </a:p>
        </p:txBody>
      </p:sp>
      <p:pic>
        <p:nvPicPr>
          <p:cNvPr id="8194" name="Picture 2" descr="C:\Documents and Settings\Pat\Desktop\70-685\F0308.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281" t="3566" r="30952" b="18381"/>
          <a:stretch/>
        </p:blipFill>
        <p:spPr bwMode="auto">
          <a:xfrm>
            <a:off x="2057400" y="1511729"/>
            <a:ext cx="5638800" cy="493261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41</a:t>
            </a:fld>
            <a:endParaRPr lang="en-US"/>
          </a:p>
        </p:txBody>
      </p:sp>
    </p:spTree>
    <p:extLst>
      <p:ext uri="{BB962C8B-B14F-4D97-AF65-F5344CB8AC3E}">
        <p14:creationId xmlns:p14="http://schemas.microsoft.com/office/powerpoint/2010/main" val="1565078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a:t>
            </a:r>
            <a:endParaRPr lang="en-US" dirty="0"/>
          </a:p>
        </p:txBody>
      </p:sp>
      <p:sp>
        <p:nvSpPr>
          <p:cNvPr id="3" name="Content Placeholder 2"/>
          <p:cNvSpPr>
            <a:spLocks noGrp="1"/>
          </p:cNvSpPr>
          <p:nvPr>
            <p:ph idx="1"/>
          </p:nvPr>
        </p:nvSpPr>
        <p:spPr/>
        <p:txBody>
          <a:bodyPr/>
          <a:lstStyle/>
          <a:p>
            <a:r>
              <a:rPr lang="en-US" sz="2800" dirty="0"/>
              <a:t>A </a:t>
            </a:r>
            <a:r>
              <a:rPr lang="en-US" sz="2800" b="1" i="1" dirty="0"/>
              <a:t>permission</a:t>
            </a:r>
            <a:r>
              <a:rPr lang="en-US" sz="2800" b="1" dirty="0"/>
              <a:t> </a:t>
            </a:r>
            <a:r>
              <a:rPr lang="en-US" sz="2800" dirty="0"/>
              <a:t>defines the type of access that is granted to an object (an object can be identified with a security identifier) or object attribute. </a:t>
            </a:r>
            <a:endParaRPr lang="en-US" sz="2800" dirty="0" smtClean="0"/>
          </a:p>
          <a:p>
            <a:r>
              <a:rPr lang="en-US" sz="2800" dirty="0" smtClean="0"/>
              <a:t>The </a:t>
            </a:r>
            <a:r>
              <a:rPr lang="en-US" sz="2800" dirty="0"/>
              <a:t>most common objects assigned permissions are NTFS files and folders, printers and Active Directory objects. </a:t>
            </a:r>
            <a:endParaRPr lang="en-US" sz="2800" dirty="0" smtClean="0"/>
          </a:p>
          <a:p>
            <a:r>
              <a:rPr lang="en-US" sz="2800" dirty="0" smtClean="0"/>
              <a:t>To </a:t>
            </a:r>
            <a:r>
              <a:rPr lang="en-US" sz="2800" dirty="0"/>
              <a:t>keep track of which user can access an object and what the user can do is record in the access control list (ACL) which lists all users and groups that have access to the object.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42</a:t>
            </a:fld>
            <a:endParaRPr lang="en-US"/>
          </a:p>
        </p:txBody>
      </p:sp>
    </p:spTree>
    <p:extLst>
      <p:ext uri="{BB962C8B-B14F-4D97-AF65-F5344CB8AC3E}">
        <p14:creationId xmlns:p14="http://schemas.microsoft.com/office/powerpoint/2010/main" val="3568497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Lockout Policy</a:t>
            </a:r>
            <a:endParaRPr lang="en-US" dirty="0"/>
          </a:p>
        </p:txBody>
      </p:sp>
      <p:sp>
        <p:nvSpPr>
          <p:cNvPr id="3" name="Content Placeholder 2"/>
          <p:cNvSpPr>
            <a:spLocks noGrp="1"/>
          </p:cNvSpPr>
          <p:nvPr>
            <p:ph idx="1"/>
          </p:nvPr>
        </p:nvSpPr>
        <p:spPr/>
        <p:txBody>
          <a:bodyPr/>
          <a:lstStyle/>
          <a:p>
            <a:r>
              <a:rPr lang="en-US" sz="3100" dirty="0"/>
              <a:t>An </a:t>
            </a:r>
            <a:r>
              <a:rPr lang="en-US" sz="3100" b="1" i="1" dirty="0"/>
              <a:t>Account Lockout Policy</a:t>
            </a:r>
            <a:r>
              <a:rPr lang="en-US" sz="3100" dirty="0"/>
              <a:t> specifies the number of unsuccessful logon attempts that, if made within a pre-defined amount of time, may hint of an unauthorized person trying to access a computer or the network. </a:t>
            </a:r>
            <a:endParaRPr lang="en-US" sz="3100" dirty="0" smtClean="0"/>
          </a:p>
          <a:p>
            <a:r>
              <a:rPr lang="en-US" sz="3100" dirty="0" smtClean="0"/>
              <a:t>An </a:t>
            </a:r>
            <a:r>
              <a:rPr lang="en-US" sz="3100" dirty="0"/>
              <a:t>Account Lockout Policy can be set to lock the account in question after a specified number of invalid attempts. </a:t>
            </a:r>
            <a:endParaRPr lang="en-US" sz="3100" dirty="0" smtClean="0"/>
          </a:p>
          <a:p>
            <a:r>
              <a:rPr lang="en-US" sz="3100" dirty="0" smtClean="0"/>
              <a:t>Additionally</a:t>
            </a:r>
            <a:r>
              <a:rPr lang="en-US" sz="3100" dirty="0"/>
              <a:t>, the policy specifies the duration that the account remains locked.</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43</a:t>
            </a:fld>
            <a:endParaRPr lang="en-US"/>
          </a:p>
        </p:txBody>
      </p:sp>
    </p:spTree>
    <p:extLst>
      <p:ext uri="{BB962C8B-B14F-4D97-AF65-F5344CB8AC3E}">
        <p14:creationId xmlns:p14="http://schemas.microsoft.com/office/powerpoint/2010/main" val="1837033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Lockout Policy</a:t>
            </a:r>
          </a:p>
        </p:txBody>
      </p:sp>
      <p:pic>
        <p:nvPicPr>
          <p:cNvPr id="9218" name="Picture 2" descr="C:\Documents and Settings\Pat\Desktop\70-685\F030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387" t="3566" r="30846" b="18551"/>
          <a:stretch/>
        </p:blipFill>
        <p:spPr bwMode="auto">
          <a:xfrm>
            <a:off x="1978731" y="1524000"/>
            <a:ext cx="5677554" cy="495574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44</a:t>
            </a:fld>
            <a:endParaRPr lang="en-US"/>
          </a:p>
        </p:txBody>
      </p:sp>
    </p:spTree>
    <p:extLst>
      <p:ext uri="{BB962C8B-B14F-4D97-AF65-F5344CB8AC3E}">
        <p14:creationId xmlns:p14="http://schemas.microsoft.com/office/powerpoint/2010/main" val="834222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Control</a:t>
            </a:r>
            <a:endParaRPr lang="en-US" dirty="0"/>
          </a:p>
        </p:txBody>
      </p:sp>
      <p:sp>
        <p:nvSpPr>
          <p:cNvPr id="3" name="Content Placeholder 2"/>
          <p:cNvSpPr>
            <a:spLocks noGrp="1"/>
          </p:cNvSpPr>
          <p:nvPr>
            <p:ph idx="1"/>
          </p:nvPr>
        </p:nvSpPr>
        <p:spPr/>
        <p:txBody>
          <a:bodyPr/>
          <a:lstStyle/>
          <a:p>
            <a:r>
              <a:rPr lang="en-US" dirty="0"/>
              <a:t>Group policies can be used to control passwords including how often a user changes a password, how long the password is, and if the password is a complex password. </a:t>
            </a:r>
          </a:p>
          <a:p>
            <a:r>
              <a:rPr lang="en-US" dirty="0"/>
              <a:t>To help manage passwords, you can configure settings in the Computer Configuration\Windows Settings\Security Settings\Account Policies\Password Policy node of a group policy.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45</a:t>
            </a:fld>
            <a:endParaRPr lang="en-US"/>
          </a:p>
        </p:txBody>
      </p:sp>
    </p:spTree>
    <p:extLst>
      <p:ext uri="{BB962C8B-B14F-4D97-AF65-F5344CB8AC3E}">
        <p14:creationId xmlns:p14="http://schemas.microsoft.com/office/powerpoint/2010/main" val="3368181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Control</a:t>
            </a:r>
          </a:p>
        </p:txBody>
      </p:sp>
      <p:pic>
        <p:nvPicPr>
          <p:cNvPr id="10242" name="Picture 2" descr="C:\Documents and Settings\Pat\Desktop\70-685\F031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492" t="3735" r="30741" b="18212"/>
          <a:stretch/>
        </p:blipFill>
        <p:spPr bwMode="auto">
          <a:xfrm>
            <a:off x="2133600" y="1504480"/>
            <a:ext cx="5667829" cy="495800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46</a:t>
            </a:fld>
            <a:endParaRPr lang="en-US"/>
          </a:p>
        </p:txBody>
      </p:sp>
    </p:spTree>
    <p:extLst>
      <p:ext uri="{BB962C8B-B14F-4D97-AF65-F5344CB8AC3E}">
        <p14:creationId xmlns:p14="http://schemas.microsoft.com/office/powerpoint/2010/main" val="3862109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a:t>
            </a:r>
            <a:endParaRPr lang="en-US" dirty="0"/>
          </a:p>
        </p:txBody>
      </p:sp>
      <p:sp>
        <p:nvSpPr>
          <p:cNvPr id="3" name="Content Placeholder 2"/>
          <p:cNvSpPr>
            <a:spLocks noGrp="1"/>
          </p:cNvSpPr>
          <p:nvPr>
            <p:ph idx="1"/>
          </p:nvPr>
        </p:nvSpPr>
        <p:spPr/>
        <p:txBody>
          <a:bodyPr/>
          <a:lstStyle/>
          <a:p>
            <a:r>
              <a:rPr lang="en-US" dirty="0"/>
              <a:t>It is important that you protect your information and service resources from people who should not have access to them, and at the same time make those resources available to authorized users. </a:t>
            </a:r>
            <a:endParaRPr lang="en-US" dirty="0" smtClean="0"/>
          </a:p>
          <a:p>
            <a:r>
              <a:rPr lang="en-US" dirty="0"/>
              <a:t>Auditing is not enabled by default. To enable auditing, you  specify what types of system events to audit using group policies or the local security policy (Security Settings\Local Policies\Audit Policy). </a:t>
            </a:r>
            <a:endParaRPr lang="en-US" dirty="0" smtClean="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47</a:t>
            </a:fld>
            <a:endParaRPr lang="en-US"/>
          </a:p>
        </p:txBody>
      </p:sp>
    </p:spTree>
    <p:extLst>
      <p:ext uri="{BB962C8B-B14F-4D97-AF65-F5344CB8AC3E}">
        <p14:creationId xmlns:p14="http://schemas.microsoft.com/office/powerpoint/2010/main" val="1238807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a:t>
            </a:r>
            <a:endParaRPr lang="en-US" dirty="0"/>
          </a:p>
        </p:txBody>
      </p:sp>
      <p:pic>
        <p:nvPicPr>
          <p:cNvPr id="11266" name="Picture 2" descr="C:\Documents and Settings\Pat\Desktop\70-685\F031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598" t="3905" r="30847" b="12963"/>
          <a:stretch/>
        </p:blipFill>
        <p:spPr bwMode="auto">
          <a:xfrm>
            <a:off x="1767313" y="1524000"/>
            <a:ext cx="5431772" cy="5080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48</a:t>
            </a:fld>
            <a:endParaRPr lang="en-US"/>
          </a:p>
        </p:txBody>
      </p:sp>
    </p:spTree>
    <p:extLst>
      <p:ext uri="{BB962C8B-B14F-4D97-AF65-F5344CB8AC3E}">
        <p14:creationId xmlns:p14="http://schemas.microsoft.com/office/powerpoint/2010/main" val="1226370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a:t>
            </a:r>
            <a:endParaRPr lang="en-US" dirty="0"/>
          </a:p>
        </p:txBody>
      </p:sp>
      <p:sp>
        <p:nvSpPr>
          <p:cNvPr id="3" name="Content Placeholder 2"/>
          <p:cNvSpPr>
            <a:spLocks noGrp="1"/>
          </p:cNvSpPr>
          <p:nvPr>
            <p:ph idx="1"/>
          </p:nvPr>
        </p:nvSpPr>
        <p:spPr/>
        <p:txBody>
          <a:bodyPr/>
          <a:lstStyle/>
          <a:p>
            <a:r>
              <a:rPr lang="en-US" dirty="0"/>
              <a:t>To audit NTFS files, NTFS folders, and printers is a two-step process. You must first enable Object Access using group policies. Then you must specify which objects you want to audit.</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49</a:t>
            </a:fld>
            <a:endParaRPr lang="en-US"/>
          </a:p>
        </p:txBody>
      </p:sp>
    </p:spTree>
    <p:extLst>
      <p:ext uri="{BB962C8B-B14F-4D97-AF65-F5344CB8AC3E}">
        <p14:creationId xmlns:p14="http://schemas.microsoft.com/office/powerpoint/2010/main" val="87916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and Auditing</a:t>
            </a:r>
            <a:endParaRPr lang="en-US" dirty="0"/>
          </a:p>
        </p:txBody>
      </p:sp>
      <p:sp>
        <p:nvSpPr>
          <p:cNvPr id="3" name="Content Placeholder 2"/>
          <p:cNvSpPr>
            <a:spLocks noGrp="1"/>
          </p:cNvSpPr>
          <p:nvPr>
            <p:ph idx="1"/>
          </p:nvPr>
        </p:nvSpPr>
        <p:spPr/>
        <p:txBody>
          <a:bodyPr/>
          <a:lstStyle/>
          <a:p>
            <a:r>
              <a:rPr lang="en-US" b="1" i="1" dirty="0"/>
              <a:t>Authorization</a:t>
            </a:r>
            <a:r>
              <a:rPr lang="en-US" dirty="0"/>
              <a:t> is the process of giving individuals access to system objects based on their identity. </a:t>
            </a:r>
            <a:endParaRPr lang="en-US" dirty="0" smtClean="0"/>
          </a:p>
          <a:p>
            <a:r>
              <a:rPr lang="en-US" b="1" i="1" dirty="0" smtClean="0"/>
              <a:t>Auditing</a:t>
            </a:r>
            <a:r>
              <a:rPr lang="en-US" dirty="0" smtClean="0"/>
              <a:t> </a:t>
            </a:r>
            <a:r>
              <a:rPr lang="en-US" dirty="0"/>
              <a:t>is the process of keeping track of a user’s activity while accessing the network resources, including the amount of time spent in the network, the services accessed while there and the amount of data transferred during the session.</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a:t>
            </a:fld>
            <a:endParaRPr lang="en-US"/>
          </a:p>
        </p:txBody>
      </p:sp>
    </p:spTree>
    <p:extLst>
      <p:ext uri="{BB962C8B-B14F-4D97-AF65-F5344CB8AC3E}">
        <p14:creationId xmlns:p14="http://schemas.microsoft.com/office/powerpoint/2010/main" val="126635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Authentication Issues</a:t>
            </a:r>
          </a:p>
        </p:txBody>
      </p:sp>
      <p:sp>
        <p:nvSpPr>
          <p:cNvPr id="3" name="Content Placeholder 2"/>
          <p:cNvSpPr>
            <a:spLocks noGrp="1"/>
          </p:cNvSpPr>
          <p:nvPr>
            <p:ph idx="1"/>
          </p:nvPr>
        </p:nvSpPr>
        <p:spPr/>
        <p:txBody>
          <a:bodyPr/>
          <a:lstStyle/>
          <a:p>
            <a:r>
              <a:rPr lang="en-US" sz="2800" dirty="0"/>
              <a:t>Other items that you should check include:</a:t>
            </a:r>
          </a:p>
          <a:p>
            <a:pPr lvl="1"/>
            <a:r>
              <a:rPr lang="en-US" sz="2800" dirty="0"/>
              <a:t>When typing in your username and password, always check the caps lock and </a:t>
            </a:r>
            <a:r>
              <a:rPr lang="en-US" sz="2800" dirty="0" err="1"/>
              <a:t>num</a:t>
            </a:r>
            <a:r>
              <a:rPr lang="en-US" sz="2800" dirty="0"/>
              <a:t> lock keys first. </a:t>
            </a:r>
          </a:p>
          <a:p>
            <a:pPr lvl="1"/>
            <a:r>
              <a:rPr lang="en-US" sz="2800" dirty="0"/>
              <a:t>Make sure you have the correct language defined and that the keyboard is operating fine where all of the buttons click properly. </a:t>
            </a:r>
          </a:p>
          <a:p>
            <a:pPr lvl="1"/>
            <a:r>
              <a:rPr lang="en-US" sz="2800" dirty="0"/>
              <a:t>If the time is off, authentication can fail. </a:t>
            </a:r>
            <a:endParaRPr lang="en-US" sz="2800" dirty="0" smtClean="0"/>
          </a:p>
          <a:p>
            <a:pPr lvl="1"/>
            <a:r>
              <a:rPr lang="en-US" sz="2800" dirty="0" smtClean="0"/>
              <a:t>If </a:t>
            </a:r>
            <a:r>
              <a:rPr lang="en-US" sz="2800" dirty="0"/>
              <a:t>your computer is no longer part of the domain or is no longer trusted, you will not be able to log in to the domain.</a:t>
            </a:r>
          </a:p>
          <a:p>
            <a:pPr lvl="1"/>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50</a:t>
            </a:fld>
            <a:endParaRPr lang="en-US"/>
          </a:p>
        </p:txBody>
      </p:sp>
    </p:spTree>
    <p:extLst>
      <p:ext uri="{BB962C8B-B14F-4D97-AF65-F5344CB8AC3E}">
        <p14:creationId xmlns:p14="http://schemas.microsoft.com/office/powerpoint/2010/main" val="1317637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Authentication Issues</a:t>
            </a:r>
            <a:endParaRPr lang="en-US" dirty="0"/>
          </a:p>
        </p:txBody>
      </p:sp>
      <p:sp>
        <p:nvSpPr>
          <p:cNvPr id="3" name="Content Placeholder 2"/>
          <p:cNvSpPr>
            <a:spLocks noGrp="1"/>
          </p:cNvSpPr>
          <p:nvPr>
            <p:ph idx="1"/>
          </p:nvPr>
        </p:nvSpPr>
        <p:spPr/>
        <p:txBody>
          <a:bodyPr/>
          <a:lstStyle/>
          <a:p>
            <a:r>
              <a:rPr lang="en-US" dirty="0"/>
              <a:t>Authentication issues are a common problem that everyone has to deal with. </a:t>
            </a:r>
            <a:endParaRPr lang="en-US" dirty="0" smtClean="0"/>
          </a:p>
          <a:p>
            <a:r>
              <a:rPr lang="en-US" dirty="0" smtClean="0"/>
              <a:t>The </a:t>
            </a:r>
            <a:r>
              <a:rPr lang="en-US" dirty="0"/>
              <a:t>simplest and easiest mistake for users is forgetting their password, which then needs to be reset. </a:t>
            </a:r>
            <a:endParaRPr lang="en-US" dirty="0" smtClean="0"/>
          </a:p>
          <a:p>
            <a:r>
              <a:rPr lang="en-US" dirty="0" smtClean="0"/>
              <a:t>A </a:t>
            </a:r>
            <a:r>
              <a:rPr lang="en-US" dirty="0"/>
              <a:t>common but easy mistake to make when typing a username or password is to have the caps lock or </a:t>
            </a:r>
            <a:r>
              <a:rPr lang="en-US" dirty="0" err="1"/>
              <a:t>num</a:t>
            </a:r>
            <a:r>
              <a:rPr lang="en-US" dirty="0"/>
              <a:t> lock key on. </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51</a:t>
            </a:fld>
            <a:endParaRPr lang="en-US"/>
          </a:p>
        </p:txBody>
      </p:sp>
    </p:spTree>
    <p:extLst>
      <p:ext uri="{BB962C8B-B14F-4D97-AF65-F5344CB8AC3E}">
        <p14:creationId xmlns:p14="http://schemas.microsoft.com/office/powerpoint/2010/main" val="358690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dirty="0"/>
              <a:t>Skill Summary</a:t>
            </a:r>
            <a:endParaRPr lang="en-US" dirty="0" smtClean="0"/>
          </a:p>
        </p:txBody>
      </p:sp>
      <p:sp>
        <p:nvSpPr>
          <p:cNvPr id="36867" name="Rectangle 3"/>
          <p:cNvSpPr>
            <a:spLocks noGrp="1" noChangeArrowheads="1"/>
          </p:cNvSpPr>
          <p:nvPr>
            <p:ph type="body" idx="1"/>
          </p:nvPr>
        </p:nvSpPr>
        <p:spPr/>
        <p:txBody>
          <a:bodyPr/>
          <a:lstStyle/>
          <a:p>
            <a:pPr lvl="0"/>
            <a:r>
              <a:rPr lang="en-US" sz="2600" dirty="0"/>
              <a:t>A workgroup is usually associated with a peer-to-peer network in which user accounts are decentralized and stored on each individual computer.</a:t>
            </a:r>
          </a:p>
          <a:p>
            <a:pPr lvl="0"/>
            <a:r>
              <a:rPr lang="en-US" sz="2600" dirty="0"/>
              <a:t>When you create a local user account on a computer running Windows 7, it is stored in the Security Accounts Manager (SAM). SAM is a database stored as a registry file.</a:t>
            </a:r>
          </a:p>
          <a:p>
            <a:pPr lvl="0"/>
            <a:r>
              <a:rPr lang="en-US" sz="2600" dirty="0"/>
              <a:t>A user account enables a user to log on to a computer and domain. As a result, it can be used to prove the identity of a user, which can then be used to determine what a user can access and what kind of access a user will have (authorization).</a:t>
            </a:r>
          </a:p>
          <a:p>
            <a:pPr eaLnBrk="1" hangingPunct="1"/>
            <a:endParaRPr lang="en-US" sz="2800" dirty="0" smtClean="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Associated with a user account is the user profile, which is a collection of folders and data that store the user’s current desktop environment and application settings.</a:t>
            </a:r>
          </a:p>
          <a:p>
            <a:pPr lvl="0"/>
            <a:r>
              <a:rPr lang="en-US" dirty="0"/>
              <a:t>Credential Manager allows you to store credentials, such as usernames and passwords that you use to log on to websites or other computers on a network.</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53</a:t>
            </a:fld>
            <a:endParaRPr lang="en-US"/>
          </a:p>
        </p:txBody>
      </p:sp>
    </p:spTree>
    <p:extLst>
      <p:ext uri="{BB962C8B-B14F-4D97-AF65-F5344CB8AC3E}">
        <p14:creationId xmlns:p14="http://schemas.microsoft.com/office/powerpoint/2010/main" val="13773123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600" dirty="0"/>
              <a:t>Authentication is the process of identifying an individual, usually based on a username and password. After a user is authenticated, users can access network resources based on the user’s authorization. </a:t>
            </a:r>
          </a:p>
          <a:p>
            <a:pPr lvl="0"/>
            <a:r>
              <a:rPr lang="en-US" sz="2600" dirty="0"/>
              <a:t>Authorization is the process of giving individuals access to system objects based on their identity. </a:t>
            </a:r>
          </a:p>
          <a:p>
            <a:pPr lvl="0"/>
            <a:r>
              <a:rPr lang="en-US" sz="2600" dirty="0"/>
              <a:t>Auditing is the process of keeping track of a user’s activity while accessing the network resources, including the amount of time spent in the network, the services accessed while there, and the amount of data transferred during the session.</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54</a:t>
            </a:fld>
            <a:endParaRPr lang="en-US"/>
          </a:p>
        </p:txBody>
      </p:sp>
    </p:spTree>
    <p:extLst>
      <p:ext uri="{BB962C8B-B14F-4D97-AF65-F5344CB8AC3E}">
        <p14:creationId xmlns:p14="http://schemas.microsoft.com/office/powerpoint/2010/main" val="1617449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Active Directory is a directory service and technology created by Microsoft that provides a variety of network services, including LDAP, Kerberos-based and single sign-on authentication, DNS-based naming, and other network information, as well as a central location for network administration and delegation of authority.</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55</a:t>
            </a:fld>
            <a:endParaRPr lang="en-US"/>
          </a:p>
        </p:txBody>
      </p:sp>
    </p:spTree>
    <p:extLst>
      <p:ext uri="{BB962C8B-B14F-4D97-AF65-F5344CB8AC3E}">
        <p14:creationId xmlns:p14="http://schemas.microsoft.com/office/powerpoint/2010/main" val="1403042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A Windows domain is a logical unit of computers and network resources that define a security boundary. A domain uses a single Active Directory database to share its common security and user account information for all computers within the domain, allowing centralized administration of all users, groups, and resources on the network.</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56</a:t>
            </a:fld>
            <a:endParaRPr lang="en-US"/>
          </a:p>
        </p:txBody>
      </p:sp>
    </p:spTree>
    <p:extLst>
      <p:ext uri="{BB962C8B-B14F-4D97-AF65-F5344CB8AC3E}">
        <p14:creationId xmlns:p14="http://schemas.microsoft.com/office/powerpoint/2010/main" val="3821460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A server that is not running as a domain controller is known as a member server. </a:t>
            </a:r>
          </a:p>
          <a:p>
            <a:pPr lvl="0"/>
            <a:r>
              <a:rPr lang="en-US" dirty="0"/>
              <a:t>A domain controller is a Windows server that stores a replica of the account and security information of the domain and defines the domain boundaries.</a:t>
            </a:r>
          </a:p>
          <a:p>
            <a:pPr lvl="0"/>
            <a:r>
              <a:rPr lang="en-US" dirty="0"/>
              <a:t>To help organize objects within a domain and minimize the number of domains, you can use organizational units (OUs).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57</a:t>
            </a:fld>
            <a:endParaRPr lang="en-US"/>
          </a:p>
        </p:txBody>
      </p:sp>
    </p:spTree>
    <p:extLst>
      <p:ext uri="{BB962C8B-B14F-4D97-AF65-F5344CB8AC3E}">
        <p14:creationId xmlns:p14="http://schemas.microsoft.com/office/powerpoint/2010/main" val="2328304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A server that is not running as a domain controller is known as a member server. </a:t>
            </a:r>
          </a:p>
          <a:p>
            <a:pPr lvl="0"/>
            <a:r>
              <a:rPr lang="en-US" dirty="0"/>
              <a:t>A domain controller is a Windows server that stores a replica of the account and security information of the domain and defines the domain boundaries.</a:t>
            </a:r>
          </a:p>
          <a:p>
            <a:pPr lvl="0"/>
            <a:r>
              <a:rPr lang="en-US" dirty="0"/>
              <a:t>To help organize objects within a domain and minimize the number of domains, you can use organizational units (OUs).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58</a:t>
            </a:fld>
            <a:endParaRPr lang="en-US"/>
          </a:p>
        </p:txBody>
      </p:sp>
    </p:spTree>
    <p:extLst>
      <p:ext uri="{BB962C8B-B14F-4D97-AF65-F5344CB8AC3E}">
        <p14:creationId xmlns:p14="http://schemas.microsoft.com/office/powerpoint/2010/main" val="2018470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800" dirty="0"/>
              <a:t>Like user accounts, Windows computer accounts provide a means for authenticating and auditing the computer’s access to a Windows network and its access to domain resources.</a:t>
            </a:r>
          </a:p>
          <a:p>
            <a:pPr lvl="0"/>
            <a:r>
              <a:rPr lang="en-US" sz="2800" dirty="0"/>
              <a:t>A group is a collection or list of user accounts or computer accounts.</a:t>
            </a:r>
          </a:p>
          <a:p>
            <a:pPr lvl="0"/>
            <a:r>
              <a:rPr lang="en-US" sz="2800" dirty="0"/>
              <a:t>Group Policy provides the centralized management and configuration of operating systems, applications and users’ settings in an Active Directory environment.</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59</a:t>
            </a:fld>
            <a:endParaRPr lang="en-US"/>
          </a:p>
        </p:txBody>
      </p:sp>
    </p:spTree>
    <p:extLst>
      <p:ext uri="{BB962C8B-B14F-4D97-AF65-F5344CB8AC3E}">
        <p14:creationId xmlns:p14="http://schemas.microsoft.com/office/powerpoint/2010/main" val="186061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Methods</a:t>
            </a:r>
            <a:endParaRPr lang="en-US" dirty="0"/>
          </a:p>
        </p:txBody>
      </p:sp>
      <p:sp>
        <p:nvSpPr>
          <p:cNvPr id="3" name="Content Placeholder 2"/>
          <p:cNvSpPr>
            <a:spLocks noGrp="1"/>
          </p:cNvSpPr>
          <p:nvPr>
            <p:ph idx="1"/>
          </p:nvPr>
        </p:nvSpPr>
        <p:spPr/>
        <p:txBody>
          <a:bodyPr/>
          <a:lstStyle/>
          <a:p>
            <a:r>
              <a:rPr lang="en-US" dirty="0" smtClean="0"/>
              <a:t>A </a:t>
            </a:r>
            <a:r>
              <a:rPr lang="en-US" dirty="0"/>
              <a:t>user can authenticate using one or more of the following methods:</a:t>
            </a:r>
          </a:p>
          <a:p>
            <a:pPr lvl="1"/>
            <a:r>
              <a:rPr lang="en-US" b="1" dirty="0"/>
              <a:t>What they know:</a:t>
            </a:r>
            <a:r>
              <a:rPr lang="en-US" dirty="0"/>
              <a:t> Such as using a password or Personal Identity Number (PIN).</a:t>
            </a:r>
          </a:p>
          <a:p>
            <a:pPr lvl="1"/>
            <a:r>
              <a:rPr lang="en-US" b="1" dirty="0"/>
              <a:t>What they own or possess:</a:t>
            </a:r>
            <a:r>
              <a:rPr lang="en-US" dirty="0"/>
              <a:t> Such as a passport, smart card, or ID card.</a:t>
            </a:r>
          </a:p>
          <a:p>
            <a:pPr lvl="1"/>
            <a:r>
              <a:rPr lang="en-US" b="1" dirty="0"/>
              <a:t>What a user is:</a:t>
            </a:r>
            <a:r>
              <a:rPr lang="en-US" dirty="0"/>
              <a:t> Usually using biometric factors based on fingerprints, retinal scans, voice input, or other forms.</a:t>
            </a:r>
          </a:p>
          <a:p>
            <a:pPr lvl="1"/>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6</a:t>
            </a:fld>
            <a:endParaRPr lang="en-US"/>
          </a:p>
        </p:txBody>
      </p:sp>
    </p:spTree>
    <p:extLst>
      <p:ext uri="{BB962C8B-B14F-4D97-AF65-F5344CB8AC3E}">
        <p14:creationId xmlns:p14="http://schemas.microsoft.com/office/powerpoint/2010/main" val="20716972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A user right authorizes a user to perform certain actions on a computer such as logging on to a system interactively or backing up files and directories on a system.</a:t>
            </a:r>
          </a:p>
          <a:p>
            <a:pPr lvl="0"/>
            <a:r>
              <a:rPr lang="en-US" dirty="0"/>
              <a:t>A permission defines the type of access that is granted to an object (an object can be identified with a security identifier) or object attribute.</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60</a:t>
            </a:fld>
            <a:endParaRPr lang="en-US"/>
          </a:p>
        </p:txBody>
      </p:sp>
    </p:spTree>
    <p:extLst>
      <p:ext uri="{BB962C8B-B14F-4D97-AF65-F5344CB8AC3E}">
        <p14:creationId xmlns:p14="http://schemas.microsoft.com/office/powerpoint/2010/main" val="32890458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Skill Summary</a:t>
            </a:r>
          </a:p>
        </p:txBody>
      </p:sp>
      <p:sp>
        <p:nvSpPr>
          <p:cNvPr id="3" name="Content Placeholder 2"/>
          <p:cNvSpPr>
            <a:spLocks noGrp="1"/>
          </p:cNvSpPr>
          <p:nvPr>
            <p:ph idx="1"/>
          </p:nvPr>
        </p:nvSpPr>
        <p:spPr/>
        <p:txBody>
          <a:bodyPr/>
          <a:lstStyle/>
          <a:p>
            <a:pPr lvl="0"/>
            <a:r>
              <a:rPr lang="en-US" dirty="0"/>
              <a:t>An Account Lockout Policy specifies the number of unsuccessful logon attempts that, if made within a pre-defined amount of time, may hint of an unauthorized person trying to access a computer or the network.</a:t>
            </a:r>
          </a:p>
          <a:p>
            <a:pPr lvl="0"/>
            <a:r>
              <a:rPr lang="en-US" dirty="0"/>
              <a:t>To help protect against someone guessing a user’s login password, users should change their passwords regularly.</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61</a:t>
            </a:fld>
            <a:endParaRPr lang="en-US"/>
          </a:p>
        </p:txBody>
      </p:sp>
    </p:spTree>
    <p:extLst>
      <p:ext uri="{BB962C8B-B14F-4D97-AF65-F5344CB8AC3E}">
        <p14:creationId xmlns:p14="http://schemas.microsoft.com/office/powerpoint/2010/main" val="264217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a:t>
            </a:r>
            <a:endParaRPr lang="en-US" dirty="0"/>
          </a:p>
        </p:txBody>
      </p:sp>
      <p:sp>
        <p:nvSpPr>
          <p:cNvPr id="3" name="Content Placeholder 2"/>
          <p:cNvSpPr>
            <a:spLocks noGrp="1"/>
          </p:cNvSpPr>
          <p:nvPr>
            <p:ph idx="1"/>
          </p:nvPr>
        </p:nvSpPr>
        <p:spPr/>
        <p:txBody>
          <a:bodyPr/>
          <a:lstStyle/>
          <a:p>
            <a:r>
              <a:rPr lang="en-US" sz="3000" dirty="0"/>
              <a:t>The most common method of authentication with computers and networks is the password. </a:t>
            </a:r>
            <a:endParaRPr lang="en-US" sz="3000" dirty="0" smtClean="0"/>
          </a:p>
          <a:p>
            <a:r>
              <a:rPr lang="en-US" sz="3000" dirty="0" smtClean="0"/>
              <a:t>A </a:t>
            </a:r>
            <a:r>
              <a:rPr lang="en-US" sz="3000" dirty="0"/>
              <a:t>password is a secret series of characters that enables a user to access a file, computer, or program. </a:t>
            </a:r>
            <a:endParaRPr lang="en-US" sz="3000" dirty="0" smtClean="0"/>
          </a:p>
          <a:p>
            <a:r>
              <a:rPr lang="en-US" sz="3000" dirty="0" smtClean="0"/>
              <a:t>To </a:t>
            </a:r>
            <a:r>
              <a:rPr lang="en-US" sz="3000" dirty="0"/>
              <a:t>make a password more secure, you need to choose a password that nobody can guess. </a:t>
            </a:r>
            <a:endParaRPr lang="en-US" sz="3000" dirty="0" smtClean="0"/>
          </a:p>
          <a:p>
            <a:r>
              <a:rPr lang="en-US" sz="3000" dirty="0" smtClean="0"/>
              <a:t>Therefore</a:t>
            </a:r>
            <a:r>
              <a:rPr lang="en-US" sz="3000" dirty="0"/>
              <a:t>, it should be long enough and considered a complex or strong password.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7</a:t>
            </a:fld>
            <a:endParaRPr lang="en-US"/>
          </a:p>
        </p:txBody>
      </p:sp>
    </p:spTree>
    <p:extLst>
      <p:ext uri="{BB962C8B-B14F-4D97-AF65-F5344CB8AC3E}">
        <p14:creationId xmlns:p14="http://schemas.microsoft.com/office/powerpoint/2010/main" val="280781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Password</a:t>
            </a:r>
            <a:endParaRPr lang="en-US" dirty="0"/>
          </a:p>
        </p:txBody>
      </p:sp>
      <p:sp>
        <p:nvSpPr>
          <p:cNvPr id="3" name="Content Placeholder 2"/>
          <p:cNvSpPr>
            <a:spLocks noGrp="1"/>
          </p:cNvSpPr>
          <p:nvPr>
            <p:ph idx="1"/>
          </p:nvPr>
        </p:nvSpPr>
        <p:spPr/>
        <p:txBody>
          <a:bodyPr/>
          <a:lstStyle/>
          <a:p>
            <a:pPr lvl="0"/>
            <a:r>
              <a:rPr lang="en-US" sz="2700" dirty="0"/>
              <a:t>Cannot contain the user’s account name or parts of the user’s full name that exceed two consecutive characters.</a:t>
            </a:r>
          </a:p>
          <a:p>
            <a:pPr lvl="0"/>
            <a:r>
              <a:rPr lang="en-US" sz="2700" dirty="0"/>
              <a:t>Must be at least six characters in length or the number of characters specified in the Minimum password length policy setting.</a:t>
            </a:r>
          </a:p>
          <a:p>
            <a:pPr lvl="0"/>
            <a:r>
              <a:rPr lang="en-US" sz="2700" dirty="0"/>
              <a:t>Must contain characters from at least three of the following four categories: English uppercase alphabet characters (A–Z), English lowercase alphabet characters (a–z), base-10 digits (0–9), and non-alphanumeric characters (for example</a:t>
            </a:r>
            <a:r>
              <a:rPr lang="en-US" sz="2700" dirty="0" smtClean="0"/>
              <a:t>, !$#,%).</a:t>
            </a:r>
            <a:endParaRPr lang="en-US" sz="2700" dirty="0"/>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8</a:t>
            </a:fld>
            <a:endParaRPr lang="en-US"/>
          </a:p>
        </p:txBody>
      </p:sp>
    </p:spTree>
    <p:extLst>
      <p:ext uri="{BB962C8B-B14F-4D97-AF65-F5344CB8AC3E}">
        <p14:creationId xmlns:p14="http://schemas.microsoft.com/office/powerpoint/2010/main" val="12209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a:t>
            </a:r>
            <a:endParaRPr lang="en-US" dirty="0"/>
          </a:p>
        </p:txBody>
      </p:sp>
      <p:sp>
        <p:nvSpPr>
          <p:cNvPr id="3" name="Content Placeholder 2"/>
          <p:cNvSpPr>
            <a:spLocks noGrp="1"/>
          </p:cNvSpPr>
          <p:nvPr>
            <p:ph idx="1"/>
          </p:nvPr>
        </p:nvSpPr>
        <p:spPr/>
        <p:txBody>
          <a:bodyPr/>
          <a:lstStyle/>
          <a:p>
            <a:r>
              <a:rPr lang="en-US" dirty="0"/>
              <a:t>A </a:t>
            </a:r>
            <a:r>
              <a:rPr lang="en-US" b="1" i="1" dirty="0"/>
              <a:t>user account</a:t>
            </a:r>
            <a:r>
              <a:rPr lang="en-US" dirty="0"/>
              <a:t> enables a user to log on to a computer and domain. As a result, it </a:t>
            </a:r>
            <a:r>
              <a:rPr lang="en-US" dirty="0" smtClean="0"/>
              <a:t>can be </a:t>
            </a:r>
            <a:r>
              <a:rPr lang="en-US" dirty="0"/>
              <a:t>used to prove the identity of a user, which can then be used to determine what a user can access and what kind of access a user will have (authorization). </a:t>
            </a:r>
            <a:endParaRPr lang="en-US" dirty="0" smtClean="0"/>
          </a:p>
          <a:p>
            <a:r>
              <a:rPr lang="en-US" dirty="0" smtClean="0"/>
              <a:t>It </a:t>
            </a:r>
            <a:r>
              <a:rPr lang="en-US" dirty="0"/>
              <a:t>can be used for auditing so that if there is a security problem where something was accessed or deleted, it can be determined who accessed or deleted the object.</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9</a:t>
            </a:fld>
            <a:endParaRPr lang="en-US"/>
          </a:p>
        </p:txBody>
      </p:sp>
    </p:spTree>
    <p:extLst>
      <p:ext uri="{BB962C8B-B14F-4D97-AF65-F5344CB8AC3E}">
        <p14:creationId xmlns:p14="http://schemas.microsoft.com/office/powerpoint/2010/main" val="2058878033"/>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TotalTime>
  <Words>3388</Words>
  <Application>Microsoft Office PowerPoint</Application>
  <PresentationFormat>On-screen Show (4:3)</PresentationFormat>
  <Paragraphs>327</Paragraphs>
  <Slides>61</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Franklin Gothic Book</vt:lpstr>
      <vt:lpstr>Franklin Gothic Medium</vt:lpstr>
      <vt:lpstr>Custom Design</vt:lpstr>
      <vt:lpstr>Understanding Workgroups and  Active Directory</vt:lpstr>
      <vt:lpstr>Objectives</vt:lpstr>
      <vt:lpstr>Workgroup</vt:lpstr>
      <vt:lpstr>Authentication</vt:lpstr>
      <vt:lpstr>Authorization and Auditing</vt:lpstr>
      <vt:lpstr>Authentication Methods</vt:lpstr>
      <vt:lpstr>Password</vt:lpstr>
      <vt:lpstr>Complex Password</vt:lpstr>
      <vt:lpstr>User Account</vt:lpstr>
      <vt:lpstr>User Account</vt:lpstr>
      <vt:lpstr>Local User Account</vt:lpstr>
      <vt:lpstr>User Accounts</vt:lpstr>
      <vt:lpstr>User Accounts</vt:lpstr>
      <vt:lpstr>User Accounts Control Panel</vt:lpstr>
      <vt:lpstr>Local Users and Groups Snap-in</vt:lpstr>
      <vt:lpstr>Local Users and Groups Snap-in</vt:lpstr>
      <vt:lpstr>User Profile</vt:lpstr>
      <vt:lpstr>Credential Manager</vt:lpstr>
      <vt:lpstr>Active Directory</vt:lpstr>
      <vt:lpstr>Active Directory</vt:lpstr>
      <vt:lpstr>Domain</vt:lpstr>
      <vt:lpstr>Domain Controller</vt:lpstr>
      <vt:lpstr>Active Directory Consoles</vt:lpstr>
      <vt:lpstr>Finding a Domain Controller</vt:lpstr>
      <vt:lpstr>Organizational Units</vt:lpstr>
      <vt:lpstr>Delegating Administration</vt:lpstr>
      <vt:lpstr>Active Directory Objects</vt:lpstr>
      <vt:lpstr>Active Directory Objects</vt:lpstr>
      <vt:lpstr>Domain User</vt:lpstr>
      <vt:lpstr>Domain User</vt:lpstr>
      <vt:lpstr>Domain User</vt:lpstr>
      <vt:lpstr>Domain User</vt:lpstr>
      <vt:lpstr>Computer Account</vt:lpstr>
      <vt:lpstr>Computer Account</vt:lpstr>
      <vt:lpstr>Groups</vt:lpstr>
      <vt:lpstr>Groups</vt:lpstr>
      <vt:lpstr>Group Policies</vt:lpstr>
      <vt:lpstr>Group Policies</vt:lpstr>
      <vt:lpstr>Group Policies</vt:lpstr>
      <vt:lpstr>Rights</vt:lpstr>
      <vt:lpstr>Group Policies</vt:lpstr>
      <vt:lpstr>Permission</vt:lpstr>
      <vt:lpstr>Account Lockout Policy</vt:lpstr>
      <vt:lpstr>Account Lockout Policy</vt:lpstr>
      <vt:lpstr>Password Control</vt:lpstr>
      <vt:lpstr>Password Control</vt:lpstr>
      <vt:lpstr>Auditing</vt:lpstr>
      <vt:lpstr>Auditing</vt:lpstr>
      <vt:lpstr>Auditing</vt:lpstr>
      <vt:lpstr>Troubleshooting Authentication Issues</vt:lpstr>
      <vt:lpstr>Troubleshooting Authentication Issues</vt:lpstr>
      <vt:lpstr>Skill Summary</vt:lpstr>
      <vt:lpstr>Skill Summary</vt:lpstr>
      <vt:lpstr>Skill Summary</vt:lpstr>
      <vt:lpstr>Skill Summary</vt:lpstr>
      <vt:lpstr>Skill Summary</vt:lpstr>
      <vt:lpstr>Skill Summary</vt:lpstr>
      <vt:lpstr>Skill Summary</vt:lpstr>
      <vt:lpstr>Skill Summary</vt:lpstr>
      <vt:lpstr>Skill Summary</vt:lpstr>
      <vt:lpstr>Skill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70-680_Lesson01</dc:title>
  <dc:subject>Introducing Windows 7</dc:subject>
  <dc:creator>Katherine James</dc:creator>
  <cp:lastModifiedBy>Ralph Middlemass</cp:lastModifiedBy>
  <cp:revision>328</cp:revision>
  <dcterms:created xsi:type="dcterms:W3CDTF">2007-01-10T19:14:18Z</dcterms:created>
  <dcterms:modified xsi:type="dcterms:W3CDTF">2016-02-09T20:20:17Z</dcterms:modified>
</cp:coreProperties>
</file>