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50" r:id="rId1"/>
  </p:sldMasterIdLst>
  <p:notesMasterIdLst>
    <p:notesMasterId r:id="rId62"/>
  </p:notesMasterIdLst>
  <p:handoutMasterIdLst>
    <p:handoutMasterId r:id="rId63"/>
  </p:handoutMasterIdLst>
  <p:sldIdLst>
    <p:sldId id="256" r:id="rId2"/>
    <p:sldId id="257" r:id="rId3"/>
    <p:sldId id="306" r:id="rId4"/>
    <p:sldId id="308" r:id="rId5"/>
    <p:sldId id="307" r:id="rId6"/>
    <p:sldId id="309" r:id="rId7"/>
    <p:sldId id="310" r:id="rId8"/>
    <p:sldId id="311" r:id="rId9"/>
    <p:sldId id="312" r:id="rId10"/>
    <p:sldId id="313" r:id="rId11"/>
    <p:sldId id="314" r:id="rId12"/>
    <p:sldId id="315" r:id="rId13"/>
    <p:sldId id="316" r:id="rId14"/>
    <p:sldId id="317" r:id="rId15"/>
    <p:sldId id="319" r:id="rId16"/>
    <p:sldId id="320" r:id="rId17"/>
    <p:sldId id="318" r:id="rId18"/>
    <p:sldId id="322" r:id="rId19"/>
    <p:sldId id="323" r:id="rId20"/>
    <p:sldId id="324" r:id="rId21"/>
    <p:sldId id="336" r:id="rId22"/>
    <p:sldId id="325" r:id="rId23"/>
    <p:sldId id="326" r:id="rId24"/>
    <p:sldId id="327" r:id="rId25"/>
    <p:sldId id="321" r:id="rId26"/>
    <p:sldId id="328" r:id="rId27"/>
    <p:sldId id="329" r:id="rId28"/>
    <p:sldId id="330" r:id="rId29"/>
    <p:sldId id="331" r:id="rId30"/>
    <p:sldId id="332" r:id="rId31"/>
    <p:sldId id="333" r:id="rId32"/>
    <p:sldId id="334" r:id="rId33"/>
    <p:sldId id="335" r:id="rId34"/>
    <p:sldId id="337" r:id="rId35"/>
    <p:sldId id="338" r:id="rId36"/>
    <p:sldId id="339" r:id="rId37"/>
    <p:sldId id="340" r:id="rId38"/>
    <p:sldId id="341" r:id="rId39"/>
    <p:sldId id="342" r:id="rId40"/>
    <p:sldId id="344" r:id="rId41"/>
    <p:sldId id="345" r:id="rId42"/>
    <p:sldId id="346" r:id="rId43"/>
    <p:sldId id="347" r:id="rId44"/>
    <p:sldId id="343" r:id="rId45"/>
    <p:sldId id="305" r:id="rId46"/>
    <p:sldId id="348" r:id="rId47"/>
    <p:sldId id="349" r:id="rId48"/>
    <p:sldId id="350" r:id="rId49"/>
    <p:sldId id="351" r:id="rId50"/>
    <p:sldId id="352" r:id="rId51"/>
    <p:sldId id="353" r:id="rId52"/>
    <p:sldId id="354" r:id="rId53"/>
    <p:sldId id="355" r:id="rId54"/>
    <p:sldId id="356" r:id="rId55"/>
    <p:sldId id="357" r:id="rId56"/>
    <p:sldId id="358" r:id="rId57"/>
    <p:sldId id="359" r:id="rId58"/>
    <p:sldId id="360" r:id="rId59"/>
    <p:sldId id="361" r:id="rId60"/>
    <p:sldId id="362" r:id="rId61"/>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66"/>
    <a:srgbClr val="0000FF"/>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96" autoAdjust="0"/>
    <p:restoredTop sz="90603" autoAdjust="0"/>
  </p:normalViewPr>
  <p:slideViewPr>
    <p:cSldViewPr>
      <p:cViewPr varScale="1">
        <p:scale>
          <a:sx n="100" d="100"/>
          <a:sy n="100" d="100"/>
        </p:scale>
        <p:origin x="1614" y="84"/>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81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6F5F9E7-A3B6-4271-A015-94D7EBC43899}" type="datetimeFigureOut">
              <a:rPr lang="en-US"/>
              <a:pPr>
                <a:defRPr/>
              </a:pPr>
              <a:t>3/3/2016</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B41B1EBF-7C94-4FE9-85F8-60083612956A}" type="slidenum">
              <a:rPr lang="en-CA"/>
              <a:pPr>
                <a:defRPr/>
              </a:pPr>
              <a:t>‹#›</a:t>
            </a:fld>
            <a:endParaRPr lang="en-CA"/>
          </a:p>
        </p:txBody>
      </p:sp>
    </p:spTree>
    <p:extLst>
      <p:ext uri="{BB962C8B-B14F-4D97-AF65-F5344CB8AC3E}">
        <p14:creationId xmlns:p14="http://schemas.microsoft.com/office/powerpoint/2010/main" val="18646024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44023DB-B433-47CD-A78D-61078E28CCB2}" type="datetimeFigureOut">
              <a:rPr lang="en-US"/>
              <a:pPr>
                <a:defRPr/>
              </a:pPr>
              <a:t>3/3/2016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A86B332-F6A5-4793-98FA-61B9EDB8547C}" type="slidenum">
              <a:rPr lang="en-US"/>
              <a:pPr>
                <a:defRPr/>
              </a:pPr>
              <a:t>‹#›</a:t>
            </a:fld>
            <a:endParaRPr lang="en-US"/>
          </a:p>
        </p:txBody>
      </p:sp>
    </p:spTree>
    <p:extLst>
      <p:ext uri="{BB962C8B-B14F-4D97-AF65-F5344CB8AC3E}">
        <p14:creationId xmlns:p14="http://schemas.microsoft.com/office/powerpoint/2010/main" val="1589735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a:lstStyle/>
          <a:p>
            <a:pPr eaLnBrk="1" hangingPunct="1">
              <a:spcBef>
                <a:spcPct val="0"/>
              </a:spcBef>
            </a:pPr>
            <a:endParaRPr lang="en-US"/>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6A5632E-7E62-436A-AD29-295A459B748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To view your network signal strength, you can open Network and Sharing Center, click Change adapter settings, right-click the wireless device, and select Status.</a:t>
            </a:r>
          </a:p>
          <a:p>
            <a:endParaRPr lang="en-US"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17</a:t>
            </a:fld>
            <a:endParaRPr lang="en-US"/>
          </a:p>
        </p:txBody>
      </p:sp>
    </p:spTree>
    <p:extLst>
      <p:ext uri="{BB962C8B-B14F-4D97-AF65-F5344CB8AC3E}">
        <p14:creationId xmlns:p14="http://schemas.microsoft.com/office/powerpoint/2010/main" val="3785325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p:spPr>
      </p:sp>
      <p:sp>
        <p:nvSpPr>
          <p:cNvPr id="39939" name="Rectangle 3"/>
          <p:cNvSpPr>
            <a:spLocks noGrp="1"/>
          </p:cNvSpPr>
          <p:nvPr>
            <p:ph type="body" idx="1"/>
          </p:nvPr>
        </p:nvSpPr>
        <p:spPr bwMode="auto">
          <a:noFill/>
        </p:spPr>
        <p:txBody>
          <a:bodyPr/>
          <a:lstStyle/>
          <a:p>
            <a:pPr eaLnBrk="1" hangingPunct="1"/>
            <a:r>
              <a:rPr lang="en-US" dirty="0"/>
              <a:t>Outline the material you are going to cover in this lesson. Do not go into detail; each of these points will be expanded on in</a:t>
            </a:r>
            <a:r>
              <a:rPr lang="en-US" baseline="0" dirty="0"/>
              <a:t> the lesson. You may also want to mention the Technology Skills that are being covered for the Certification exam.</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a:lstStyle/>
          <a:p>
            <a:pPr eaLnBrk="1" hangingPunct="1"/>
            <a:r>
              <a:rPr lang="en-US" dirty="0"/>
              <a:t>Review the Skill Summary</a:t>
            </a:r>
            <a:r>
              <a:rPr lang="en-US" baseline="0" dirty="0"/>
              <a:t> </a:t>
            </a:r>
            <a:r>
              <a:rPr lang="en-US" baseline="0"/>
              <a:t>to wrap up your lesson.</a:t>
            </a:r>
            <a:endParaRPr lang="en-US"/>
          </a:p>
        </p:txBody>
      </p:sp>
      <p:sp>
        <p:nvSpPr>
          <p:cNvPr id="409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8667AA-0A99-457E-8A5B-B4AE6594A6CA}"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60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A86B332-F6A5-4793-98FA-61B9EDB8547C}"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A918F7ED-2261-40E8-A23A-CF63D4F3111E}" type="datetime1">
              <a:rPr lang="en-US" smtClean="0"/>
              <a:t>3/3/2016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F499B5-F26A-45DE-BDAE-0145FADDDF5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502ADE8C-129A-4931-8F0A-A1B2DA344E22}" type="datetime1">
              <a:rPr lang="en-US" smtClean="0"/>
              <a:t>3/3/2016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7A0E4B4-3331-4CF0-95D6-A9E19F28CC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91793A0D-A743-4E54-994C-EC6D6FA2DA5C}" type="datetime1">
              <a:rPr lang="en-US" smtClean="0"/>
              <a:t>3/3/2016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59A37D-1430-4EDF-A520-300CB2A3F2C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a:t>Click to edit Master title style</a:t>
            </a:r>
          </a:p>
        </p:txBody>
      </p:sp>
      <p:sp>
        <p:nvSpPr>
          <p:cNvPr id="3" name="Table Placeholder 2"/>
          <p:cNvSpPr>
            <a:spLocks noGrp="1"/>
          </p:cNvSpPr>
          <p:nvPr>
            <p:ph type="tbl" idx="1"/>
          </p:nvPr>
        </p:nvSpPr>
        <p:spPr>
          <a:xfrm>
            <a:off x="457200" y="1447800"/>
            <a:ext cx="8229600" cy="50292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25597D8B-B31A-49CD-B291-76F820F980EE}" type="datetime1">
              <a:rPr lang="en-US" smtClean="0"/>
              <a:t>3/3/2016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D8376A-A13F-4293-BD6F-4A474761231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E1842804-D672-4908-90BF-73B3CCE8856F}" type="datetime1">
              <a:rPr lang="en-US" smtClean="0"/>
              <a:t>3/3/2016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AC2A84C-9877-476A-BCD1-A9B29F66429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2CD27361-F68C-445F-8CA5-D7DA9D3B555C}" type="datetime1">
              <a:rPr lang="en-US" smtClean="0"/>
              <a:t>3/3/2016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4A76E3-F1C2-4988-AE12-A8268C2612D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645D1BAB-E364-4CFB-B715-7AB13BBE9ABA}" type="datetime1">
              <a:rPr lang="en-US" smtClean="0"/>
              <a:t>3/3/2016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62F053-3CF7-485B-A345-814D7F79C3D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8FFC7BED-2008-4EE4-BD92-8076A36D02B5}" type="datetime1">
              <a:rPr lang="en-US" smtClean="0"/>
              <a:t>3/3/2016</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998EC96-FA35-49CE-A69A-A051A946AA4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ABB7A9EE-A83E-4B8A-8757-182D1BD10977}" type="datetime1">
              <a:rPr lang="en-US" smtClean="0"/>
              <a:t>3/3/2016</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3DFDF68-D10C-4FD2-9858-568ED57D868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0A0DF761-2C6A-4BAF-90CD-65A9F7776DFD}" type="datetime1">
              <a:rPr lang="en-US" smtClean="0"/>
              <a:t>3/3/2016</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94537AB-D698-4754-8A30-040B187252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B90D95E-9EE6-47FB-803B-796F2A0CC547}" type="datetime1">
              <a:rPr lang="en-US" smtClean="0"/>
              <a:t>3/3/2016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453303D-C728-42D3-8C79-198D9ED09AF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3DBD1FA2-7AA1-4777-A1BA-1B183DD2117B}" type="datetime1">
              <a:rPr lang="en-US" smtClean="0"/>
              <a:t>3/3/2016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18EF006-13A8-429B-A1E2-830F3D8D78F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DECDCB"/>
        </a:solidFill>
        <a:effectLst/>
      </p:bgPr>
    </p:bg>
    <p:spTree>
      <p:nvGrpSpPr>
        <p:cNvPr id="1" name=""/>
        <p:cNvGrpSpPr/>
        <p:nvPr/>
      </p:nvGrpSpPr>
      <p:grpSpPr>
        <a:xfrm>
          <a:off x="0" y="0"/>
          <a:ext cx="0" cy="0"/>
          <a:chOff x="0" y="0"/>
          <a:chExt cx="0" cy="0"/>
        </a:xfrm>
      </p:grpSpPr>
      <p:sp>
        <p:nvSpPr>
          <p:cNvPr id="7" name="Rounded Rectangle 6"/>
          <p:cNvSpPr/>
          <p:nvPr userDrawn="1"/>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ounded Rectangle 8"/>
          <p:cNvSpPr/>
          <p:nvPr userDrawn="1"/>
        </p:nvSpPr>
        <p:spPr>
          <a:xfrm>
            <a:off x="418596" y="435546"/>
            <a:ext cx="8306809" cy="603387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30" name="Straight Connector 7"/>
          <p:cNvCxnSpPr>
            <a:cxnSpLocks noChangeShapeType="1"/>
          </p:cNvCxnSpPr>
          <p:nvPr userDrawn="1"/>
        </p:nvCxnSpPr>
        <p:spPr bwMode="auto">
          <a:xfrm>
            <a:off x="533400" y="1447800"/>
            <a:ext cx="8077200" cy="1588"/>
          </a:xfrm>
          <a:prstGeom prst="line">
            <a:avLst/>
          </a:prstGeom>
          <a:noFill/>
          <a:ln w="57150" algn="ctr">
            <a:solidFill>
              <a:srgbClr val="000080"/>
            </a:solidFill>
            <a:round/>
            <a:headEnd/>
            <a:tailEnd/>
          </a:ln>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2" name="Rectangle 3"/>
          <p:cNvSpPr>
            <a:spLocks noGrp="1" noChangeArrowheads="1"/>
          </p:cNvSpPr>
          <p:nvPr>
            <p:ph type="body" idx="1"/>
          </p:nvPr>
        </p:nvSpPr>
        <p:spPr bwMode="auto">
          <a:xfrm>
            <a:off x="457200" y="14478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lvl1pPr>
          </a:lstStyle>
          <a:p>
            <a:pPr>
              <a:defRPr/>
            </a:pPr>
            <a:fld id="{E038CA5B-3F86-4D22-8965-8106F17E845C}" type="datetime1">
              <a:rPr lang="en-US" smtClean="0"/>
              <a:t>3/3/2016</a:t>
            </a:fld>
            <a:endParaRPr lang="en-US"/>
          </a:p>
        </p:txBody>
      </p:sp>
      <p:sp>
        <p:nvSpPr>
          <p:cNvPr id="14950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endParaRPr lang="en-US"/>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fld id="{6535FB20-7BA0-4A96-9DA9-B9F9BA554E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hf hdr="0" ftr="0" dt="0"/>
  <p:txStyles>
    <p:titleStyle>
      <a:lvl1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0" fontAlgn="base" hangingPunct="0">
        <a:spcBef>
          <a:spcPct val="20000"/>
        </a:spcBef>
        <a:spcAft>
          <a:spcPct val="0"/>
        </a:spcAft>
        <a:buClr>
          <a:srgbClr val="0000CC"/>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Char char="–"/>
        <a:defRPr sz="3000">
          <a:solidFill>
            <a:schemeClr val="tx1"/>
          </a:solidFill>
          <a:latin typeface="+mn-lt"/>
        </a:defRPr>
      </a:lvl2pPr>
      <a:lvl3pPr marL="1143000" indent="-228600" algn="l" rtl="0" eaLnBrk="0" fontAlgn="base" hangingPunct="0">
        <a:spcBef>
          <a:spcPct val="20000"/>
        </a:spcBef>
        <a:spcAft>
          <a:spcPct val="0"/>
        </a:spcAft>
        <a:buClr>
          <a:schemeClr val="tx1"/>
        </a:buClr>
        <a:buChar char="•"/>
        <a:defRPr sz="2800">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ounded Rectangle 6"/>
          <p:cNvSpPr/>
          <p:nvPr/>
        </p:nvSpPr>
        <p:spPr>
          <a:xfrm>
            <a:off x="304800" y="1452563"/>
            <a:ext cx="8532813" cy="3043237"/>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0" y="2286000"/>
            <a:ext cx="8534400" cy="898525"/>
          </a:xfrm>
        </p:spPr>
        <p:txBody>
          <a:bodyPr lIns="45720" rIns="45720">
            <a:normAutofit fontScale="90000"/>
          </a:bodyPr>
          <a:lstStyle/>
          <a:p>
            <a:pPr algn="r" eaLnBrk="1" hangingPunct="1">
              <a:defRPr/>
            </a:pPr>
            <a:r>
              <a:rPr lang="en-US" sz="4200" dirty="0"/>
              <a:t>Troubleshooting Mobile</a:t>
            </a:r>
            <a:br>
              <a:rPr lang="en-US" sz="4200" dirty="0"/>
            </a:br>
            <a:r>
              <a:rPr lang="en-US" sz="4200" dirty="0"/>
              <a:t>Connectivity Problems</a:t>
            </a:r>
          </a:p>
        </p:txBody>
      </p:sp>
      <p:sp>
        <p:nvSpPr>
          <p:cNvPr id="2055" name="Subtitle 2"/>
          <p:cNvSpPr>
            <a:spLocks noGrp="1"/>
          </p:cNvSpPr>
          <p:nvPr>
            <p:ph type="body" idx="1"/>
          </p:nvPr>
        </p:nvSpPr>
        <p:spPr>
          <a:xfrm>
            <a:off x="304800" y="3124200"/>
            <a:ext cx="8183563" cy="1066800"/>
          </a:xfrm>
        </p:spPr>
        <p:txBody>
          <a:bodyPr lIns="182880" tIns="0"/>
          <a:lstStyle/>
          <a:p>
            <a:pPr marL="36513" indent="0" algn="r" eaLnBrk="1" hangingPunct="1">
              <a:spcBef>
                <a:spcPct val="0"/>
              </a:spcBef>
              <a:buFontTx/>
              <a:buNone/>
            </a:pPr>
            <a:r>
              <a:rPr lang="en-US" sz="2800" dirty="0"/>
              <a:t>Lesson 4</a:t>
            </a:r>
          </a:p>
        </p:txBody>
      </p:sp>
      <p:sp>
        <p:nvSpPr>
          <p:cNvPr id="3" name="Slide Number Placeholder 2"/>
          <p:cNvSpPr>
            <a:spLocks noGrp="1"/>
          </p:cNvSpPr>
          <p:nvPr>
            <p:ph type="sldNum" sz="quarter" idx="12"/>
          </p:nvPr>
        </p:nvSpPr>
        <p:spPr/>
        <p:txBody>
          <a:bodyPr/>
          <a:lstStyle/>
          <a:p>
            <a:pPr>
              <a:defRPr/>
            </a:pPr>
            <a:fld id="{CAC2A84C-9877-476A-BCD1-A9B29F66429E}"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Mode</a:t>
            </a:r>
          </a:p>
        </p:txBody>
      </p:sp>
      <p:sp>
        <p:nvSpPr>
          <p:cNvPr id="3" name="Content Placeholder 2"/>
          <p:cNvSpPr>
            <a:spLocks noGrp="1"/>
          </p:cNvSpPr>
          <p:nvPr>
            <p:ph idx="1"/>
          </p:nvPr>
        </p:nvSpPr>
        <p:spPr/>
        <p:txBody>
          <a:bodyPr/>
          <a:lstStyle/>
          <a:p>
            <a:r>
              <a:rPr lang="en-US" sz="2600" dirty="0"/>
              <a:t>Enterprise mode provides authentication using IEEE 802.1X and Extensible Authentication Protocol (EAP). </a:t>
            </a:r>
          </a:p>
          <a:p>
            <a:r>
              <a:rPr lang="en-US" sz="2600" dirty="0"/>
              <a:t>802.1X provides an authentication framework for wireless LANs, allowing a user to be authenticated by a central authority such as a RADIUS server.</a:t>
            </a:r>
          </a:p>
          <a:p>
            <a:r>
              <a:rPr lang="en-US" sz="2600" dirty="0"/>
              <a:t>Enterprise mode uses two sets of keys: the session keys and group keys. </a:t>
            </a:r>
          </a:p>
          <a:p>
            <a:pPr lvl="1"/>
            <a:r>
              <a:rPr lang="en-US" sz="2600" dirty="0"/>
              <a:t>Both sets of keys are generated dynamically and are rotated to help safeguard the integrity of keys over time. </a:t>
            </a:r>
          </a:p>
          <a:p>
            <a:pPr lvl="1"/>
            <a:r>
              <a:rPr lang="en-US" sz="2600" dirty="0"/>
              <a:t>The encryption keys could be supplied through a certificate or smart card.</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10</a:t>
            </a:fld>
            <a:endParaRPr lang="en-US"/>
          </a:p>
        </p:txBody>
      </p:sp>
    </p:spTree>
    <p:extLst>
      <p:ext uri="{BB962C8B-B14F-4D97-AF65-F5344CB8AC3E}">
        <p14:creationId xmlns:p14="http://schemas.microsoft.com/office/powerpoint/2010/main" val="726654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Wireless Adapters</a:t>
            </a:r>
          </a:p>
        </p:txBody>
      </p:sp>
      <p:sp>
        <p:nvSpPr>
          <p:cNvPr id="3" name="Content Placeholder 2"/>
          <p:cNvSpPr>
            <a:spLocks noGrp="1"/>
          </p:cNvSpPr>
          <p:nvPr>
            <p:ph idx="1"/>
          </p:nvPr>
        </p:nvSpPr>
        <p:spPr/>
        <p:txBody>
          <a:bodyPr/>
          <a:lstStyle/>
          <a:p>
            <a:r>
              <a:rPr lang="en-US" dirty="0"/>
              <a:t>802.11 wireless networks are identified by the </a:t>
            </a:r>
            <a:r>
              <a:rPr lang="en-US" b="1" i="1" dirty="0"/>
              <a:t>service set identifier</a:t>
            </a:r>
            <a:r>
              <a:rPr lang="en-US" dirty="0"/>
              <a:t>, or SSID, which is often broadcasted for all to see. </a:t>
            </a:r>
          </a:p>
          <a:p>
            <a:r>
              <a:rPr lang="en-US" dirty="0"/>
              <a:t>When running Windows 7, the network can be seen in the networking notification icon in the system tray. </a:t>
            </a:r>
          </a:p>
          <a:p>
            <a:r>
              <a:rPr lang="en-US" dirty="0"/>
              <a:t>If the SSID is not broadcasted, you will have to enter the SSID manually. </a:t>
            </a:r>
          </a:p>
          <a:p>
            <a:r>
              <a:rPr lang="en-US" dirty="0"/>
              <a:t>The SSID can be up to 32 characters long. </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11</a:t>
            </a:fld>
            <a:endParaRPr lang="en-US"/>
          </a:p>
        </p:txBody>
      </p:sp>
    </p:spTree>
    <p:extLst>
      <p:ext uri="{BB962C8B-B14F-4D97-AF65-F5344CB8AC3E}">
        <p14:creationId xmlns:p14="http://schemas.microsoft.com/office/powerpoint/2010/main" val="3723666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Wireless Adapters</a:t>
            </a:r>
          </a:p>
        </p:txBody>
      </p:sp>
      <p:pic>
        <p:nvPicPr>
          <p:cNvPr id="2050" name="Picture 2" descr="C:\Documents and Settings\Pat\Desktop\70-685\f040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0055" t="18166" r="30527" b="16818"/>
          <a:stretch/>
        </p:blipFill>
        <p:spPr bwMode="auto">
          <a:xfrm>
            <a:off x="1447800" y="1600643"/>
            <a:ext cx="5943600" cy="488724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12</a:t>
            </a:fld>
            <a:endParaRPr lang="en-US"/>
          </a:p>
        </p:txBody>
      </p:sp>
    </p:spTree>
    <p:extLst>
      <p:ext uri="{BB962C8B-B14F-4D97-AF65-F5344CB8AC3E}">
        <p14:creationId xmlns:p14="http://schemas.microsoft.com/office/powerpoint/2010/main" val="2325698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Wireless Adapters</a:t>
            </a:r>
          </a:p>
        </p:txBody>
      </p:sp>
      <p:pic>
        <p:nvPicPr>
          <p:cNvPr id="3074" name="Picture 2" descr="C:\Documents and Settings\Pat\Desktop\70-685\f040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529" t="12754" r="26185" b="19521"/>
          <a:stretch/>
        </p:blipFill>
        <p:spPr bwMode="auto">
          <a:xfrm>
            <a:off x="1524000" y="1560051"/>
            <a:ext cx="6324600" cy="493146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13</a:t>
            </a:fld>
            <a:endParaRPr lang="en-US"/>
          </a:p>
        </p:txBody>
      </p:sp>
    </p:spTree>
    <p:extLst>
      <p:ext uri="{BB962C8B-B14F-4D97-AF65-F5344CB8AC3E}">
        <p14:creationId xmlns:p14="http://schemas.microsoft.com/office/powerpoint/2010/main" val="3149260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Group Policies and Scripts</a:t>
            </a:r>
          </a:p>
        </p:txBody>
      </p:sp>
      <p:sp>
        <p:nvSpPr>
          <p:cNvPr id="3" name="Content Placeholder 2"/>
          <p:cNvSpPr>
            <a:spLocks noGrp="1"/>
          </p:cNvSpPr>
          <p:nvPr>
            <p:ph idx="1"/>
          </p:nvPr>
        </p:nvSpPr>
        <p:spPr/>
        <p:txBody>
          <a:bodyPr/>
          <a:lstStyle/>
          <a:p>
            <a:r>
              <a:rPr lang="en-US" sz="3100" dirty="0"/>
              <a:t>You can also configure wireless networks using Group Policies or scripts. </a:t>
            </a:r>
          </a:p>
          <a:p>
            <a:r>
              <a:rPr lang="en-US" sz="3100" dirty="0"/>
              <a:t>If you use group policies, you can configure a client to automatically connect to your organization’s wireless network and keep the computer from connecting to other wireless networks. </a:t>
            </a:r>
          </a:p>
          <a:p>
            <a:r>
              <a:rPr lang="en-US" sz="3100" dirty="0"/>
              <a:t>You can also use the </a:t>
            </a:r>
            <a:r>
              <a:rPr lang="en-US" sz="3100" dirty="0" err="1"/>
              <a:t>netsh</a:t>
            </a:r>
            <a:r>
              <a:rPr lang="en-US" sz="3100" dirty="0"/>
              <a:t> command and carry the configuration information using USB flash drives.</a:t>
            </a:r>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14</a:t>
            </a:fld>
            <a:endParaRPr lang="en-US"/>
          </a:p>
        </p:txBody>
      </p:sp>
    </p:spTree>
    <p:extLst>
      <p:ext uri="{BB962C8B-B14F-4D97-AF65-F5344CB8AC3E}">
        <p14:creationId xmlns:p14="http://schemas.microsoft.com/office/powerpoint/2010/main" val="3903029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Wireless Profile</a:t>
            </a:r>
          </a:p>
        </p:txBody>
      </p:sp>
      <p:sp>
        <p:nvSpPr>
          <p:cNvPr id="3" name="Content Placeholder 2"/>
          <p:cNvSpPr>
            <a:spLocks noGrp="1"/>
          </p:cNvSpPr>
          <p:nvPr>
            <p:ph idx="1"/>
          </p:nvPr>
        </p:nvSpPr>
        <p:spPr/>
        <p:txBody>
          <a:bodyPr/>
          <a:lstStyle/>
          <a:p>
            <a:r>
              <a:rPr lang="en-US" sz="2600" dirty="0"/>
              <a:t>When a computer running Windows 7 joins a domain over a wireless network, it uses a single sign on to use the same credentials to join a wireless network as the domain. </a:t>
            </a:r>
          </a:p>
          <a:p>
            <a:r>
              <a:rPr lang="en-US" sz="2600" dirty="0"/>
              <a:t>A </a:t>
            </a:r>
            <a:r>
              <a:rPr lang="en-US" sz="2600" b="1" i="1" dirty="0"/>
              <a:t>bootstrap wireless profile</a:t>
            </a:r>
            <a:r>
              <a:rPr lang="en-US" sz="2600" dirty="0"/>
              <a:t> can be created on the wireless client, which first authenticates the computer to the wireless network and then connects to the network and attempts to authenticate to the domain. </a:t>
            </a:r>
          </a:p>
          <a:p>
            <a:r>
              <a:rPr lang="en-US" sz="2600" dirty="0"/>
              <a:t>Authentication can be done either by using a username and password combination or security certificates from a public key infrastructure (PKI).</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15</a:t>
            </a:fld>
            <a:endParaRPr lang="en-US"/>
          </a:p>
        </p:txBody>
      </p:sp>
    </p:spTree>
    <p:extLst>
      <p:ext uri="{BB962C8B-B14F-4D97-AF65-F5344CB8AC3E}">
        <p14:creationId xmlns:p14="http://schemas.microsoft.com/office/powerpoint/2010/main" val="1897922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Wireless Connection Problems</a:t>
            </a:r>
          </a:p>
        </p:txBody>
      </p:sp>
      <p:sp>
        <p:nvSpPr>
          <p:cNvPr id="3" name="Content Placeholder 2"/>
          <p:cNvSpPr>
            <a:spLocks noGrp="1"/>
          </p:cNvSpPr>
          <p:nvPr>
            <p:ph idx="1"/>
          </p:nvPr>
        </p:nvSpPr>
        <p:spPr/>
        <p:txBody>
          <a:bodyPr/>
          <a:lstStyle/>
          <a:p>
            <a:r>
              <a:rPr lang="en-US" sz="2800" dirty="0"/>
              <a:t>If your network adapter cannot see any wireless networks, you should make sure:</a:t>
            </a:r>
          </a:p>
          <a:p>
            <a:pPr lvl="1"/>
            <a:r>
              <a:rPr lang="en-US" sz="2800" dirty="0"/>
              <a:t>The wireless device is on. </a:t>
            </a:r>
          </a:p>
          <a:p>
            <a:pPr lvl="1"/>
            <a:r>
              <a:rPr lang="en-US" sz="2800" dirty="0"/>
              <a:t>The wireless device is enabled in the Network and Sharing Center.</a:t>
            </a:r>
          </a:p>
          <a:p>
            <a:pPr lvl="1"/>
            <a:r>
              <a:rPr lang="en-US" sz="2800" dirty="0"/>
              <a:t>The correct wireless device driver is installed and enabled. </a:t>
            </a:r>
          </a:p>
          <a:p>
            <a:pPr lvl="1"/>
            <a:r>
              <a:rPr lang="en-US" sz="2800" dirty="0"/>
              <a:t>You can check to make sure the wireless device is on because most of today’s laptops have on/off switches or buttons so that you can quickly turn the wireless device on or off. </a:t>
            </a:r>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16</a:t>
            </a:fld>
            <a:endParaRPr lang="en-US"/>
          </a:p>
        </p:txBody>
      </p:sp>
    </p:spTree>
    <p:extLst>
      <p:ext uri="{BB962C8B-B14F-4D97-AF65-F5344CB8AC3E}">
        <p14:creationId xmlns:p14="http://schemas.microsoft.com/office/powerpoint/2010/main" val="2809890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 Strength</a:t>
            </a:r>
          </a:p>
        </p:txBody>
      </p:sp>
      <p:sp>
        <p:nvSpPr>
          <p:cNvPr id="3" name="Content Placeholder 2"/>
          <p:cNvSpPr>
            <a:spLocks noGrp="1"/>
          </p:cNvSpPr>
          <p:nvPr>
            <p:ph idx="1"/>
          </p:nvPr>
        </p:nvSpPr>
        <p:spPr/>
        <p:txBody>
          <a:bodyPr/>
          <a:lstStyle/>
          <a:p>
            <a:r>
              <a:rPr lang="en-US" sz="2800" dirty="0"/>
              <a:t>As wireless networks have become common, so have problems with signal strength. </a:t>
            </a:r>
          </a:p>
          <a:p>
            <a:r>
              <a:rPr lang="en-US" sz="2800" dirty="0"/>
              <a:t>The farther you are from a wireless access point, the weaker the signal will be. </a:t>
            </a:r>
          </a:p>
          <a:p>
            <a:r>
              <a:rPr lang="en-US" sz="2800" dirty="0"/>
              <a:t>Since the signal is weaker, you will usually have slower network performance. </a:t>
            </a:r>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17</a:t>
            </a:fld>
            <a:endParaRPr lang="en-US"/>
          </a:p>
        </p:txBody>
      </p:sp>
    </p:spTree>
    <p:extLst>
      <p:ext uri="{BB962C8B-B14F-4D97-AF65-F5344CB8AC3E}">
        <p14:creationId xmlns:p14="http://schemas.microsoft.com/office/powerpoint/2010/main" val="3836792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 Strength</a:t>
            </a:r>
          </a:p>
        </p:txBody>
      </p:sp>
      <p:sp>
        <p:nvSpPr>
          <p:cNvPr id="3" name="Content Placeholder 2"/>
          <p:cNvSpPr>
            <a:spLocks noGrp="1"/>
          </p:cNvSpPr>
          <p:nvPr>
            <p:ph idx="1"/>
          </p:nvPr>
        </p:nvSpPr>
        <p:spPr/>
        <p:txBody>
          <a:bodyPr/>
          <a:lstStyle/>
          <a:p>
            <a:r>
              <a:rPr lang="en-US" sz="2800" dirty="0"/>
              <a:t>If your wireless network connection drops frequently or you suffer from poor performance, you should:</a:t>
            </a:r>
          </a:p>
          <a:p>
            <a:pPr lvl="1"/>
            <a:r>
              <a:rPr lang="en-US" sz="2800" dirty="0"/>
              <a:t>Check to make sure the wireless access point and wireless device are transmitting at maximum power. </a:t>
            </a:r>
          </a:p>
          <a:p>
            <a:pPr lvl="1"/>
            <a:r>
              <a:rPr lang="en-US" sz="2800" dirty="0"/>
              <a:t>Try to move closer to the access point or move the access point closer to the client computer. </a:t>
            </a:r>
          </a:p>
          <a:p>
            <a:pPr lvl="1"/>
            <a:r>
              <a:rPr lang="en-US" sz="2800" dirty="0"/>
              <a:t>Try adjusting the antennas or replace the antenna of the wireless access point to a high-gain antenna.</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18</a:t>
            </a:fld>
            <a:endParaRPr lang="en-US"/>
          </a:p>
        </p:txBody>
      </p:sp>
    </p:spTree>
    <p:extLst>
      <p:ext uri="{BB962C8B-B14F-4D97-AF65-F5344CB8AC3E}">
        <p14:creationId xmlns:p14="http://schemas.microsoft.com/office/powerpoint/2010/main" val="2006492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Connectivity Problems</a:t>
            </a:r>
          </a:p>
        </p:txBody>
      </p:sp>
      <p:sp>
        <p:nvSpPr>
          <p:cNvPr id="3" name="Content Placeholder 2"/>
          <p:cNvSpPr>
            <a:spLocks noGrp="1"/>
          </p:cNvSpPr>
          <p:nvPr>
            <p:ph idx="1"/>
          </p:nvPr>
        </p:nvSpPr>
        <p:spPr/>
        <p:txBody>
          <a:bodyPr/>
          <a:lstStyle/>
          <a:p>
            <a:r>
              <a:rPr lang="en-US" sz="2800" dirty="0"/>
              <a:t>If you cannot connect to a wireless network but you could before, you should verify the wireless profile to make sure the correct settings are being used including the encryption algorithm and the key. </a:t>
            </a:r>
          </a:p>
          <a:p>
            <a:r>
              <a:rPr lang="en-US" sz="2800" dirty="0"/>
              <a:t>You should also verify that the access point is powered on and working properly and that you have sufficient signal strength.</a:t>
            </a:r>
          </a:p>
          <a:p>
            <a:r>
              <a:rPr lang="en-US" sz="2800" dirty="0"/>
              <a:t>If you maintain steady signal strength and have intermittent connections, you should check for interference from another device that transmits on the same frequency as your wireless network</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19</a:t>
            </a:fld>
            <a:endParaRPr lang="en-US"/>
          </a:p>
        </p:txBody>
      </p:sp>
    </p:spTree>
    <p:extLst>
      <p:ext uri="{BB962C8B-B14F-4D97-AF65-F5344CB8AC3E}">
        <p14:creationId xmlns:p14="http://schemas.microsoft.com/office/powerpoint/2010/main" val="2008108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defRPr/>
            </a:pPr>
            <a:r>
              <a:rPr lang="en-US"/>
              <a:t>Objectives</a:t>
            </a:r>
          </a:p>
        </p:txBody>
      </p:sp>
      <p:sp>
        <p:nvSpPr>
          <p:cNvPr id="3075" name="Rectangle 22"/>
          <p:cNvSpPr>
            <a:spLocks noChangeArrowheads="1"/>
          </p:cNvSpPr>
          <p:nvPr/>
        </p:nvSpPr>
        <p:spPr bwMode="auto">
          <a:xfrm>
            <a:off x="457200" y="1447800"/>
            <a:ext cx="8229600" cy="5029200"/>
          </a:xfrm>
          <a:prstGeom prst="rect">
            <a:avLst/>
          </a:prstGeom>
          <a:noFill/>
          <a:ln w="9525">
            <a:noFill/>
            <a:miter lim="800000"/>
            <a:headEnd/>
            <a:tailEnd/>
          </a:ln>
        </p:spPr>
        <p:txBody>
          <a:bodyPr/>
          <a:lstStyle/>
          <a:p>
            <a:pPr marL="342900" indent="-342900" algn="l">
              <a:spcBef>
                <a:spcPct val="20000"/>
              </a:spcBef>
              <a:buClr>
                <a:srgbClr val="0000CC"/>
              </a:buClr>
              <a:buFontTx/>
              <a:buChar char="•"/>
            </a:pPr>
            <a:endParaRPr lang="en-US" sz="3200" dirty="0">
              <a:latin typeface="Franklin Gothic Book" pitchFamily="34" charset="0"/>
            </a:endParaRPr>
          </a:p>
        </p:txBody>
      </p:sp>
      <p:pic>
        <p:nvPicPr>
          <p:cNvPr id="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969" t="60952" r="12845" b="18731"/>
          <a:stretch/>
        </p:blipFill>
        <p:spPr bwMode="auto">
          <a:xfrm>
            <a:off x="457200" y="1600200"/>
            <a:ext cx="8383908"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pPr>
              <a:defRPr/>
            </a:pPr>
            <a:fld id="{57D8376A-A13F-4293-BD6F-4A4747612316}"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Access</a:t>
            </a:r>
          </a:p>
        </p:txBody>
      </p:sp>
      <p:sp>
        <p:nvSpPr>
          <p:cNvPr id="3" name="Content Placeholder 2"/>
          <p:cNvSpPr>
            <a:spLocks noGrp="1"/>
          </p:cNvSpPr>
          <p:nvPr>
            <p:ph idx="1"/>
          </p:nvPr>
        </p:nvSpPr>
        <p:spPr/>
        <p:txBody>
          <a:bodyPr/>
          <a:lstStyle/>
          <a:p>
            <a:r>
              <a:rPr lang="en-US" dirty="0"/>
              <a:t>Today, it is very common for an organization to use </a:t>
            </a:r>
            <a:r>
              <a:rPr lang="en-US" b="1" i="1" dirty="0"/>
              <a:t>remote access server (RAS)</a:t>
            </a:r>
            <a:r>
              <a:rPr lang="en-US" dirty="0"/>
              <a:t>, which enables users to connect remotely using various protocols and connection types. </a:t>
            </a:r>
          </a:p>
          <a:p>
            <a:r>
              <a:rPr lang="en-US" b="1" i="1" dirty="0"/>
              <a:t>Virtual private network (VPN)</a:t>
            </a:r>
            <a:r>
              <a:rPr lang="en-US" dirty="0"/>
              <a:t> links two computers through a wide-area network such as the Internet. </a:t>
            </a:r>
          </a:p>
          <a:p>
            <a:pPr lvl="1"/>
            <a:r>
              <a:rPr lang="en-US" dirty="0"/>
              <a:t>To keep the connection secure, the data sent between the two computers is encapsulated and encrypted. </a:t>
            </a:r>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20</a:t>
            </a:fld>
            <a:endParaRPr lang="en-US"/>
          </a:p>
        </p:txBody>
      </p:sp>
    </p:spTree>
    <p:extLst>
      <p:ext uri="{BB962C8B-B14F-4D97-AF65-F5344CB8AC3E}">
        <p14:creationId xmlns:p14="http://schemas.microsoft.com/office/powerpoint/2010/main" val="372933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VPN Connection</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676400"/>
            <a:ext cx="8143875" cy="3203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21</a:t>
            </a:fld>
            <a:endParaRPr lang="en-US"/>
          </a:p>
        </p:txBody>
      </p:sp>
    </p:spTree>
    <p:extLst>
      <p:ext uri="{BB962C8B-B14F-4D97-AF65-F5344CB8AC3E}">
        <p14:creationId xmlns:p14="http://schemas.microsoft.com/office/powerpoint/2010/main" val="2477922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VPN Connection</a:t>
            </a:r>
          </a:p>
        </p:txBody>
      </p:sp>
      <p:pic>
        <p:nvPicPr>
          <p:cNvPr id="4098" name="Picture 2" descr="C:\Documents and Settings\Pat\Desktop\70-685\f0403.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809" t="17484" r="4710"/>
          <a:stretch/>
        </p:blipFill>
        <p:spPr bwMode="auto">
          <a:xfrm>
            <a:off x="609600" y="1524000"/>
            <a:ext cx="7825457" cy="4953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22</a:t>
            </a:fld>
            <a:endParaRPr lang="en-US"/>
          </a:p>
        </p:txBody>
      </p:sp>
    </p:spTree>
    <p:extLst>
      <p:ext uri="{BB962C8B-B14F-4D97-AF65-F5344CB8AC3E}">
        <p14:creationId xmlns:p14="http://schemas.microsoft.com/office/powerpoint/2010/main" val="1298190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VPN Connection</a:t>
            </a:r>
          </a:p>
        </p:txBody>
      </p:sp>
      <p:sp>
        <p:nvSpPr>
          <p:cNvPr id="3" name="Content Placeholder 2"/>
          <p:cNvSpPr>
            <a:spLocks noGrp="1"/>
          </p:cNvSpPr>
          <p:nvPr>
            <p:ph idx="1"/>
          </p:nvPr>
        </p:nvSpPr>
        <p:spPr/>
        <p:txBody>
          <a:bodyPr/>
          <a:lstStyle/>
          <a:p>
            <a:r>
              <a:rPr lang="en-US" sz="2800" dirty="0"/>
              <a:t>The VPN server in a Windows VPN infrastructure runs Routing and Remote Access Server (RRAS), which in Windows Server 2008 is the Network Policy and Access Service server role. </a:t>
            </a:r>
          </a:p>
          <a:p>
            <a:r>
              <a:rPr lang="en-US" sz="2800" dirty="0"/>
              <a:t>Servers configured with RRAS can receive requests from remote access users located on the Internet, authenticate these users, authorize the connection requests, and finally either block the requests or route the connections to private internal network segments.</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23</a:t>
            </a:fld>
            <a:endParaRPr lang="en-US"/>
          </a:p>
        </p:txBody>
      </p:sp>
    </p:spTree>
    <p:extLst>
      <p:ext uri="{BB962C8B-B14F-4D97-AF65-F5344CB8AC3E}">
        <p14:creationId xmlns:p14="http://schemas.microsoft.com/office/powerpoint/2010/main" val="3141290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VPN Connection</a:t>
            </a:r>
          </a:p>
        </p:txBody>
      </p:sp>
      <p:sp>
        <p:nvSpPr>
          <p:cNvPr id="3" name="Content Placeholder 2"/>
          <p:cNvSpPr>
            <a:spLocks noGrp="1"/>
          </p:cNvSpPr>
          <p:nvPr>
            <p:ph idx="1"/>
          </p:nvPr>
        </p:nvSpPr>
        <p:spPr/>
        <p:txBody>
          <a:bodyPr/>
          <a:lstStyle/>
          <a:p>
            <a:r>
              <a:rPr lang="en-US" dirty="0"/>
              <a:t>The five types of tunneling protocols used with a VPN server/RAS server running on Windows Server 2008 and Windows 7 include:</a:t>
            </a:r>
          </a:p>
          <a:p>
            <a:pPr lvl="1"/>
            <a:r>
              <a:rPr lang="en-US" dirty="0"/>
              <a:t>Point-to-Point Tunneling Protocol (PPTP)</a:t>
            </a:r>
          </a:p>
          <a:p>
            <a:pPr lvl="1"/>
            <a:r>
              <a:rPr lang="en-US" dirty="0"/>
              <a:t>Internet Protocol Security (</a:t>
            </a:r>
            <a:r>
              <a:rPr lang="en-US" dirty="0" err="1"/>
              <a:t>IPSec</a:t>
            </a:r>
            <a:r>
              <a:rPr lang="en-US" dirty="0"/>
              <a:t>)</a:t>
            </a:r>
          </a:p>
          <a:p>
            <a:pPr lvl="1"/>
            <a:r>
              <a:rPr lang="en-US" dirty="0"/>
              <a:t>Layer 2 Tunneling Protocol (L2TP)</a:t>
            </a:r>
          </a:p>
          <a:p>
            <a:pPr lvl="1"/>
            <a:r>
              <a:rPr lang="en-US" dirty="0"/>
              <a:t>Internet Key Exchange version 2 (IKEv2)</a:t>
            </a:r>
          </a:p>
          <a:p>
            <a:pPr lvl="1"/>
            <a:r>
              <a:rPr lang="en-US" dirty="0"/>
              <a:t>Secure Socket Tunneling Protocol (SSTP)</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24</a:t>
            </a:fld>
            <a:endParaRPr lang="en-US"/>
          </a:p>
        </p:txBody>
      </p:sp>
    </p:spTree>
    <p:extLst>
      <p:ext uri="{BB962C8B-B14F-4D97-AF65-F5344CB8AC3E}">
        <p14:creationId xmlns:p14="http://schemas.microsoft.com/office/powerpoint/2010/main" val="2105457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Point-to-Point Tunneling Protocol (PPTP)</a:t>
            </a:r>
          </a:p>
        </p:txBody>
      </p:sp>
      <p:sp>
        <p:nvSpPr>
          <p:cNvPr id="3" name="Content Placeholder 2"/>
          <p:cNvSpPr>
            <a:spLocks noGrp="1"/>
          </p:cNvSpPr>
          <p:nvPr>
            <p:ph idx="1"/>
          </p:nvPr>
        </p:nvSpPr>
        <p:spPr/>
        <p:txBody>
          <a:bodyPr/>
          <a:lstStyle/>
          <a:p>
            <a:r>
              <a:rPr lang="en-US" dirty="0"/>
              <a:t>Based on the legacy Point-to-Point protocol used with modems. Unfortunately, PPTP is easy to set up but is considered to use weak encryption technology. </a:t>
            </a:r>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25</a:t>
            </a:fld>
            <a:endParaRPr lang="en-US"/>
          </a:p>
        </p:txBody>
      </p:sp>
    </p:spTree>
    <p:extLst>
      <p:ext uri="{BB962C8B-B14F-4D97-AF65-F5344CB8AC3E}">
        <p14:creationId xmlns:p14="http://schemas.microsoft.com/office/powerpoint/2010/main" val="2961891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Protocol Security (</a:t>
            </a:r>
            <a:r>
              <a:rPr lang="en-US" dirty="0" err="1"/>
              <a:t>IPSec</a:t>
            </a:r>
            <a:r>
              <a:rPr lang="en-US" dirty="0"/>
              <a:t>)</a:t>
            </a:r>
          </a:p>
        </p:txBody>
      </p:sp>
      <p:sp>
        <p:nvSpPr>
          <p:cNvPr id="3" name="Content Placeholder 2"/>
          <p:cNvSpPr>
            <a:spLocks noGrp="1"/>
          </p:cNvSpPr>
          <p:nvPr>
            <p:ph idx="1"/>
          </p:nvPr>
        </p:nvSpPr>
        <p:spPr/>
        <p:txBody>
          <a:bodyPr/>
          <a:lstStyle/>
          <a:p>
            <a:r>
              <a:rPr lang="en-US" sz="2800" dirty="0"/>
              <a:t>A protocol suite for securing Internet Protocol (IP) communications by authenticating and encrypting each IP packet of a data stream. </a:t>
            </a:r>
          </a:p>
          <a:p>
            <a:r>
              <a:rPr lang="en-US" sz="2800" dirty="0" err="1"/>
              <a:t>IPSec</a:t>
            </a:r>
            <a:r>
              <a:rPr lang="en-US" sz="2800" dirty="0"/>
              <a:t> also includes protocols for establishing mutual authentication between agents at the beginning of the session and negotiation of cryptographic keys to be used during the session. </a:t>
            </a:r>
          </a:p>
          <a:p>
            <a:r>
              <a:rPr lang="en-US" sz="2800" dirty="0" err="1"/>
              <a:t>IPSec</a:t>
            </a:r>
            <a:r>
              <a:rPr lang="en-US" sz="2800" dirty="0"/>
              <a:t> can be used to protect data flows between a pair of hosts or between a security gateway and a host.</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26</a:t>
            </a:fld>
            <a:endParaRPr lang="en-US"/>
          </a:p>
        </p:txBody>
      </p:sp>
    </p:spTree>
    <p:extLst>
      <p:ext uri="{BB962C8B-B14F-4D97-AF65-F5344CB8AC3E}">
        <p14:creationId xmlns:p14="http://schemas.microsoft.com/office/powerpoint/2010/main" val="484369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2 Tunneling Protocol (L2TP)</a:t>
            </a:r>
          </a:p>
        </p:txBody>
      </p:sp>
      <p:sp>
        <p:nvSpPr>
          <p:cNvPr id="3" name="Content Placeholder 2"/>
          <p:cNvSpPr>
            <a:spLocks noGrp="1"/>
          </p:cNvSpPr>
          <p:nvPr>
            <p:ph idx="1"/>
          </p:nvPr>
        </p:nvSpPr>
        <p:spPr/>
        <p:txBody>
          <a:bodyPr/>
          <a:lstStyle/>
          <a:p>
            <a:r>
              <a:rPr lang="en-US" sz="2800" dirty="0"/>
              <a:t>Used with </a:t>
            </a:r>
            <a:r>
              <a:rPr lang="en-US" sz="2800" dirty="0" err="1"/>
              <a:t>IPSec</a:t>
            </a:r>
            <a:r>
              <a:rPr lang="en-US" sz="2800" dirty="0"/>
              <a:t> to provide security and is the industry standard when setting up secure tunnels. </a:t>
            </a:r>
          </a:p>
          <a:p>
            <a:r>
              <a:rPr lang="en-US" sz="2800" dirty="0"/>
              <a:t>Since all clients must be authenticated, a user must connect with either a computer certificate or a </a:t>
            </a:r>
            <a:r>
              <a:rPr lang="en-US" sz="2800" dirty="0" err="1"/>
              <a:t>preshared</a:t>
            </a:r>
            <a:r>
              <a:rPr lang="en-US" sz="2800" dirty="0"/>
              <a:t> key. </a:t>
            </a:r>
          </a:p>
          <a:p>
            <a:r>
              <a:rPr lang="en-US" sz="2800" dirty="0"/>
              <a:t>Another drawback with L2TP/</a:t>
            </a:r>
            <a:r>
              <a:rPr lang="en-US" sz="2800" dirty="0" err="1"/>
              <a:t>IPSec</a:t>
            </a:r>
            <a:r>
              <a:rPr lang="en-US" sz="2800" dirty="0"/>
              <a:t> is that it does not natively support the traversal of NAT devices. </a:t>
            </a:r>
          </a:p>
          <a:p>
            <a:pPr lvl="1"/>
            <a:r>
              <a:rPr lang="en-US" sz="2800" dirty="0"/>
              <a:t>However, you can enable L2TP/</a:t>
            </a:r>
            <a:r>
              <a:rPr lang="en-US" sz="2800" dirty="0" err="1"/>
              <a:t>IPSec</a:t>
            </a:r>
            <a:r>
              <a:rPr lang="en-US" sz="2800" dirty="0"/>
              <a:t> to cross a NAT device by changing a registry value.</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27</a:t>
            </a:fld>
            <a:endParaRPr lang="en-US"/>
          </a:p>
        </p:txBody>
      </p:sp>
    </p:spTree>
    <p:extLst>
      <p:ext uri="{BB962C8B-B14F-4D97-AF65-F5344CB8AC3E}">
        <p14:creationId xmlns:p14="http://schemas.microsoft.com/office/powerpoint/2010/main" val="1776003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Key Exchange version 2 (IKEv2)</a:t>
            </a:r>
          </a:p>
        </p:txBody>
      </p:sp>
      <p:sp>
        <p:nvSpPr>
          <p:cNvPr id="3" name="Content Placeholder 2"/>
          <p:cNvSpPr>
            <a:spLocks noGrp="1"/>
          </p:cNvSpPr>
          <p:nvPr>
            <p:ph idx="1"/>
          </p:nvPr>
        </p:nvSpPr>
        <p:spPr/>
        <p:txBody>
          <a:bodyPr/>
          <a:lstStyle/>
          <a:p>
            <a:r>
              <a:rPr lang="en-US" sz="2800" dirty="0"/>
              <a:t>New in Windows 7 and Windows Server 2008 R2. </a:t>
            </a:r>
          </a:p>
          <a:p>
            <a:r>
              <a:rPr lang="en-US" sz="2800" dirty="0"/>
              <a:t>It uses </a:t>
            </a:r>
            <a:r>
              <a:rPr lang="en-US" sz="2800" dirty="0" err="1"/>
              <a:t>IPSec</a:t>
            </a:r>
            <a:r>
              <a:rPr lang="en-US" sz="2800" dirty="0"/>
              <a:t> for encryption while supporting VPN Reconnect (also called Mobility), which enables VPN connections to be maintained when a VPN client moves between wireless cells or switches and to automatically reestablish broken VPN connectivity. </a:t>
            </a:r>
          </a:p>
          <a:p>
            <a:r>
              <a:rPr lang="en-US" sz="2800" dirty="0"/>
              <a:t>Different from L2TP with </a:t>
            </a:r>
            <a:r>
              <a:rPr lang="en-US" sz="2800" dirty="0" err="1"/>
              <a:t>IPSec</a:t>
            </a:r>
            <a:r>
              <a:rPr lang="en-US" sz="2800" dirty="0"/>
              <a:t>, IKEv2 client computers do not need to provide authentication through a machine certificate or a </a:t>
            </a:r>
            <a:r>
              <a:rPr lang="en-US" sz="2800" dirty="0" err="1"/>
              <a:t>preshared</a:t>
            </a:r>
            <a:r>
              <a:rPr lang="en-US" sz="2800" dirty="0"/>
              <a:t> key. </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28</a:t>
            </a:fld>
            <a:endParaRPr lang="en-US"/>
          </a:p>
        </p:txBody>
      </p:sp>
    </p:spTree>
    <p:extLst>
      <p:ext uri="{BB962C8B-B14F-4D97-AF65-F5344CB8AC3E}">
        <p14:creationId xmlns:p14="http://schemas.microsoft.com/office/powerpoint/2010/main" val="3321381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Socket Tunneling Protocol (SSTP)</a:t>
            </a:r>
          </a:p>
        </p:txBody>
      </p:sp>
      <p:sp>
        <p:nvSpPr>
          <p:cNvPr id="3" name="Content Placeholder 2"/>
          <p:cNvSpPr>
            <a:spLocks noGrp="1"/>
          </p:cNvSpPr>
          <p:nvPr>
            <p:ph idx="1"/>
          </p:nvPr>
        </p:nvSpPr>
        <p:spPr/>
        <p:txBody>
          <a:bodyPr/>
          <a:lstStyle/>
          <a:p>
            <a:r>
              <a:rPr lang="en-US" dirty="0"/>
              <a:t>Also introduced with Windows Server 2008, </a:t>
            </a:r>
          </a:p>
          <a:p>
            <a:r>
              <a:rPr lang="en-US" dirty="0"/>
              <a:t>Uses HTTPS protocol over TCP port 443 to pass traffic through firewalls and web proxies that might block PPTP and L2TP/</a:t>
            </a:r>
            <a:r>
              <a:rPr lang="en-US" dirty="0" err="1"/>
              <a:t>IPSec</a:t>
            </a:r>
            <a:r>
              <a:rPr lang="en-US" dirty="0"/>
              <a:t> without requiring a client computer certificates or </a:t>
            </a:r>
            <a:r>
              <a:rPr lang="en-US" dirty="0" err="1"/>
              <a:t>preshared</a:t>
            </a:r>
            <a:r>
              <a:rPr lang="en-US" dirty="0"/>
              <a:t> key.</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29</a:t>
            </a:fld>
            <a:endParaRPr lang="en-US"/>
          </a:p>
        </p:txBody>
      </p:sp>
    </p:spTree>
    <p:extLst>
      <p:ext uri="{BB962C8B-B14F-4D97-AF65-F5344CB8AC3E}">
        <p14:creationId xmlns:p14="http://schemas.microsoft.com/office/powerpoint/2010/main" val="2404827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Wireless Networks</a:t>
            </a:r>
            <a:endParaRPr lang="en-CA" dirty="0"/>
          </a:p>
        </p:txBody>
      </p:sp>
      <p:sp>
        <p:nvSpPr>
          <p:cNvPr id="4099" name="Content Placeholder 3"/>
          <p:cNvSpPr>
            <a:spLocks noGrp="1"/>
          </p:cNvSpPr>
          <p:nvPr>
            <p:ph idx="1"/>
          </p:nvPr>
        </p:nvSpPr>
        <p:spPr/>
        <p:txBody>
          <a:bodyPr/>
          <a:lstStyle/>
          <a:p>
            <a:r>
              <a:rPr lang="en-US" dirty="0"/>
              <a:t>Most wireless networks used by companies are 802.11b, 802.11g, or 802.11n networks. </a:t>
            </a:r>
          </a:p>
          <a:p>
            <a:r>
              <a:rPr lang="en-US" dirty="0"/>
              <a:t>Wireless devices that are based on these specifications can be Wi-Fi certified to show they have been thoroughly tested for performance and compatibility.</a:t>
            </a:r>
          </a:p>
          <a:p>
            <a:endParaRPr lang="en-CA"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RADIUS</a:t>
            </a:r>
          </a:p>
        </p:txBody>
      </p:sp>
      <p:sp>
        <p:nvSpPr>
          <p:cNvPr id="3" name="Content Placeholder 2"/>
          <p:cNvSpPr>
            <a:spLocks noGrp="1"/>
          </p:cNvSpPr>
          <p:nvPr>
            <p:ph idx="1"/>
          </p:nvPr>
        </p:nvSpPr>
        <p:spPr/>
        <p:txBody>
          <a:bodyPr/>
          <a:lstStyle/>
          <a:p>
            <a:r>
              <a:rPr lang="en-US" sz="2800" dirty="0"/>
              <a:t>For authentication, RRAS can be configured to forward the authentication request to a RADIUS/Network Policy Server (NPS) server or to use Windows authentication (domain or SAM). </a:t>
            </a:r>
          </a:p>
          <a:p>
            <a:r>
              <a:rPr lang="en-US" sz="2800" dirty="0"/>
              <a:t>RADIUS, short for </a:t>
            </a:r>
            <a:r>
              <a:rPr lang="en-US" sz="2800" b="1" i="1" dirty="0"/>
              <a:t>Remote Authentication Dial In User Service</a:t>
            </a:r>
            <a:r>
              <a:rPr lang="en-US" sz="2800" dirty="0"/>
              <a:t>, is a networking protocol that provides centralized authentication, authorization, and accounting (AAA) management for computers to connect and use a network service.</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30</a:t>
            </a:fld>
            <a:endParaRPr lang="en-US"/>
          </a:p>
        </p:txBody>
      </p:sp>
    </p:spTree>
    <p:extLst>
      <p:ext uri="{BB962C8B-B14F-4D97-AF65-F5344CB8AC3E}">
        <p14:creationId xmlns:p14="http://schemas.microsoft.com/office/powerpoint/2010/main" val="169569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VPN Authentication</a:t>
            </a:r>
          </a:p>
        </p:txBody>
      </p:sp>
      <p:sp>
        <p:nvSpPr>
          <p:cNvPr id="3" name="Content Placeholder 2"/>
          <p:cNvSpPr>
            <a:spLocks noGrp="1"/>
          </p:cNvSpPr>
          <p:nvPr>
            <p:ph idx="1"/>
          </p:nvPr>
        </p:nvSpPr>
        <p:spPr/>
        <p:txBody>
          <a:bodyPr/>
          <a:lstStyle/>
          <a:p>
            <a:pPr lvl="0"/>
            <a:r>
              <a:rPr lang="en-US" b="1" dirty="0"/>
              <a:t>Password Authentication Protocol (PAP):</a:t>
            </a:r>
            <a:r>
              <a:rPr lang="en-US" dirty="0"/>
              <a:t> Uses plain text (unencrypted passwords). PAP is the least secure authentication and is not recommended.</a:t>
            </a:r>
          </a:p>
          <a:p>
            <a:pPr lvl="0"/>
            <a:r>
              <a:rPr lang="en-US" b="1" dirty="0"/>
              <a:t>Challenge Handshake Authentication Protocol (CHAP):</a:t>
            </a:r>
            <a:r>
              <a:rPr lang="en-US" dirty="0"/>
              <a:t> A challenge-response authentication that uses the industry standard md5 hashing scheme to encrypt the response. CHAP was an industry standard for years and is still quite popular.</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31</a:t>
            </a:fld>
            <a:endParaRPr lang="en-US"/>
          </a:p>
        </p:txBody>
      </p:sp>
    </p:spTree>
    <p:extLst>
      <p:ext uri="{BB962C8B-B14F-4D97-AF65-F5344CB8AC3E}">
        <p14:creationId xmlns:p14="http://schemas.microsoft.com/office/powerpoint/2010/main" val="3011929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VPN Authentication</a:t>
            </a:r>
          </a:p>
        </p:txBody>
      </p:sp>
      <p:sp>
        <p:nvSpPr>
          <p:cNvPr id="3" name="Content Placeholder 2"/>
          <p:cNvSpPr>
            <a:spLocks noGrp="1"/>
          </p:cNvSpPr>
          <p:nvPr>
            <p:ph idx="1"/>
          </p:nvPr>
        </p:nvSpPr>
        <p:spPr/>
        <p:txBody>
          <a:bodyPr/>
          <a:lstStyle/>
          <a:p>
            <a:pPr lvl="0"/>
            <a:r>
              <a:rPr lang="en-US" sz="2700" b="1" dirty="0"/>
              <a:t>Microsoft CHAP version 2 (MS-CHAP v2):</a:t>
            </a:r>
            <a:r>
              <a:rPr lang="en-US" sz="2700" dirty="0"/>
              <a:t> Provides two-way authentication (mutual authentication). MS-CHAP v2 provides stronger security than CHAP.</a:t>
            </a:r>
          </a:p>
          <a:p>
            <a:pPr lvl="0"/>
            <a:r>
              <a:rPr lang="en-US" sz="2700" b="1" dirty="0"/>
              <a:t>Extensible Authentication Protocol (EAP-MS-CHAPv2):</a:t>
            </a:r>
            <a:r>
              <a:rPr lang="en-US" sz="2700" dirty="0"/>
              <a:t> A universal authentication framework that allows third-party vendors to develop custom authentication schemes including retinal scans, voice recognition, fingerprint identifications, smart card, Kerberos, and digital certificates. It also provides mutual authentication methods that support password-based user or computer authentication.</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32</a:t>
            </a:fld>
            <a:endParaRPr lang="en-US"/>
          </a:p>
        </p:txBody>
      </p:sp>
    </p:spTree>
    <p:extLst>
      <p:ext uri="{BB962C8B-B14F-4D97-AF65-F5344CB8AC3E}">
        <p14:creationId xmlns:p14="http://schemas.microsoft.com/office/powerpoint/2010/main" val="61365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 Tunneling</a:t>
            </a:r>
          </a:p>
        </p:txBody>
      </p:sp>
      <p:sp>
        <p:nvSpPr>
          <p:cNvPr id="3" name="Content Placeholder 2"/>
          <p:cNvSpPr>
            <a:spLocks noGrp="1"/>
          </p:cNvSpPr>
          <p:nvPr>
            <p:ph idx="1"/>
          </p:nvPr>
        </p:nvSpPr>
        <p:spPr/>
        <p:txBody>
          <a:bodyPr/>
          <a:lstStyle/>
          <a:p>
            <a:r>
              <a:rPr lang="en-US" dirty="0"/>
              <a:t>When connecting through a VPN, by default the “Use Default Gateway on the Remote Network” option is enabled. </a:t>
            </a:r>
          </a:p>
          <a:p>
            <a:r>
              <a:rPr lang="en-US" dirty="0"/>
              <a:t>As a result, a new default route is created on the VPN client, which forwards data that cannot be sent to the local network to the VPN connection. </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33</a:t>
            </a:fld>
            <a:endParaRPr lang="en-US"/>
          </a:p>
        </p:txBody>
      </p:sp>
    </p:spTree>
    <p:extLst>
      <p:ext uri="{BB962C8B-B14F-4D97-AF65-F5344CB8AC3E}">
        <p14:creationId xmlns:p14="http://schemas.microsoft.com/office/powerpoint/2010/main" val="2890933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 Tunneling</a:t>
            </a:r>
          </a:p>
        </p:txBody>
      </p:sp>
      <p:sp>
        <p:nvSpPr>
          <p:cNvPr id="3" name="Content Placeholder 2"/>
          <p:cNvSpPr>
            <a:spLocks noGrp="1"/>
          </p:cNvSpPr>
          <p:nvPr>
            <p:ph idx="1"/>
          </p:nvPr>
        </p:nvSpPr>
        <p:spPr/>
        <p:txBody>
          <a:bodyPr/>
          <a:lstStyle/>
          <a:p>
            <a:r>
              <a:rPr lang="en-US" dirty="0"/>
              <a:t>Enabling this option helps protect the corporate network because all traffic will also go through firewalls and proxy servers to help prevent a network from being infected or compromised. </a:t>
            </a:r>
          </a:p>
          <a:p>
            <a:r>
              <a:rPr lang="en-US" dirty="0"/>
              <a:t>When you disable the “Use Default Gateway on Remote Network” option, you are using a split tunnel. </a:t>
            </a:r>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34</a:t>
            </a:fld>
            <a:endParaRPr lang="en-US"/>
          </a:p>
        </p:txBody>
      </p:sp>
    </p:spTree>
    <p:extLst>
      <p:ext uri="{BB962C8B-B14F-4D97-AF65-F5344CB8AC3E}">
        <p14:creationId xmlns:p14="http://schemas.microsoft.com/office/powerpoint/2010/main" val="4204572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VPN Connection</a:t>
            </a:r>
          </a:p>
        </p:txBody>
      </p:sp>
      <p:sp>
        <p:nvSpPr>
          <p:cNvPr id="3" name="Content Placeholder 2"/>
          <p:cNvSpPr>
            <a:spLocks noGrp="1"/>
          </p:cNvSpPr>
          <p:nvPr>
            <p:ph idx="1"/>
          </p:nvPr>
        </p:nvSpPr>
        <p:spPr/>
        <p:txBody>
          <a:bodyPr/>
          <a:lstStyle/>
          <a:p>
            <a:r>
              <a:rPr lang="en-US" sz="2800" dirty="0"/>
              <a:t>When troubleshooting VPN client connectivity issues you should:</a:t>
            </a:r>
          </a:p>
          <a:p>
            <a:pPr lvl="0"/>
            <a:r>
              <a:rPr lang="en-US" sz="2800" dirty="0"/>
              <a:t>Make sure that the client computer can connect to the Internet.</a:t>
            </a:r>
          </a:p>
          <a:p>
            <a:pPr lvl="0"/>
            <a:r>
              <a:rPr lang="en-US" sz="2800" dirty="0"/>
              <a:t>Verify the VPN client connection has the correct server name or IP address. If the connection specification uses the server name, you will need to verify that the server name resolves to the correct IP address.</a:t>
            </a:r>
          </a:p>
          <a:p>
            <a:pPr lvl="0"/>
            <a:r>
              <a:rPr lang="en-US" sz="2800" dirty="0"/>
              <a:t>Verify that the user has the correct digital certificate and that the digital certificate is valid. </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35</a:t>
            </a:fld>
            <a:endParaRPr lang="en-US"/>
          </a:p>
        </p:txBody>
      </p:sp>
    </p:spTree>
    <p:extLst>
      <p:ext uri="{BB962C8B-B14F-4D97-AF65-F5344CB8AC3E}">
        <p14:creationId xmlns:p14="http://schemas.microsoft.com/office/powerpoint/2010/main" val="58919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VPN Connection</a:t>
            </a:r>
          </a:p>
        </p:txBody>
      </p:sp>
      <p:sp>
        <p:nvSpPr>
          <p:cNvPr id="3" name="Content Placeholder 2"/>
          <p:cNvSpPr>
            <a:spLocks noGrp="1"/>
          </p:cNvSpPr>
          <p:nvPr>
            <p:ph idx="1"/>
          </p:nvPr>
        </p:nvSpPr>
        <p:spPr/>
        <p:txBody>
          <a:bodyPr/>
          <a:lstStyle/>
          <a:p>
            <a:pPr lvl="0"/>
            <a:r>
              <a:rPr lang="en-US" dirty="0"/>
              <a:t>Make sure that the user is using the proper user credentials including the domain name if necessary.</a:t>
            </a:r>
          </a:p>
          <a:p>
            <a:pPr lvl="0"/>
            <a:r>
              <a:rPr lang="en-US" dirty="0"/>
              <a:t>Verify the user is authorized for remote access by checking the user properties or by checking the network policies.</a:t>
            </a:r>
          </a:p>
          <a:p>
            <a:pPr lvl="0"/>
            <a:r>
              <a:rPr lang="en-US" dirty="0"/>
              <a:t>Verify that the correct authentication and encryption methods are selected, especially if you receive a 741/742 encryption mismatch error. </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36</a:t>
            </a:fld>
            <a:endParaRPr lang="en-US"/>
          </a:p>
        </p:txBody>
      </p:sp>
    </p:spTree>
    <p:extLst>
      <p:ext uri="{BB962C8B-B14F-4D97-AF65-F5344CB8AC3E}">
        <p14:creationId xmlns:p14="http://schemas.microsoft.com/office/powerpoint/2010/main" val="645009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VPN Connection</a:t>
            </a:r>
          </a:p>
        </p:txBody>
      </p:sp>
      <p:sp>
        <p:nvSpPr>
          <p:cNvPr id="3" name="Content Placeholder 2"/>
          <p:cNvSpPr>
            <a:spLocks noGrp="1"/>
          </p:cNvSpPr>
          <p:nvPr>
            <p:ph idx="1"/>
          </p:nvPr>
        </p:nvSpPr>
        <p:spPr/>
        <p:txBody>
          <a:bodyPr/>
          <a:lstStyle/>
          <a:p>
            <a:pPr lvl="0"/>
            <a:r>
              <a:rPr lang="en-US" sz="2900" dirty="0"/>
              <a:t>If you are using LT2P with </a:t>
            </a:r>
            <a:r>
              <a:rPr lang="en-US" sz="2900" dirty="0" err="1"/>
              <a:t>IPSec</a:t>
            </a:r>
            <a:r>
              <a:rPr lang="en-US" sz="2900" dirty="0"/>
              <a:t> going through a NAT device, you need to make sure that you have the proper registry settings. </a:t>
            </a:r>
          </a:p>
          <a:p>
            <a:pPr lvl="0"/>
            <a:r>
              <a:rPr lang="en-US" sz="2900" dirty="0"/>
              <a:t>If you are using any type of firewall and any type of security control software, make sure that the firewall is configured to allow the VPN connection.</a:t>
            </a:r>
          </a:p>
          <a:p>
            <a:pPr lvl="0"/>
            <a:r>
              <a:rPr lang="en-US" sz="2900" dirty="0"/>
              <a:t>Verify that you have enough PPTP or L2TP ports available to handle the new connection.</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37</a:t>
            </a:fld>
            <a:endParaRPr lang="en-US"/>
          </a:p>
        </p:txBody>
      </p:sp>
    </p:spTree>
    <p:extLst>
      <p:ext uri="{BB962C8B-B14F-4D97-AF65-F5344CB8AC3E}">
        <p14:creationId xmlns:p14="http://schemas.microsoft.com/office/powerpoint/2010/main" val="26488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VPN Connection</a:t>
            </a:r>
          </a:p>
        </p:txBody>
      </p:sp>
      <p:sp>
        <p:nvSpPr>
          <p:cNvPr id="3" name="Content Placeholder 2"/>
          <p:cNvSpPr>
            <a:spLocks noGrp="1"/>
          </p:cNvSpPr>
          <p:nvPr>
            <p:ph idx="1"/>
          </p:nvPr>
        </p:nvSpPr>
        <p:spPr/>
        <p:txBody>
          <a:bodyPr/>
          <a:lstStyle/>
          <a:p>
            <a:r>
              <a:rPr lang="en-US" sz="2800" dirty="0"/>
              <a:t>Once you are connected, you may have some other problems relating to your VPN connection (mostly configured on the VPN server). </a:t>
            </a:r>
          </a:p>
          <a:p>
            <a:pPr lvl="1"/>
            <a:r>
              <a:rPr lang="en-US" sz="2600" dirty="0"/>
              <a:t>Verify that routing is configured properly by pinging a remote host through the VPN. </a:t>
            </a:r>
          </a:p>
          <a:p>
            <a:pPr lvl="1"/>
            <a:r>
              <a:rPr lang="en-US" sz="2600" dirty="0"/>
              <a:t>Verify that you have the proper name resolution for internal resources.</a:t>
            </a:r>
          </a:p>
          <a:p>
            <a:pPr lvl="1"/>
            <a:r>
              <a:rPr lang="en-US" sz="2600" dirty="0"/>
              <a:t>Verify that the VPN connection has the proper IP configuration including that there are enough DHCP addresses available.</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38</a:t>
            </a:fld>
            <a:endParaRPr lang="en-US"/>
          </a:p>
        </p:txBody>
      </p:sp>
    </p:spTree>
    <p:extLst>
      <p:ext uri="{BB962C8B-B14F-4D97-AF65-F5344CB8AC3E}">
        <p14:creationId xmlns:p14="http://schemas.microsoft.com/office/powerpoint/2010/main" val="1191196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DirectAccess</a:t>
            </a:r>
            <a:endParaRPr lang="en-US" dirty="0"/>
          </a:p>
        </p:txBody>
      </p:sp>
      <p:sp>
        <p:nvSpPr>
          <p:cNvPr id="3" name="Content Placeholder 2"/>
          <p:cNvSpPr>
            <a:spLocks noGrp="1"/>
          </p:cNvSpPr>
          <p:nvPr>
            <p:ph idx="1"/>
          </p:nvPr>
        </p:nvSpPr>
        <p:spPr/>
        <p:txBody>
          <a:bodyPr/>
          <a:lstStyle/>
          <a:p>
            <a:r>
              <a:rPr lang="en-US" b="1" i="1" dirty="0" err="1"/>
              <a:t>DirectAccess</a:t>
            </a:r>
            <a:r>
              <a:rPr lang="en-US" dirty="0"/>
              <a:t> is a new feature introduced with Windows 7 and Windows Server 2008 R2 that provides seamless intranet connectivity to </a:t>
            </a:r>
            <a:r>
              <a:rPr lang="en-US" dirty="0" err="1"/>
              <a:t>DirectAccess</a:t>
            </a:r>
            <a:r>
              <a:rPr lang="en-US" dirty="0"/>
              <a:t> client computers when they are connected to the Internet. </a:t>
            </a:r>
          </a:p>
          <a:p>
            <a:r>
              <a:rPr lang="en-US" dirty="0"/>
              <a:t>Different from the traditional VPN connections, </a:t>
            </a:r>
            <a:r>
              <a:rPr lang="en-US" dirty="0" err="1"/>
              <a:t>DirectAccess</a:t>
            </a:r>
            <a:r>
              <a:rPr lang="en-US" dirty="0"/>
              <a:t> connections are automatically established.</a:t>
            </a:r>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39</a:t>
            </a:fld>
            <a:endParaRPr lang="en-US"/>
          </a:p>
        </p:txBody>
      </p:sp>
    </p:spTree>
    <p:extLst>
      <p:ext uri="{BB962C8B-B14F-4D97-AF65-F5344CB8AC3E}">
        <p14:creationId xmlns:p14="http://schemas.microsoft.com/office/powerpoint/2010/main" val="2411051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Networks</a:t>
            </a:r>
          </a:p>
        </p:txBody>
      </p:sp>
      <p:sp>
        <p:nvSpPr>
          <p:cNvPr id="3" name="Content Placeholder 2"/>
          <p:cNvSpPr>
            <a:spLocks noGrp="1"/>
          </p:cNvSpPr>
          <p:nvPr>
            <p:ph idx="1"/>
          </p:nvPr>
        </p:nvSpPr>
        <p:spPr/>
        <p:txBody>
          <a:bodyPr/>
          <a:lstStyle/>
          <a:p>
            <a:r>
              <a:rPr lang="en-US" sz="2800" b="1" i="1" dirty="0"/>
              <a:t>802.11b</a:t>
            </a:r>
            <a:r>
              <a:rPr lang="en-US" sz="2800" dirty="0"/>
              <a:t> was the first widely accepted wireless technology, followed by</a:t>
            </a:r>
            <a:r>
              <a:rPr lang="en-US" sz="2800" b="1" dirty="0"/>
              <a:t> </a:t>
            </a:r>
            <a:r>
              <a:rPr lang="en-US" sz="2800" b="1" i="1" dirty="0"/>
              <a:t>802.11g</a:t>
            </a:r>
            <a:r>
              <a:rPr lang="en-US" sz="2800" dirty="0"/>
              <a:t> and </a:t>
            </a:r>
            <a:r>
              <a:rPr lang="en-US" sz="2800" b="1" i="1" dirty="0"/>
              <a:t>802.11n</a:t>
            </a:r>
            <a:r>
              <a:rPr lang="en-US" sz="2800" dirty="0"/>
              <a:t>. </a:t>
            </a:r>
          </a:p>
          <a:p>
            <a:r>
              <a:rPr lang="en-US" sz="2800" dirty="0"/>
              <a:t>As a general rule, devices supporting the newer, faster standards are capable of falling back to slower speeds when necessary. </a:t>
            </a:r>
          </a:p>
          <a:p>
            <a:r>
              <a:rPr lang="en-US" sz="2800" dirty="0"/>
              <a:t>It should be noted that </a:t>
            </a:r>
            <a:r>
              <a:rPr lang="en-US" sz="2800" b="1" i="1" dirty="0"/>
              <a:t>802.11a</a:t>
            </a:r>
            <a:r>
              <a:rPr lang="en-US" sz="2800" dirty="0"/>
              <a:t> is not compatible with 802.11b because each use different frequencies and modulation techniques; although, some network adapters may support both 802.11a and 802.11b.</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a:t>
            </a:fld>
            <a:endParaRPr lang="en-US"/>
          </a:p>
        </p:txBody>
      </p:sp>
    </p:spTree>
    <p:extLst>
      <p:ext uri="{BB962C8B-B14F-4D97-AF65-F5344CB8AC3E}">
        <p14:creationId xmlns:p14="http://schemas.microsoft.com/office/powerpoint/2010/main" val="32147275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DirectAccess</a:t>
            </a:r>
            <a:endParaRPr lang="en-US" dirty="0"/>
          </a:p>
        </p:txBody>
      </p:sp>
      <p:sp>
        <p:nvSpPr>
          <p:cNvPr id="3" name="Content Placeholder 2"/>
          <p:cNvSpPr>
            <a:spLocks noGrp="1"/>
          </p:cNvSpPr>
          <p:nvPr>
            <p:ph idx="1"/>
          </p:nvPr>
        </p:nvSpPr>
        <p:spPr/>
        <p:txBody>
          <a:bodyPr/>
          <a:lstStyle/>
          <a:p>
            <a:r>
              <a:rPr lang="en-US" dirty="0" err="1"/>
              <a:t>DirectAccess</a:t>
            </a:r>
            <a:r>
              <a:rPr lang="en-US" dirty="0"/>
              <a:t> overcomes the limitations of VPNs by automatically establishing a bi-directional connection from client computers to the corporate network using </a:t>
            </a:r>
            <a:r>
              <a:rPr lang="en-US" dirty="0" err="1"/>
              <a:t>IPSec</a:t>
            </a:r>
            <a:r>
              <a:rPr lang="en-US" dirty="0"/>
              <a:t> and Internet Protocol version 6 (IPv6). </a:t>
            </a:r>
          </a:p>
          <a:p>
            <a:r>
              <a:rPr lang="en-US" dirty="0"/>
              <a:t>As a result, remote client computers are automatically connected to the corporation’ network so that they can be easily managed including kept up-to-date with critical updates and configuration changes. </a:t>
            </a:r>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40</a:t>
            </a:fld>
            <a:endParaRPr lang="en-US"/>
          </a:p>
        </p:txBody>
      </p:sp>
    </p:spTree>
    <p:extLst>
      <p:ext uri="{BB962C8B-B14F-4D97-AF65-F5344CB8AC3E}">
        <p14:creationId xmlns:p14="http://schemas.microsoft.com/office/powerpoint/2010/main" val="9668663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DirectAccess</a:t>
            </a:r>
            <a:endParaRPr lang="en-US" dirty="0"/>
          </a:p>
        </p:txBody>
      </p:sp>
      <p:sp>
        <p:nvSpPr>
          <p:cNvPr id="3" name="Content Placeholder 2"/>
          <p:cNvSpPr>
            <a:spLocks noGrp="1"/>
          </p:cNvSpPr>
          <p:nvPr>
            <p:ph idx="1"/>
          </p:nvPr>
        </p:nvSpPr>
        <p:spPr/>
        <p:txBody>
          <a:bodyPr/>
          <a:lstStyle/>
          <a:p>
            <a:pPr lvl="0"/>
            <a:r>
              <a:rPr lang="en-US" sz="2800" dirty="0"/>
              <a:t>One or more </a:t>
            </a:r>
            <a:r>
              <a:rPr lang="en-US" sz="2800" dirty="0" err="1"/>
              <a:t>DirectAccess</a:t>
            </a:r>
            <a:r>
              <a:rPr lang="en-US" sz="2800" dirty="0"/>
              <a:t> server running Windows Server 2008 R2 with two network adapters: one that is connected directly to the Internet and one that is connected to the intranet. </a:t>
            </a:r>
          </a:p>
          <a:p>
            <a:pPr lvl="0"/>
            <a:r>
              <a:rPr lang="en-US" sz="2800" dirty="0"/>
              <a:t>In addition, </a:t>
            </a:r>
            <a:r>
              <a:rPr lang="en-US" sz="2800" dirty="0" err="1"/>
              <a:t>DirectAccess</a:t>
            </a:r>
            <a:r>
              <a:rPr lang="en-US" sz="2800" dirty="0"/>
              <a:t> servers must be a member of an AD DS domain.</a:t>
            </a:r>
          </a:p>
          <a:p>
            <a:pPr lvl="0"/>
            <a:r>
              <a:rPr lang="en-US" sz="2800" dirty="0" err="1"/>
              <a:t>DirectAccess</a:t>
            </a:r>
            <a:r>
              <a:rPr lang="en-US" sz="2800" dirty="0"/>
              <a:t> client computers that are running Windows 7 Enterprise or Windows 7 Ultimate. </a:t>
            </a:r>
            <a:r>
              <a:rPr lang="en-US" sz="2800" dirty="0" err="1"/>
              <a:t>DirectAccess</a:t>
            </a:r>
            <a:r>
              <a:rPr lang="en-US" sz="2800" dirty="0"/>
              <a:t> clients must be members of an AD DS domain.</a:t>
            </a:r>
          </a:p>
          <a:p>
            <a:endParaRPr lang="en-US" dirty="0"/>
          </a:p>
          <a:p>
            <a:pPr lvl="0"/>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41</a:t>
            </a:fld>
            <a:endParaRPr lang="en-US"/>
          </a:p>
        </p:txBody>
      </p:sp>
    </p:spTree>
    <p:extLst>
      <p:ext uri="{BB962C8B-B14F-4D97-AF65-F5344CB8AC3E}">
        <p14:creationId xmlns:p14="http://schemas.microsoft.com/office/powerpoint/2010/main" val="5395043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DirectAccess</a:t>
            </a:r>
            <a:endParaRPr lang="en-US" dirty="0"/>
          </a:p>
        </p:txBody>
      </p:sp>
      <p:sp>
        <p:nvSpPr>
          <p:cNvPr id="3" name="Content Placeholder 2"/>
          <p:cNvSpPr>
            <a:spLocks noGrp="1"/>
          </p:cNvSpPr>
          <p:nvPr>
            <p:ph idx="1"/>
          </p:nvPr>
        </p:nvSpPr>
        <p:spPr/>
        <p:txBody>
          <a:bodyPr/>
          <a:lstStyle/>
          <a:p>
            <a:pPr lvl="0"/>
            <a:r>
              <a:rPr lang="en-US" sz="2800" dirty="0"/>
              <a:t>On the </a:t>
            </a:r>
            <a:r>
              <a:rPr lang="en-US" sz="2800" dirty="0" err="1"/>
              <a:t>DirectAccess</a:t>
            </a:r>
            <a:r>
              <a:rPr lang="en-US" sz="2800" dirty="0"/>
              <a:t> server, at least two consecutive, public IPv4 addresses assigned to the network adapter that is connected to the Internet.</a:t>
            </a:r>
          </a:p>
          <a:p>
            <a:pPr lvl="0"/>
            <a:r>
              <a:rPr lang="en-US" sz="2800" dirty="0"/>
              <a:t>At least one domain controller and DNS server that is running Windows Server 2003 SP2 or Windows Server 2008 R2. </a:t>
            </a:r>
          </a:p>
          <a:p>
            <a:pPr lvl="1"/>
            <a:r>
              <a:rPr lang="en-US" sz="2600" dirty="0"/>
              <a:t>When Forefront Unified Access Gateway (UAG) is used, </a:t>
            </a:r>
            <a:r>
              <a:rPr lang="en-US" sz="2600" dirty="0" err="1"/>
              <a:t>DirectAccess</a:t>
            </a:r>
            <a:r>
              <a:rPr lang="en-US" sz="2600" dirty="0"/>
              <a:t> can be deployed with DNS servers and domain controllers that are running Windows Server 2003 when NAT64 functionality is enabled.</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42</a:t>
            </a:fld>
            <a:endParaRPr lang="en-US"/>
          </a:p>
        </p:txBody>
      </p:sp>
    </p:spTree>
    <p:extLst>
      <p:ext uri="{BB962C8B-B14F-4D97-AF65-F5344CB8AC3E}">
        <p14:creationId xmlns:p14="http://schemas.microsoft.com/office/powerpoint/2010/main" val="21614210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DirectAccess</a:t>
            </a:r>
            <a:endParaRPr lang="en-US" dirty="0"/>
          </a:p>
        </p:txBody>
      </p:sp>
      <p:sp>
        <p:nvSpPr>
          <p:cNvPr id="3" name="Content Placeholder 2"/>
          <p:cNvSpPr>
            <a:spLocks noGrp="1"/>
          </p:cNvSpPr>
          <p:nvPr>
            <p:ph idx="1"/>
          </p:nvPr>
        </p:nvSpPr>
        <p:spPr/>
        <p:txBody>
          <a:bodyPr/>
          <a:lstStyle/>
          <a:p>
            <a:pPr lvl="0"/>
            <a:r>
              <a:rPr lang="en-US" dirty="0"/>
              <a:t>A public key infrastructure (PKI) to issue computer certificates, and optionally, smart card certificates for smart card authentication and health certificates for NAP. </a:t>
            </a:r>
          </a:p>
          <a:p>
            <a:pPr lvl="0"/>
            <a:r>
              <a:rPr lang="en-US" dirty="0"/>
              <a:t>Without UAG, an optional NAT64 device to provide access to IPv4-only resources for </a:t>
            </a:r>
            <a:r>
              <a:rPr lang="en-US" dirty="0" err="1"/>
              <a:t>DirectAccess</a:t>
            </a:r>
            <a:r>
              <a:rPr lang="en-US" dirty="0"/>
              <a:t> clients. </a:t>
            </a:r>
            <a:r>
              <a:rPr lang="en-US" dirty="0" err="1"/>
              <a:t>DirectAccess</a:t>
            </a:r>
            <a:r>
              <a:rPr lang="en-US" dirty="0"/>
              <a:t> with UAG provides a built-in NAT64.</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43</a:t>
            </a:fld>
            <a:endParaRPr lang="en-US"/>
          </a:p>
        </p:txBody>
      </p:sp>
    </p:spTree>
    <p:extLst>
      <p:ext uri="{BB962C8B-B14F-4D97-AF65-F5344CB8AC3E}">
        <p14:creationId xmlns:p14="http://schemas.microsoft.com/office/powerpoint/2010/main" val="26719927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sz="3100" dirty="0"/>
              <a:t>When you purchase laptop computers today, they will most likely come with wireless card to connect to an 802.11 network.</a:t>
            </a:r>
          </a:p>
          <a:p>
            <a:pPr lvl="0"/>
            <a:r>
              <a:rPr lang="en-US" sz="3100" dirty="0"/>
              <a:t>802.11 is a set of standards carrying out wireless local area network (WLAN) computer communication in the 2.4, 3.6, and 5 GHz frequency bands.</a:t>
            </a:r>
          </a:p>
          <a:p>
            <a:pPr lvl="0"/>
            <a:r>
              <a:rPr lang="en-US" sz="3100" dirty="0"/>
              <a:t>802.11b was the first widely accepted wireless technology, followed by 802.11g and 802.11n.</a:t>
            </a:r>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44</a:t>
            </a:fld>
            <a:endParaRPr lang="en-US"/>
          </a:p>
        </p:txBody>
      </p:sp>
    </p:spTree>
    <p:extLst>
      <p:ext uri="{BB962C8B-B14F-4D97-AF65-F5344CB8AC3E}">
        <p14:creationId xmlns:p14="http://schemas.microsoft.com/office/powerpoint/2010/main" val="29843842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eaLnBrk="1" hangingPunct="1">
              <a:defRPr/>
            </a:pPr>
            <a:r>
              <a:rPr lang="en-US" dirty="0"/>
              <a:t>Skill Summary</a:t>
            </a:r>
          </a:p>
        </p:txBody>
      </p:sp>
      <p:sp>
        <p:nvSpPr>
          <p:cNvPr id="36867" name="Rectangle 3"/>
          <p:cNvSpPr>
            <a:spLocks noGrp="1" noChangeArrowheads="1"/>
          </p:cNvSpPr>
          <p:nvPr>
            <p:ph type="body" idx="1"/>
          </p:nvPr>
        </p:nvSpPr>
        <p:spPr/>
        <p:txBody>
          <a:bodyPr/>
          <a:lstStyle/>
          <a:p>
            <a:pPr lvl="0"/>
            <a:r>
              <a:rPr lang="en-US" sz="2800" dirty="0"/>
              <a:t>It should be noted that 802.11a is not compatible with 802.11b because each use different frequencies and modulation techniques; although, some network adapters may support both 802.11a and 802.11b.</a:t>
            </a:r>
          </a:p>
          <a:p>
            <a:pPr lvl="0"/>
            <a:r>
              <a:rPr lang="en-US" sz="2800" dirty="0"/>
              <a:t>Wireless adapters can run in one of two operating modes: Independent basic service set (IBSS) and Extended service set (ESS).</a:t>
            </a:r>
          </a:p>
          <a:p>
            <a:pPr lvl="0"/>
            <a:r>
              <a:rPr lang="en-US" sz="2800" dirty="0"/>
              <a:t>Independent basic service set (IBSS), also known as ad hoc, has hosts connect directly to other computers with wireless adapters.</a:t>
            </a:r>
          </a:p>
          <a:p>
            <a:pPr eaLnBrk="1" hangingPunct="1"/>
            <a:endParaRPr lang="en-US" sz="2800"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sz="2800" dirty="0"/>
              <a:t>Extended service set (ESS), also known as infrastructure, has a host connect to a wireless access point using a wireless adapter.</a:t>
            </a:r>
          </a:p>
          <a:p>
            <a:pPr lvl="0"/>
            <a:r>
              <a:rPr lang="en-US" sz="2800" dirty="0"/>
              <a:t>Since wire technology sends radio waves out into the open, wireless network signals can be captured by anyone within the range of the antennas. Therefore, you will need to implement encryption and other security measures to prevent the reading of the data sent over the wireless technology.</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46</a:t>
            </a:fld>
            <a:endParaRPr lang="en-US"/>
          </a:p>
        </p:txBody>
      </p:sp>
    </p:spTree>
    <p:extLst>
      <p:ext uri="{BB962C8B-B14F-4D97-AF65-F5344CB8AC3E}">
        <p14:creationId xmlns:p14="http://schemas.microsoft.com/office/powerpoint/2010/main" val="4659766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dirty="0"/>
              <a:t>The first widely encryption algorithm used on wireless networks is Wired Equivalent Privacy (WEP), which was intended to provide confidentiality comparable to that of a traditional wired network. </a:t>
            </a:r>
          </a:p>
          <a:p>
            <a:pPr lvl="0"/>
            <a:r>
              <a:rPr lang="en-US" dirty="0"/>
              <a:t>Unfortunately, WEP was easily cracked with readily available software within minutes. Therefore, it is recommended to use WPA or WPA2.</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47</a:t>
            </a:fld>
            <a:endParaRPr lang="en-US"/>
          </a:p>
        </p:txBody>
      </p:sp>
    </p:spTree>
    <p:extLst>
      <p:ext uri="{BB962C8B-B14F-4D97-AF65-F5344CB8AC3E}">
        <p14:creationId xmlns:p14="http://schemas.microsoft.com/office/powerpoint/2010/main" val="2736765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sz="2800" dirty="0"/>
              <a:t>IEEE created Wi-Fi Protected Access (WPA) as an interim standard prior to the ratification of 802.11i, which provides strong data encryption via Temporal Key Integrity Protocol (TKIP).</a:t>
            </a:r>
          </a:p>
          <a:p>
            <a:pPr lvl="0"/>
            <a:r>
              <a:rPr lang="en-US" sz="2800" dirty="0"/>
              <a:t>WPA2 provides enhanced data encryption via Advanced Encryption Standard (AES), which meets the Federal Information Standard (FIPS) 140-2 requirement of some government agencies. </a:t>
            </a:r>
          </a:p>
          <a:p>
            <a:pPr lvl="0"/>
            <a:r>
              <a:rPr lang="en-US" sz="2800" dirty="0"/>
              <a:t>To help prevent someone from hacking the key, WPA and WPA2 rotate the keys and change the way keys are derived. </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48</a:t>
            </a:fld>
            <a:endParaRPr lang="en-US"/>
          </a:p>
        </p:txBody>
      </p:sp>
    </p:spTree>
    <p:extLst>
      <p:ext uri="{BB962C8B-B14F-4D97-AF65-F5344CB8AC3E}">
        <p14:creationId xmlns:p14="http://schemas.microsoft.com/office/powerpoint/2010/main" val="23507178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sz="2600" dirty="0"/>
              <a:t>802.1X provides an authentication framework for wireless LANs, allowing a user to be authenticated by a central authority such as a RADIUS server.</a:t>
            </a:r>
          </a:p>
          <a:p>
            <a:pPr lvl="0"/>
            <a:r>
              <a:rPr lang="en-US" sz="2600" dirty="0"/>
              <a:t>Both WPA and WPA2 can run in both personal and enterprise mode. </a:t>
            </a:r>
          </a:p>
          <a:p>
            <a:pPr lvl="0"/>
            <a:r>
              <a:rPr lang="en-US" sz="2600" dirty="0"/>
              <a:t>Personal mode, designed for home and small office networks, provides authentication via a pre-shared key or password.</a:t>
            </a:r>
          </a:p>
          <a:p>
            <a:pPr lvl="0"/>
            <a:r>
              <a:rPr lang="en-US" sz="2600" dirty="0"/>
              <a:t>Enterprise mode provides authentication using IEEE 802.1X and Extensible Authentication Protocol (EAP). The encryption key could be supplied through a certificate or smart card.</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49</a:t>
            </a:fld>
            <a:endParaRPr lang="en-US"/>
          </a:p>
        </p:txBody>
      </p:sp>
    </p:spTree>
    <p:extLst>
      <p:ext uri="{BB962C8B-B14F-4D97-AF65-F5344CB8AC3E}">
        <p14:creationId xmlns:p14="http://schemas.microsoft.com/office/powerpoint/2010/main" val="302049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Networks</a:t>
            </a:r>
          </a:p>
        </p:txBody>
      </p:sp>
      <p:sp>
        <p:nvSpPr>
          <p:cNvPr id="3" name="Content Placeholder 2"/>
          <p:cNvSpPr>
            <a:spLocks noGrp="1"/>
          </p:cNvSpPr>
          <p:nvPr>
            <p:ph idx="1"/>
          </p:nvPr>
        </p:nvSpPr>
        <p:spPr/>
        <p:txBody>
          <a:bodyPr/>
          <a:lstStyle/>
          <a:p>
            <a:r>
              <a:rPr lang="en-US" sz="2800" dirty="0"/>
              <a:t>The 802.11 workgroup currently documents use in three distinct frequency ranges, 2.4 GHz, 3.6 GHz, and 4.9/5.0 GHz bands. </a:t>
            </a:r>
          </a:p>
          <a:p>
            <a:r>
              <a:rPr lang="en-US" sz="2800" dirty="0"/>
              <a:t>Each range is divided into a multitude of channels. </a:t>
            </a:r>
          </a:p>
          <a:p>
            <a:r>
              <a:rPr lang="en-US" sz="2800" dirty="0"/>
              <a:t>There are 14 channels designated in the 2.4 GHz range spaced 5 MHz apart (with the exception of a 12 MHz spacing before Channel 14). </a:t>
            </a:r>
          </a:p>
          <a:p>
            <a:r>
              <a:rPr lang="en-US" sz="2800" dirty="0"/>
              <a:t>Consequently, using only channels 1, 6, 11, and 14 is recommended to avoid interference.</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5</a:t>
            </a:fld>
            <a:endParaRPr lang="en-US"/>
          </a:p>
        </p:txBody>
      </p:sp>
    </p:spTree>
    <p:extLst>
      <p:ext uri="{BB962C8B-B14F-4D97-AF65-F5344CB8AC3E}">
        <p14:creationId xmlns:p14="http://schemas.microsoft.com/office/powerpoint/2010/main" val="38459064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dirty="0"/>
              <a:t>802.11 wireless networks are identified by the service set identifier, or SSID, which are often broadcast for all to see.</a:t>
            </a:r>
          </a:p>
          <a:p>
            <a:pPr lvl="0"/>
            <a:r>
              <a:rPr lang="en-US" dirty="0"/>
              <a:t>For better security, it is recommended that you do not broadcast the SSID.</a:t>
            </a:r>
          </a:p>
          <a:p>
            <a:pPr lvl="0"/>
            <a:r>
              <a:rPr lang="en-US" dirty="0"/>
              <a:t>You can also configure wireless networks using Group Policies, scripts, or a USB flash drive.</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50</a:t>
            </a:fld>
            <a:endParaRPr lang="en-US"/>
          </a:p>
        </p:txBody>
      </p:sp>
    </p:spTree>
    <p:extLst>
      <p:ext uri="{BB962C8B-B14F-4D97-AF65-F5344CB8AC3E}">
        <p14:creationId xmlns:p14="http://schemas.microsoft.com/office/powerpoint/2010/main" val="19724350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sz="2600" dirty="0"/>
              <a:t>A bootstrap wireless profile can be created on the wireless client, which first authenticates the computer to the wireless network and then connects to the network and attempts to authenticate to the domain</a:t>
            </a:r>
          </a:p>
          <a:p>
            <a:pPr lvl="0"/>
            <a:r>
              <a:rPr lang="en-US" sz="2600" dirty="0"/>
              <a:t>If your network adapter cannot see any wireless networks, you need to check is whether the wireless device is on, is enabled, and that the correct wireless device is installed.</a:t>
            </a:r>
          </a:p>
          <a:p>
            <a:pPr lvl="0"/>
            <a:r>
              <a:rPr lang="en-US" sz="2600" dirty="0"/>
              <a:t>The farther away you get from a wireless access point, the weaker the signal will be, which also results in slower network performance.</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51</a:t>
            </a:fld>
            <a:endParaRPr lang="en-US"/>
          </a:p>
        </p:txBody>
      </p:sp>
    </p:spTree>
    <p:extLst>
      <p:ext uri="{BB962C8B-B14F-4D97-AF65-F5344CB8AC3E}">
        <p14:creationId xmlns:p14="http://schemas.microsoft.com/office/powerpoint/2010/main" val="28558579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sz="2600" dirty="0"/>
              <a:t>If you cannot connect to a wireless network that you could before, it would make sense to check the security settings to make sure the settings within wireless profile including the any keys.</a:t>
            </a:r>
          </a:p>
          <a:p>
            <a:pPr lvl="0"/>
            <a:r>
              <a:rPr lang="en-US" sz="2600" dirty="0"/>
              <a:t>If you have an intermittent connection to your wireless network, it is most likely caused by interference with another device that transmits on the same frequency as your wireless network.  </a:t>
            </a:r>
          </a:p>
          <a:p>
            <a:pPr lvl="0"/>
            <a:r>
              <a:rPr lang="en-US" sz="2600" dirty="0"/>
              <a:t>Today, it is very common for an organization to use remote access server (RAS), which allows users to connect remotely using various protocols and connection types.</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52</a:t>
            </a:fld>
            <a:endParaRPr lang="en-US"/>
          </a:p>
        </p:txBody>
      </p:sp>
    </p:spTree>
    <p:extLst>
      <p:ext uri="{BB962C8B-B14F-4D97-AF65-F5344CB8AC3E}">
        <p14:creationId xmlns:p14="http://schemas.microsoft.com/office/powerpoint/2010/main" val="12262309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sz="2800" dirty="0"/>
              <a:t>Virtual private network (VPN) links two computers through a wide-area network such as the Internet. To keep the connection secure, the data sent between the two computers is encapsulated and encrypted.</a:t>
            </a:r>
          </a:p>
          <a:p>
            <a:pPr lvl="0"/>
            <a:r>
              <a:rPr lang="en-US" sz="2800" dirty="0"/>
              <a:t>The four types of tunneling protocols used with a VPN server/RAS server running on Windows Server 2008 and Windows 7 include: Point-to-Point Tunneling Protocol (PPTP), Layer 2 Tunneling Protocol (L2TP), Internet Key Exchange version 2 (IKEv2), and Tunneling Protocol (SSTP).</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53</a:t>
            </a:fld>
            <a:endParaRPr lang="en-US"/>
          </a:p>
        </p:txBody>
      </p:sp>
    </p:spTree>
    <p:extLst>
      <p:ext uri="{BB962C8B-B14F-4D97-AF65-F5344CB8AC3E}">
        <p14:creationId xmlns:p14="http://schemas.microsoft.com/office/powerpoint/2010/main" val="9056868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a:xfrm>
            <a:off x="381000" y="1447800"/>
            <a:ext cx="8382000" cy="5029200"/>
          </a:xfrm>
        </p:spPr>
        <p:txBody>
          <a:bodyPr/>
          <a:lstStyle/>
          <a:p>
            <a:pPr lvl="0"/>
            <a:r>
              <a:rPr lang="en-US" sz="2400" dirty="0"/>
              <a:t>Point-to-Point Tunneling Protocol (PPTP) is based on the legacy Point-to-Point protocol used with modems. Unfortunately, PPTP is easy to set up but uses a weak encryption technology. </a:t>
            </a:r>
          </a:p>
          <a:p>
            <a:pPr lvl="0"/>
            <a:r>
              <a:rPr lang="en-US" sz="2400" dirty="0"/>
              <a:t>Internet Protocol Security (</a:t>
            </a:r>
            <a:r>
              <a:rPr lang="en-US" sz="2400" dirty="0" err="1"/>
              <a:t>IPSec</a:t>
            </a:r>
            <a:r>
              <a:rPr lang="en-US" sz="2400" dirty="0"/>
              <a:t>) is a protocol suite for securing Internet Protocol (IP) communications by authenticating and encrypting each IP packet of a data stream.</a:t>
            </a:r>
          </a:p>
          <a:p>
            <a:pPr lvl="0"/>
            <a:r>
              <a:rPr lang="en-US" sz="2400" dirty="0"/>
              <a:t>Layer 2 Tunneling Protocol is used with </a:t>
            </a:r>
            <a:r>
              <a:rPr lang="en-US" sz="2400" dirty="0" err="1"/>
              <a:t>IPSec</a:t>
            </a:r>
            <a:r>
              <a:rPr lang="en-US" sz="2400" dirty="0"/>
              <a:t> to provide security and is the industry standard when setting up secure tunnels. Since all clients must be authenticated, a user must connect with either a computer certificate or a </a:t>
            </a:r>
            <a:r>
              <a:rPr lang="en-US" sz="2400" dirty="0" err="1"/>
              <a:t>preshared</a:t>
            </a:r>
            <a:r>
              <a:rPr lang="en-US" sz="2400" dirty="0"/>
              <a:t> key.</a:t>
            </a:r>
          </a:p>
          <a:p>
            <a:endParaRPr lang="en-US" sz="2400"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54</a:t>
            </a:fld>
            <a:endParaRPr lang="en-US"/>
          </a:p>
        </p:txBody>
      </p:sp>
    </p:spTree>
    <p:extLst>
      <p:ext uri="{BB962C8B-B14F-4D97-AF65-F5344CB8AC3E}">
        <p14:creationId xmlns:p14="http://schemas.microsoft.com/office/powerpoint/2010/main" val="39573951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dirty="0"/>
              <a:t>IKEv2, short for Internet Key Exchange version 2, uses </a:t>
            </a:r>
            <a:r>
              <a:rPr lang="en-US" dirty="0" err="1"/>
              <a:t>IPSec</a:t>
            </a:r>
            <a:r>
              <a:rPr lang="en-US" dirty="0"/>
              <a:t> for encryption while supporting VPN Reconnect (also called Mobility), which enables VPN connections to be maintained when a VPN client moves between wireless cells or switches.</a:t>
            </a:r>
          </a:p>
          <a:p>
            <a:pPr lvl="0"/>
            <a:r>
              <a:rPr lang="en-US" dirty="0"/>
              <a:t>Unlike L2TP with </a:t>
            </a:r>
            <a:r>
              <a:rPr lang="en-US" dirty="0" err="1"/>
              <a:t>IPSec</a:t>
            </a:r>
            <a:r>
              <a:rPr lang="en-US" dirty="0"/>
              <a:t>, IKEv2 client computers do not need to provide authentication through a machine certificate or a </a:t>
            </a:r>
            <a:r>
              <a:rPr lang="en-US" dirty="0" err="1"/>
              <a:t>preshared</a:t>
            </a:r>
            <a:r>
              <a:rPr lang="en-US" dirty="0"/>
              <a:t> key.</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55</a:t>
            </a:fld>
            <a:endParaRPr lang="en-US"/>
          </a:p>
        </p:txBody>
      </p:sp>
    </p:spTree>
    <p:extLst>
      <p:ext uri="{BB962C8B-B14F-4D97-AF65-F5344CB8AC3E}">
        <p14:creationId xmlns:p14="http://schemas.microsoft.com/office/powerpoint/2010/main" val="34502673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sz="2800" dirty="0"/>
              <a:t>Secure Socket Tunneling Protocol (SSTP) uses HTTPS protocol over TCP port 443 to pass traffic through firewalls and web proxies that might block PPTP and L2TP/</a:t>
            </a:r>
            <a:r>
              <a:rPr lang="en-US" sz="2800" dirty="0" err="1"/>
              <a:t>IPSec</a:t>
            </a:r>
            <a:r>
              <a:rPr lang="en-US" sz="2800" dirty="0"/>
              <a:t> without requiring client computer certificates or a </a:t>
            </a:r>
            <a:r>
              <a:rPr lang="en-US" sz="2800" dirty="0" err="1"/>
              <a:t>preshared</a:t>
            </a:r>
            <a:r>
              <a:rPr lang="en-US" sz="2800" dirty="0"/>
              <a:t> key.</a:t>
            </a:r>
          </a:p>
          <a:p>
            <a:pPr lvl="0"/>
            <a:r>
              <a:rPr lang="en-US" sz="2800" dirty="0"/>
              <a:t>RADIUS, short for Remote Authentication Dial In User Service, is a networking protocol that provides centralized authentication, authorization, and accounting (AAA) management for computers to connect and use a network service.</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56</a:t>
            </a:fld>
            <a:endParaRPr lang="en-US"/>
          </a:p>
        </p:txBody>
      </p:sp>
    </p:spTree>
    <p:extLst>
      <p:ext uri="{BB962C8B-B14F-4D97-AF65-F5344CB8AC3E}">
        <p14:creationId xmlns:p14="http://schemas.microsoft.com/office/powerpoint/2010/main" val="3910132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sz="2600" dirty="0"/>
              <a:t>When using VPNs, Windows 7 and Windows Server 2008 support the following forms of authentication: Password Authentication Protocol (PAP), Challenge Handshake Authentication Protocol (CHAP), Microsoft CHAP version 2 (MS-CHAP v2), and Extensible Authentication Protocol</a:t>
            </a:r>
            <a:r>
              <a:rPr lang="en-US" sz="2600" b="1" dirty="0"/>
              <a:t> </a:t>
            </a:r>
            <a:r>
              <a:rPr lang="en-US" sz="2600" dirty="0"/>
              <a:t>(EAP-MS-CHAPv2).</a:t>
            </a:r>
          </a:p>
          <a:p>
            <a:pPr lvl="0"/>
            <a:r>
              <a:rPr lang="en-US" sz="2600" dirty="0"/>
              <a:t>When connecting through a VPN, by default, the “Use Default Gateway on the Remote Network” option is enabled. As a result, a new default route is created on the VPN client, which makes data that cannot be sent to the local network forwarded to the VPN connection.</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57</a:t>
            </a:fld>
            <a:endParaRPr lang="en-US"/>
          </a:p>
        </p:txBody>
      </p:sp>
    </p:spTree>
    <p:extLst>
      <p:ext uri="{BB962C8B-B14F-4D97-AF65-F5344CB8AC3E}">
        <p14:creationId xmlns:p14="http://schemas.microsoft.com/office/powerpoint/2010/main" val="17015985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dirty="0"/>
              <a:t>When troubleshooting VPN client connectivity issues make sure that the client computer can connect to the Internet; you have the correct digital certificates; you are using the correct authentication, encryption, and the proper user credentials.</a:t>
            </a:r>
          </a:p>
          <a:p>
            <a:pPr lvl="0"/>
            <a:r>
              <a:rPr lang="en-US" dirty="0"/>
              <a:t>If you are using LT2P with </a:t>
            </a:r>
            <a:r>
              <a:rPr lang="en-US" dirty="0" err="1"/>
              <a:t>IPSec</a:t>
            </a:r>
            <a:r>
              <a:rPr lang="en-US" dirty="0"/>
              <a:t> going through a NAT device, you need to make sure that you have the proper registry settings.</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58</a:t>
            </a:fld>
            <a:endParaRPr lang="en-US"/>
          </a:p>
        </p:txBody>
      </p:sp>
    </p:spTree>
    <p:extLst>
      <p:ext uri="{BB962C8B-B14F-4D97-AF65-F5344CB8AC3E}">
        <p14:creationId xmlns:p14="http://schemas.microsoft.com/office/powerpoint/2010/main" val="37616511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sz="2800" dirty="0" err="1"/>
              <a:t>DirectAccess</a:t>
            </a:r>
            <a:r>
              <a:rPr lang="en-US" sz="2800" dirty="0"/>
              <a:t> is a new feature introduced with Windows 7 and Windows Server 2008 R2 that provides seamless intranet connectivity to </a:t>
            </a:r>
            <a:r>
              <a:rPr lang="en-US" sz="2800" dirty="0" err="1"/>
              <a:t>DirectAccess</a:t>
            </a:r>
            <a:r>
              <a:rPr lang="en-US" sz="2800" dirty="0"/>
              <a:t> client computers when they are connected to the Internet.</a:t>
            </a:r>
          </a:p>
          <a:p>
            <a:pPr lvl="0"/>
            <a:r>
              <a:rPr lang="en-US" sz="2800" dirty="0" err="1"/>
              <a:t>DirectAccess</a:t>
            </a:r>
            <a:r>
              <a:rPr lang="en-US" sz="2800" dirty="0"/>
              <a:t> overcomes the limitations of VPNs by automatically establishing a bi-directional connection from client computers to the corporate network using </a:t>
            </a:r>
            <a:r>
              <a:rPr lang="en-US" sz="2800" dirty="0" err="1"/>
              <a:t>IPSec</a:t>
            </a:r>
            <a:r>
              <a:rPr lang="en-US" sz="2800" dirty="0"/>
              <a:t> and Internet Protocol version 6 (IPv6).</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59</a:t>
            </a:fld>
            <a:endParaRPr lang="en-US"/>
          </a:p>
        </p:txBody>
      </p:sp>
    </p:spTree>
    <p:extLst>
      <p:ext uri="{BB962C8B-B14F-4D97-AF65-F5344CB8AC3E}">
        <p14:creationId xmlns:p14="http://schemas.microsoft.com/office/powerpoint/2010/main" val="3128916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Operating Modes</a:t>
            </a:r>
          </a:p>
        </p:txBody>
      </p:sp>
      <p:sp>
        <p:nvSpPr>
          <p:cNvPr id="3" name="Content Placeholder 2"/>
          <p:cNvSpPr>
            <a:spLocks noGrp="1"/>
          </p:cNvSpPr>
          <p:nvPr>
            <p:ph idx="1"/>
          </p:nvPr>
        </p:nvSpPr>
        <p:spPr/>
        <p:txBody>
          <a:bodyPr/>
          <a:lstStyle/>
          <a:p>
            <a:r>
              <a:rPr lang="en-US" dirty="0"/>
              <a:t>Wireless adapters can run in one of two operating modes:</a:t>
            </a:r>
          </a:p>
          <a:p>
            <a:pPr lvl="1"/>
            <a:r>
              <a:rPr lang="en-US" b="1" dirty="0"/>
              <a:t>Independent basic service set (IBSS)</a:t>
            </a:r>
          </a:p>
          <a:p>
            <a:pPr lvl="2"/>
            <a:r>
              <a:rPr lang="en-US" dirty="0"/>
              <a:t>Also known as ad hoc, where hosts connect directly to other computers with wireless adapters. </a:t>
            </a:r>
          </a:p>
          <a:p>
            <a:pPr lvl="1"/>
            <a:r>
              <a:rPr lang="en-US" b="1" dirty="0"/>
              <a:t>Extended service set (ESS)</a:t>
            </a:r>
          </a:p>
          <a:p>
            <a:pPr lvl="2"/>
            <a:r>
              <a:rPr lang="en-US" dirty="0"/>
              <a:t>Also known as infrastructure, where hosts connects to a wireless access point using a wireless adapter.</a:t>
            </a:r>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6</a:t>
            </a:fld>
            <a:endParaRPr lang="en-US"/>
          </a:p>
        </p:txBody>
      </p:sp>
    </p:spTree>
    <p:extLst>
      <p:ext uri="{BB962C8B-B14F-4D97-AF65-F5344CB8AC3E}">
        <p14:creationId xmlns:p14="http://schemas.microsoft.com/office/powerpoint/2010/main" val="5054594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3" name="Content Placeholder 2"/>
          <p:cNvSpPr>
            <a:spLocks noGrp="1"/>
          </p:cNvSpPr>
          <p:nvPr>
            <p:ph idx="1"/>
          </p:nvPr>
        </p:nvSpPr>
        <p:spPr/>
        <p:txBody>
          <a:bodyPr/>
          <a:lstStyle/>
          <a:p>
            <a:pPr lvl="0"/>
            <a:r>
              <a:rPr lang="en-US" dirty="0"/>
              <a:t>If a native IPv6 network is not available (and it probably will not be when the computer is connected to the Internet), the client uses 6 to 4 or </a:t>
            </a:r>
            <a:r>
              <a:rPr lang="en-US" dirty="0" err="1"/>
              <a:t>Teredo</a:t>
            </a:r>
            <a:r>
              <a:rPr lang="en-US" dirty="0"/>
              <a:t> to send IPv4-encapsulated IPv6 traffic.</a:t>
            </a:r>
          </a:p>
          <a:p>
            <a:pPr lvl="0"/>
            <a:r>
              <a:rPr lang="en-US" dirty="0"/>
              <a:t>The Direct Access client must have a global IPv6 address, which should begin with a 2 or 3.</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60</a:t>
            </a:fld>
            <a:endParaRPr lang="en-US"/>
          </a:p>
        </p:txBody>
      </p:sp>
    </p:spTree>
    <p:extLst>
      <p:ext uri="{BB962C8B-B14F-4D97-AF65-F5344CB8AC3E}">
        <p14:creationId xmlns:p14="http://schemas.microsoft.com/office/powerpoint/2010/main" val="4003855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Wired Equivalent Privacy (WEP)</a:t>
            </a:r>
          </a:p>
        </p:txBody>
      </p:sp>
      <p:sp>
        <p:nvSpPr>
          <p:cNvPr id="3" name="Content Placeholder 2"/>
          <p:cNvSpPr>
            <a:spLocks noGrp="1"/>
          </p:cNvSpPr>
          <p:nvPr>
            <p:ph idx="1"/>
          </p:nvPr>
        </p:nvSpPr>
        <p:spPr/>
        <p:txBody>
          <a:bodyPr/>
          <a:lstStyle/>
          <a:p>
            <a:r>
              <a:rPr lang="en-US" dirty="0"/>
              <a:t>The first widely used encryption algorithm used on wireless networks is </a:t>
            </a:r>
            <a:r>
              <a:rPr lang="en-US" b="1" i="1" dirty="0"/>
              <a:t>Wired Equivalent Privacy (WEP)</a:t>
            </a:r>
            <a:r>
              <a:rPr lang="en-US" dirty="0"/>
              <a:t>. </a:t>
            </a:r>
          </a:p>
          <a:p>
            <a:r>
              <a:rPr lang="en-US" dirty="0"/>
              <a:t>While WEP was intended to provide confidentiality comparable to that of a traditional wired network, WEP was easily cracked with readily available software within minutes. </a:t>
            </a:r>
          </a:p>
          <a:p>
            <a:pPr lvl="1"/>
            <a:r>
              <a:rPr lang="en-US" dirty="0"/>
              <a:t>Therefore, it is recommended that you use WPA or WPA2.</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7</a:t>
            </a:fld>
            <a:endParaRPr lang="en-US"/>
          </a:p>
        </p:txBody>
      </p:sp>
    </p:spTree>
    <p:extLst>
      <p:ext uri="{BB962C8B-B14F-4D97-AF65-F5344CB8AC3E}">
        <p14:creationId xmlns:p14="http://schemas.microsoft.com/office/powerpoint/2010/main" val="3355960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WPA and WPA2</a:t>
            </a:r>
          </a:p>
        </p:txBody>
      </p:sp>
      <p:sp>
        <p:nvSpPr>
          <p:cNvPr id="3" name="Content Placeholder 2"/>
          <p:cNvSpPr>
            <a:spLocks noGrp="1"/>
          </p:cNvSpPr>
          <p:nvPr>
            <p:ph idx="1"/>
          </p:nvPr>
        </p:nvSpPr>
        <p:spPr/>
        <p:txBody>
          <a:bodyPr/>
          <a:lstStyle/>
          <a:p>
            <a:r>
              <a:rPr lang="en-US" sz="2700" dirty="0"/>
              <a:t>Within a few months after the security weaknesses were identified with WEP, IEEE created </a:t>
            </a:r>
            <a:r>
              <a:rPr lang="en-US" sz="2700" b="1" i="1" dirty="0"/>
              <a:t>Wi-Fi Protected Access (WPA)</a:t>
            </a:r>
            <a:r>
              <a:rPr lang="en-US" sz="2700" dirty="0"/>
              <a:t> as an interim standard prior to the ratification of 802.11i followed by WPA2. </a:t>
            </a:r>
          </a:p>
          <a:p>
            <a:r>
              <a:rPr lang="en-US" sz="2700" dirty="0"/>
              <a:t>WPA provides strong data encryption via Temporal Key Integrity Protocol (TKIP), while Wi-Fi Protected Access 2 (</a:t>
            </a:r>
            <a:r>
              <a:rPr lang="en-US" sz="2700" b="1" i="1" dirty="0"/>
              <a:t>WPA2)</a:t>
            </a:r>
            <a:r>
              <a:rPr lang="en-US" sz="2700" dirty="0"/>
              <a:t> provides enhanced data encryption via Advanced Encryption Standard (AES)</a:t>
            </a:r>
          </a:p>
          <a:p>
            <a:r>
              <a:rPr lang="en-US" sz="2700" dirty="0"/>
              <a:t>To help prevent someone from hacking the key, WPA and WPA2 rotate the keys and change the way keys are derived. </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8</a:t>
            </a:fld>
            <a:endParaRPr lang="en-US"/>
          </a:p>
        </p:txBody>
      </p:sp>
    </p:spTree>
    <p:extLst>
      <p:ext uri="{BB962C8B-B14F-4D97-AF65-F5344CB8AC3E}">
        <p14:creationId xmlns:p14="http://schemas.microsoft.com/office/powerpoint/2010/main" val="3062997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Mode</a:t>
            </a:r>
          </a:p>
        </p:txBody>
      </p:sp>
      <p:sp>
        <p:nvSpPr>
          <p:cNvPr id="3" name="Content Placeholder 2"/>
          <p:cNvSpPr>
            <a:spLocks noGrp="1"/>
          </p:cNvSpPr>
          <p:nvPr>
            <p:ph idx="1"/>
          </p:nvPr>
        </p:nvSpPr>
        <p:spPr/>
        <p:txBody>
          <a:bodyPr/>
          <a:lstStyle/>
          <a:p>
            <a:r>
              <a:rPr lang="en-US" dirty="0"/>
              <a:t>Both WPA and WPA2 can run in both personal and enterprise mode. </a:t>
            </a:r>
          </a:p>
          <a:p>
            <a:r>
              <a:rPr lang="en-US" dirty="0"/>
              <a:t>Personal mode, designed for home and small office networks, provides authentication via a pre-shared key or password. </a:t>
            </a:r>
          </a:p>
          <a:p>
            <a:r>
              <a:rPr lang="en-US" dirty="0"/>
              <a:t>The session keys are then changed often and handled in the background.</a:t>
            </a:r>
          </a:p>
          <a:p>
            <a:endParaRPr lang="en-US" dirty="0"/>
          </a:p>
        </p:txBody>
      </p:sp>
      <p:sp>
        <p:nvSpPr>
          <p:cNvPr id="4" name="Slide Number Placeholder 3"/>
          <p:cNvSpPr>
            <a:spLocks noGrp="1"/>
          </p:cNvSpPr>
          <p:nvPr>
            <p:ph type="sldNum" sz="quarter" idx="12"/>
          </p:nvPr>
        </p:nvSpPr>
        <p:spPr/>
        <p:txBody>
          <a:bodyPr/>
          <a:lstStyle/>
          <a:p>
            <a:pPr>
              <a:defRPr/>
            </a:pPr>
            <a:fld id="{CAC2A84C-9877-476A-BCD1-A9B29F66429E}" type="slidenum">
              <a:rPr lang="en-US" smtClean="0"/>
              <a:pPr>
                <a:defRPr/>
              </a:pPr>
              <a:t>9</a:t>
            </a:fld>
            <a:endParaRPr lang="en-US"/>
          </a:p>
        </p:txBody>
      </p:sp>
    </p:spTree>
    <p:extLst>
      <p:ext uri="{BB962C8B-B14F-4D97-AF65-F5344CB8AC3E}">
        <p14:creationId xmlns:p14="http://schemas.microsoft.com/office/powerpoint/2010/main" val="1511133011"/>
      </p:ext>
    </p:extLst>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4069</Words>
  <Application>Microsoft Office PowerPoint</Application>
  <PresentationFormat>On-screen Show (4:3)</PresentationFormat>
  <Paragraphs>339</Paragraphs>
  <Slides>60</Slides>
  <Notes>60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Franklin Gothic Book</vt:lpstr>
      <vt:lpstr>Franklin Gothic Medium</vt:lpstr>
      <vt:lpstr>Custom Design</vt:lpstr>
      <vt:lpstr>Troubleshooting Mobile Connectivity Problems</vt:lpstr>
      <vt:lpstr>Objectives</vt:lpstr>
      <vt:lpstr>Wireless Networks</vt:lpstr>
      <vt:lpstr>Wireless Networks</vt:lpstr>
      <vt:lpstr>Wireless Networks</vt:lpstr>
      <vt:lpstr>Wireless Operating Modes</vt:lpstr>
      <vt:lpstr>Wired Equivalent Privacy (WEP)</vt:lpstr>
      <vt:lpstr>WPA and WPA2</vt:lpstr>
      <vt:lpstr>Personal Mode</vt:lpstr>
      <vt:lpstr>Enterprise Mode</vt:lpstr>
      <vt:lpstr>Configuring Wireless Adapters</vt:lpstr>
      <vt:lpstr>Configuring Wireless Adapters</vt:lpstr>
      <vt:lpstr>Configuring Wireless Adapters</vt:lpstr>
      <vt:lpstr>Using Group Policies and Scripts</vt:lpstr>
      <vt:lpstr>Bootstrap Wireless Profile</vt:lpstr>
      <vt:lpstr>Troubleshooting Wireless Connection Problems</vt:lpstr>
      <vt:lpstr>Signal Strength</vt:lpstr>
      <vt:lpstr>Signal Strength</vt:lpstr>
      <vt:lpstr>Connectivity Problems</vt:lpstr>
      <vt:lpstr>Remote Access</vt:lpstr>
      <vt:lpstr>VPN Connection</vt:lpstr>
      <vt:lpstr>VPN Connection</vt:lpstr>
      <vt:lpstr>VPN Connection</vt:lpstr>
      <vt:lpstr>VPN Connection</vt:lpstr>
      <vt:lpstr>Point-to-Point Tunneling Protocol (PPTP)</vt:lpstr>
      <vt:lpstr>Internet Protocol Security (IPSec)</vt:lpstr>
      <vt:lpstr>Layer 2 Tunneling Protocol (L2TP)</vt:lpstr>
      <vt:lpstr>Internet Key Exchange version 2 (IKEv2)</vt:lpstr>
      <vt:lpstr>Secure Socket Tunneling Protocol (SSTP)</vt:lpstr>
      <vt:lpstr>RADIUS</vt:lpstr>
      <vt:lpstr>VPN Authentication</vt:lpstr>
      <vt:lpstr>VPN Authentication</vt:lpstr>
      <vt:lpstr>Split Tunneling</vt:lpstr>
      <vt:lpstr>Split Tunneling</vt:lpstr>
      <vt:lpstr>Troubleshooting VPN Connection</vt:lpstr>
      <vt:lpstr>Troubleshooting VPN Connection</vt:lpstr>
      <vt:lpstr>Troubleshooting VPN Connection</vt:lpstr>
      <vt:lpstr>Troubleshooting VPN Connection</vt:lpstr>
      <vt:lpstr>DirectAccess</vt:lpstr>
      <vt:lpstr>DirectAccess</vt:lpstr>
      <vt:lpstr>DirectAccess</vt:lpstr>
      <vt:lpstr>DirectAccess</vt:lpstr>
      <vt:lpstr>DirectAccess</vt:lpstr>
      <vt:lpstr>Skill Summary</vt:lpstr>
      <vt:lpstr>Skill Summary</vt:lpstr>
      <vt:lpstr>Skill Summary</vt:lpstr>
      <vt:lpstr>Skill Summary</vt:lpstr>
      <vt:lpstr>Skill Summary</vt:lpstr>
      <vt:lpstr>Skill Summary</vt:lpstr>
      <vt:lpstr>Skill Summary</vt:lpstr>
      <vt:lpstr>Skill Summary</vt:lpstr>
      <vt:lpstr>Skill Summary</vt:lpstr>
      <vt:lpstr>Skill Summary</vt:lpstr>
      <vt:lpstr>Skill Summary</vt:lpstr>
      <vt:lpstr>Skill Summary</vt:lpstr>
      <vt:lpstr>Skill Summary</vt:lpstr>
      <vt:lpstr>Skill Summary</vt:lpstr>
      <vt:lpstr>Skill Summary</vt:lpstr>
      <vt:lpstr>Skill Summary</vt:lpstr>
      <vt:lpstr>Skill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70-680_Lesson01</dc:title>
  <dc:subject>Introducing Windows 7</dc:subject>
  <dc:creator>Katherine James</dc:creator>
  <cp:lastModifiedBy>Ralph Middlemass</cp:lastModifiedBy>
  <cp:revision>327</cp:revision>
  <dcterms:created xsi:type="dcterms:W3CDTF">2007-01-10T19:14:18Z</dcterms:created>
  <dcterms:modified xsi:type="dcterms:W3CDTF">2016-03-03T06:42:29Z</dcterms:modified>
</cp:coreProperties>
</file>