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0" r:id="rId1"/>
  </p:sldMasterIdLst>
  <p:notesMasterIdLst>
    <p:notesMasterId r:id="rId33"/>
  </p:notesMasterIdLst>
  <p:handoutMasterIdLst>
    <p:handoutMasterId r:id="rId34"/>
  </p:handoutMasterIdLst>
  <p:sldIdLst>
    <p:sldId id="256" r:id="rId2"/>
    <p:sldId id="257" r:id="rId3"/>
    <p:sldId id="306" r:id="rId4"/>
    <p:sldId id="307" r:id="rId5"/>
    <p:sldId id="308" r:id="rId6"/>
    <p:sldId id="309" r:id="rId7"/>
    <p:sldId id="310" r:id="rId8"/>
    <p:sldId id="312" r:id="rId9"/>
    <p:sldId id="313" r:id="rId10"/>
    <p:sldId id="324" r:id="rId11"/>
    <p:sldId id="314" r:id="rId12"/>
    <p:sldId id="325" r:id="rId13"/>
    <p:sldId id="311" r:id="rId14"/>
    <p:sldId id="315" r:id="rId15"/>
    <p:sldId id="316" r:id="rId16"/>
    <p:sldId id="317" r:id="rId17"/>
    <p:sldId id="318" r:id="rId18"/>
    <p:sldId id="319" r:id="rId19"/>
    <p:sldId id="320" r:id="rId20"/>
    <p:sldId id="322" r:id="rId21"/>
    <p:sldId id="323" r:id="rId22"/>
    <p:sldId id="321" r:id="rId23"/>
    <p:sldId id="326" r:id="rId24"/>
    <p:sldId id="327" r:id="rId25"/>
    <p:sldId id="328" r:id="rId26"/>
    <p:sldId id="329" r:id="rId27"/>
    <p:sldId id="305" r:id="rId28"/>
    <p:sldId id="330" r:id="rId29"/>
    <p:sldId id="331" r:id="rId30"/>
    <p:sldId id="332" r:id="rId31"/>
    <p:sldId id="333" r:id="rId3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97" d="100"/>
          <a:sy n="97" d="100"/>
        </p:scale>
        <p:origin x="618" y="78"/>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3/4/2017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a:p>
        </p:txBody>
      </p:sp>
    </p:spTree>
    <p:extLst>
      <p:ext uri="{BB962C8B-B14F-4D97-AF65-F5344CB8AC3E}">
        <p14:creationId xmlns:p14="http://schemas.microsoft.com/office/powerpoint/2010/main" val="186460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3/4/2017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a:p>
        </p:txBody>
      </p:sp>
    </p:spTree>
    <p:extLst>
      <p:ext uri="{BB962C8B-B14F-4D97-AF65-F5344CB8AC3E}">
        <p14:creationId xmlns:p14="http://schemas.microsoft.com/office/powerpoint/2010/main" val="158973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a:t>Outline the material you are going to cover in this lesson. Do not go into detail; each of these points will be expanded on in</a:t>
            </a:r>
            <a:r>
              <a:rPr lang="en-US" baseline="0" dirty="0"/>
              <a:t> the lesson. You may also want to mention the Technology Skills that are being covered for the Certification exam.</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r>
              <a:rPr lang="en-US" dirty="0"/>
              <a:t>Review the Skill Summary</a:t>
            </a:r>
            <a:r>
              <a:rPr lang="en-US" baseline="0" dirty="0"/>
              <a:t> </a:t>
            </a:r>
            <a:r>
              <a:rPr lang="en-US" baseline="0"/>
              <a:t>to wrap up your lesson.</a:t>
            </a:r>
            <a:endParaRPr lang="en-US"/>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667AA-0A99-457E-8A5B-B4AE6594A6C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a:p>
        </p:txBody>
      </p:sp>
    </p:spTree>
    <p:extLst>
      <p:ext uri="{BB962C8B-B14F-4D97-AF65-F5344CB8AC3E}">
        <p14:creationId xmlns:p14="http://schemas.microsoft.com/office/powerpoint/2010/main" val="485410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ABD31E0-A48C-4D34-AD11-BE2D57B608FE}" type="datetime1">
              <a:rPr lang="en-US" smtClean="0"/>
              <a:t>3/4/2017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324C772-BFC6-41F7-988D-6D12648863EF}" type="datetime1">
              <a:rPr lang="en-US" smtClean="0"/>
              <a:t>3/4/2017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4FBB039-7783-4011-B3AC-E62AD7A22358}" type="datetime1">
              <a:rPr lang="en-US" smtClean="0"/>
              <a:t>3/4/2017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96091BBE-0B5F-41A7-BC85-27A6360C7711}" type="datetime1">
              <a:rPr lang="en-US" smtClean="0"/>
              <a:t>3/4/2017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109CF6D-A147-44E5-AD2E-FCE25688F099}" type="datetime1">
              <a:rPr lang="en-US" smtClean="0"/>
              <a:t>3/4/2017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18F36EB-0B0B-4C98-9668-6E532B3B3C0E}" type="datetime1">
              <a:rPr lang="en-US" smtClean="0"/>
              <a:t>3/4/2017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8409CC2-4E69-4E72-B43B-42D85942DE8E}" type="datetime1">
              <a:rPr lang="en-US" smtClean="0"/>
              <a:t>3/4/2017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73DAF5EB-DBD7-462B-9AD0-A7F902FDE5B6}" type="datetime1">
              <a:rPr lang="en-US" smtClean="0"/>
              <a:t>3/4/2017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15850B2-78EC-4E87-88BB-1E8819F2AC87}" type="datetime1">
              <a:rPr lang="en-US" smtClean="0"/>
              <a:t>3/4/2017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E5B7B6E-2329-4B5B-BEDB-FA19C6E0CDA5}" type="datetime1">
              <a:rPr lang="en-US" smtClean="0"/>
              <a:t>3/4/2017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08590E8-CF5B-407F-BF9A-A79B29BA7CB7}" type="datetime1">
              <a:rPr lang="en-US" smtClean="0"/>
              <a:t>3/4/2017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C743F14-BE24-4271-AFA8-43A5CE49B15A}" type="datetime1">
              <a:rPr lang="en-US" smtClean="0"/>
              <a:t>3/4/2017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665F69B6-EA50-40D3-B6FE-0FE7CD1DCC89}" type="datetime1">
              <a:rPr lang="en-US" smtClean="0"/>
              <a:t>3/4/2017</a:t>
            </a:fld>
            <a:endParaRPr 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0" y="2286000"/>
            <a:ext cx="8534400" cy="898525"/>
          </a:xfrm>
        </p:spPr>
        <p:txBody>
          <a:bodyPr lIns="45720" rIns="45720">
            <a:normAutofit/>
          </a:bodyPr>
          <a:lstStyle/>
          <a:p>
            <a:pPr algn="r" eaLnBrk="1" hangingPunct="1">
              <a:defRPr/>
            </a:pPr>
            <a:r>
              <a:rPr lang="en-US" sz="4200" dirty="0"/>
              <a:t>Troubleshooting Hardware Issues</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a:t>Lesson 5</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Drives</a:t>
            </a:r>
          </a:p>
        </p:txBody>
      </p:sp>
      <p:pic>
        <p:nvPicPr>
          <p:cNvPr id="3074" name="Picture 2" descr="C:\Documents and Settings\Pat\Desktop\70-685\Edits2\F05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482" t="5090" r="12750" b="26170"/>
          <a:stretch/>
        </p:blipFill>
        <p:spPr bwMode="auto">
          <a:xfrm>
            <a:off x="1676399" y="1556725"/>
            <a:ext cx="6400801" cy="493116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10</a:t>
            </a:fld>
            <a:endParaRPr lang="en-US"/>
          </a:p>
        </p:txBody>
      </p:sp>
    </p:spTree>
    <p:extLst>
      <p:ext uri="{BB962C8B-B14F-4D97-AF65-F5344CB8AC3E}">
        <p14:creationId xmlns:p14="http://schemas.microsoft.com/office/powerpoint/2010/main" val="337683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Defragmenter</a:t>
            </a:r>
          </a:p>
        </p:txBody>
      </p:sp>
      <p:sp>
        <p:nvSpPr>
          <p:cNvPr id="3" name="Content Placeholder 2"/>
          <p:cNvSpPr>
            <a:spLocks noGrp="1"/>
          </p:cNvSpPr>
          <p:nvPr>
            <p:ph idx="1"/>
          </p:nvPr>
        </p:nvSpPr>
        <p:spPr/>
        <p:txBody>
          <a:bodyPr/>
          <a:lstStyle/>
          <a:p>
            <a:r>
              <a:rPr lang="en-US" b="1" i="1" dirty="0"/>
              <a:t>Fragmentation</a:t>
            </a:r>
            <a:r>
              <a:rPr lang="en-US" dirty="0"/>
              <a:t> makes your hard disk do extra work that can slow down your computer. </a:t>
            </a:r>
          </a:p>
          <a:p>
            <a:r>
              <a:rPr lang="en-US" b="1" i="1" dirty="0"/>
              <a:t>Disk Defragmenter</a:t>
            </a:r>
            <a:r>
              <a:rPr lang="en-US" dirty="0"/>
              <a:t> rearranges fragmented data so your disks and drives can work more efficiently. </a:t>
            </a:r>
          </a:p>
          <a:p>
            <a:pPr lvl="1"/>
            <a:r>
              <a:rPr lang="en-US" dirty="0"/>
              <a:t>Disk Defragmenter runs on a schedule, but you can also analyze and defragment your disks and drives manually. </a:t>
            </a:r>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11</a:t>
            </a:fld>
            <a:endParaRPr lang="en-US"/>
          </a:p>
        </p:txBody>
      </p:sp>
    </p:spTree>
    <p:extLst>
      <p:ext uri="{BB962C8B-B14F-4D97-AF65-F5344CB8AC3E}">
        <p14:creationId xmlns:p14="http://schemas.microsoft.com/office/powerpoint/2010/main" val="398790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Defragmenter</a:t>
            </a:r>
          </a:p>
        </p:txBody>
      </p:sp>
      <p:pic>
        <p:nvPicPr>
          <p:cNvPr id="4098" name="Picture 2" descr="C:\Documents and Settings\Pat\Desktop\70-685\Edits2\F05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147" t="6313" r="10319" b="18174"/>
          <a:stretch/>
        </p:blipFill>
        <p:spPr bwMode="auto">
          <a:xfrm>
            <a:off x="2315509" y="1524000"/>
            <a:ext cx="5408320"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12</a:t>
            </a:fld>
            <a:endParaRPr lang="en-US"/>
          </a:p>
        </p:txBody>
      </p:sp>
    </p:spTree>
    <p:extLst>
      <p:ext uri="{BB962C8B-B14F-4D97-AF65-F5344CB8AC3E}">
        <p14:creationId xmlns:p14="http://schemas.microsoft.com/office/powerpoint/2010/main" val="3254269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Ports, Video, and Sound</a:t>
            </a:r>
          </a:p>
        </p:txBody>
      </p:sp>
      <p:sp>
        <p:nvSpPr>
          <p:cNvPr id="3" name="Content Placeholder 2"/>
          <p:cNvSpPr>
            <a:spLocks noGrp="1"/>
          </p:cNvSpPr>
          <p:nvPr>
            <p:ph idx="1"/>
          </p:nvPr>
        </p:nvSpPr>
        <p:spPr/>
        <p:txBody>
          <a:bodyPr/>
          <a:lstStyle/>
          <a:p>
            <a:r>
              <a:rPr lang="en-US" dirty="0"/>
              <a:t>The other common devices that may fail are ports, video systems, and sound systems. </a:t>
            </a:r>
          </a:p>
          <a:p>
            <a:r>
              <a:rPr lang="en-US" dirty="0"/>
              <a:t>Unlike the motherboard, RAM, and processors, these devices don’t usually cause the system not to boot unless the device is causing a short or overload.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13</a:t>
            </a:fld>
            <a:endParaRPr lang="en-US"/>
          </a:p>
        </p:txBody>
      </p:sp>
    </p:spTree>
    <p:extLst>
      <p:ext uri="{BB962C8B-B14F-4D97-AF65-F5344CB8AC3E}">
        <p14:creationId xmlns:p14="http://schemas.microsoft.com/office/powerpoint/2010/main" val="2439903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and Device Drivers</a:t>
            </a:r>
          </a:p>
        </p:txBody>
      </p:sp>
      <p:sp>
        <p:nvSpPr>
          <p:cNvPr id="3" name="Content Placeholder 2"/>
          <p:cNvSpPr>
            <a:spLocks noGrp="1"/>
          </p:cNvSpPr>
          <p:nvPr>
            <p:ph idx="1"/>
          </p:nvPr>
        </p:nvSpPr>
        <p:spPr/>
        <p:txBody>
          <a:bodyPr/>
          <a:lstStyle/>
          <a:p>
            <a:r>
              <a:rPr lang="en-US" sz="2800" dirty="0"/>
              <a:t>Since a computer running Windows 7 can have a wide array of devices, it can sometimes be a challenge to make all devices operate correctly especially since some specialized computers can have non-standard hardware that may require you to manually install or update drivers.</a:t>
            </a:r>
          </a:p>
          <a:p>
            <a:r>
              <a:rPr lang="en-US" sz="2800" dirty="0"/>
              <a:t>Device drivers are programs that control a device. </a:t>
            </a:r>
          </a:p>
          <a:p>
            <a:pPr lvl="1"/>
            <a:r>
              <a:rPr lang="en-US" sz="2800" dirty="0"/>
              <a:t>You can think of them as translators between the device and the operating system and programs that use the device.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14</a:t>
            </a:fld>
            <a:endParaRPr lang="en-US"/>
          </a:p>
        </p:txBody>
      </p:sp>
    </p:spTree>
    <p:extLst>
      <p:ext uri="{BB962C8B-B14F-4D97-AF65-F5344CB8AC3E}">
        <p14:creationId xmlns:p14="http://schemas.microsoft.com/office/powerpoint/2010/main" val="144390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 and Play (PnP)</a:t>
            </a:r>
          </a:p>
        </p:txBody>
      </p:sp>
      <p:sp>
        <p:nvSpPr>
          <p:cNvPr id="3" name="Content Placeholder 2"/>
          <p:cNvSpPr>
            <a:spLocks noGrp="1"/>
          </p:cNvSpPr>
          <p:nvPr>
            <p:ph idx="1"/>
          </p:nvPr>
        </p:nvSpPr>
        <p:spPr/>
        <p:txBody>
          <a:bodyPr/>
          <a:lstStyle/>
          <a:p>
            <a:r>
              <a:rPr lang="en-US" dirty="0"/>
              <a:t>For years, Windows has benefited from </a:t>
            </a:r>
            <a:r>
              <a:rPr lang="en-US" b="1" i="1" dirty="0"/>
              <a:t>Plug and Play (PnP)</a:t>
            </a:r>
            <a:r>
              <a:rPr lang="en-US" dirty="0"/>
              <a:t>, a technology that allows you to install or connect a device, have the device automatically recognized and configured with the appropriate driver installed. </a:t>
            </a:r>
          </a:p>
          <a:p>
            <a:r>
              <a:rPr lang="en-US" dirty="0"/>
              <a:t>Today, this technology has been expanded beyond expansion cards to include other technologies.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15</a:t>
            </a:fld>
            <a:endParaRPr lang="en-US"/>
          </a:p>
        </p:txBody>
      </p:sp>
    </p:spTree>
    <p:extLst>
      <p:ext uri="{BB962C8B-B14F-4D97-AF65-F5344CB8AC3E}">
        <p14:creationId xmlns:p14="http://schemas.microsoft.com/office/powerpoint/2010/main" val="245662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Resources</a:t>
            </a:r>
          </a:p>
        </p:txBody>
      </p:sp>
      <p:sp>
        <p:nvSpPr>
          <p:cNvPr id="3" name="Content Placeholder 2"/>
          <p:cNvSpPr>
            <a:spLocks noGrp="1"/>
          </p:cNvSpPr>
          <p:nvPr>
            <p:ph idx="1"/>
          </p:nvPr>
        </p:nvSpPr>
        <p:spPr/>
        <p:txBody>
          <a:bodyPr/>
          <a:lstStyle/>
          <a:p>
            <a:pPr lvl="0"/>
            <a:r>
              <a:rPr lang="en-US" b="1" dirty="0"/>
              <a:t>Interrupt request (IRQ) line numbers:</a:t>
            </a:r>
            <a:r>
              <a:rPr lang="en-US" dirty="0"/>
              <a:t> A signal sent by a device to get the attention of the processor when the device is ready to accept or send information. Each device must be assigned a unique IRQ number.</a:t>
            </a:r>
          </a:p>
          <a:p>
            <a:pPr lvl="0"/>
            <a:r>
              <a:rPr lang="en-US" b="1" dirty="0"/>
              <a:t>Direct memory access (DMA) channels:</a:t>
            </a:r>
            <a:r>
              <a:rPr lang="en-US" dirty="0"/>
              <a:t> Memory access that does not involve the processor.</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16</a:t>
            </a:fld>
            <a:endParaRPr lang="en-US"/>
          </a:p>
        </p:txBody>
      </p:sp>
    </p:spTree>
    <p:extLst>
      <p:ext uri="{BB962C8B-B14F-4D97-AF65-F5344CB8AC3E}">
        <p14:creationId xmlns:p14="http://schemas.microsoft.com/office/powerpoint/2010/main" val="218118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Resources</a:t>
            </a:r>
          </a:p>
        </p:txBody>
      </p:sp>
      <p:sp>
        <p:nvSpPr>
          <p:cNvPr id="3" name="Content Placeholder 2"/>
          <p:cNvSpPr>
            <a:spLocks noGrp="1"/>
          </p:cNvSpPr>
          <p:nvPr>
            <p:ph idx="1"/>
          </p:nvPr>
        </p:nvSpPr>
        <p:spPr/>
        <p:txBody>
          <a:bodyPr/>
          <a:lstStyle/>
          <a:p>
            <a:pPr lvl="0"/>
            <a:r>
              <a:rPr lang="en-US" sz="2800" b="1" dirty="0"/>
              <a:t>Input/output (I/O) port addresses:</a:t>
            </a:r>
            <a:r>
              <a:rPr lang="en-US" sz="2800" dirty="0"/>
              <a:t> A channel through which data is transferred between a device and the processor. The port appears to the processor as one or more memory addresses that it can use to send or receive data.</a:t>
            </a:r>
          </a:p>
          <a:p>
            <a:pPr lvl="0"/>
            <a:r>
              <a:rPr lang="en-US" sz="2800" b="1" dirty="0"/>
              <a:t>Memory address ranges:</a:t>
            </a:r>
            <a:r>
              <a:rPr lang="en-US" sz="2800" dirty="0"/>
              <a:t> A portion of computer memory that can be allocated to a device and used by a program or the operating system. Devices are usually allocated a range of memory addresses.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17</a:t>
            </a:fld>
            <a:endParaRPr lang="en-US"/>
          </a:p>
        </p:txBody>
      </p:sp>
    </p:spTree>
    <p:extLst>
      <p:ext uri="{BB962C8B-B14F-4D97-AF65-F5344CB8AC3E}">
        <p14:creationId xmlns:p14="http://schemas.microsoft.com/office/powerpoint/2010/main" val="113313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Driver</a:t>
            </a:r>
          </a:p>
        </p:txBody>
      </p:sp>
      <p:sp>
        <p:nvSpPr>
          <p:cNvPr id="3" name="Content Placeholder 2"/>
          <p:cNvSpPr>
            <a:spLocks noGrp="1"/>
          </p:cNvSpPr>
          <p:nvPr>
            <p:ph idx="1"/>
          </p:nvPr>
        </p:nvSpPr>
        <p:spPr/>
        <p:txBody>
          <a:bodyPr/>
          <a:lstStyle/>
          <a:p>
            <a:r>
              <a:rPr lang="en-US" dirty="0"/>
              <a:t>A </a:t>
            </a:r>
            <a:r>
              <a:rPr lang="en-US" b="1" i="1" dirty="0"/>
              <a:t>signed driver</a:t>
            </a:r>
            <a:r>
              <a:rPr lang="en-US" dirty="0"/>
              <a:t> is a device driver that includes a digital signature, which is an electronic security mark that can indicate the publisher of the software and provide information that can show if a driver has been altered. </a:t>
            </a:r>
          </a:p>
          <a:p>
            <a:r>
              <a:rPr lang="en-US" dirty="0"/>
              <a:t>When signed by Microsoft, a driver has been thoroughly tested to make sure that it will not cause problems with the system’s reliability or security.</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18</a:t>
            </a:fld>
            <a:endParaRPr lang="en-US"/>
          </a:p>
        </p:txBody>
      </p:sp>
    </p:spTree>
    <p:extLst>
      <p:ext uri="{BB962C8B-B14F-4D97-AF65-F5344CB8AC3E}">
        <p14:creationId xmlns:p14="http://schemas.microsoft.com/office/powerpoint/2010/main" val="2247870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Drivers</a:t>
            </a:r>
          </a:p>
        </p:txBody>
      </p:sp>
      <p:sp>
        <p:nvSpPr>
          <p:cNvPr id="3" name="Content Placeholder 2"/>
          <p:cNvSpPr>
            <a:spLocks noGrp="1"/>
          </p:cNvSpPr>
          <p:nvPr>
            <p:ph idx="1"/>
          </p:nvPr>
        </p:nvSpPr>
        <p:spPr/>
        <p:txBody>
          <a:bodyPr/>
          <a:lstStyle/>
          <a:p>
            <a:r>
              <a:rPr lang="en-US" sz="2400" dirty="0"/>
              <a:t>Drivers that are included on the Windows installation DVD or downloaded from Microsoft’s update website are digitally signed. </a:t>
            </a:r>
          </a:p>
          <a:p>
            <a:r>
              <a:rPr lang="en-US" sz="2400" dirty="0"/>
              <a:t>A driver that lacks a valid digital signature, or was altered after it was signed, cannot be installed on 64-bit versions of Windows. </a:t>
            </a:r>
          </a:p>
          <a:p>
            <a:r>
              <a:rPr lang="en-US" sz="2400" dirty="0"/>
              <a:t>If you have problems with a device driver, you should only download drivers from Microsoft’s update website or the manufacturer’s website. </a:t>
            </a:r>
          </a:p>
          <a:p>
            <a:r>
              <a:rPr lang="en-US" sz="2400" dirty="0"/>
              <a:t>If you are using a 32 bit version of Windows you can use the File Signature Verification program (Sigverif.exe) to check for unsigned device drivers in the system area of a computer. </a:t>
            </a:r>
          </a:p>
          <a:p>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19</a:t>
            </a:fld>
            <a:endParaRPr lang="en-US"/>
          </a:p>
        </p:txBody>
      </p:sp>
    </p:spTree>
    <p:extLst>
      <p:ext uri="{BB962C8B-B14F-4D97-AF65-F5344CB8AC3E}">
        <p14:creationId xmlns:p14="http://schemas.microsoft.com/office/powerpoint/2010/main" val="365815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a:t>Objectives</a:t>
            </a:r>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endParaRPr lang="en-US" sz="3200" dirty="0">
              <a:latin typeface="Franklin Gothic Book" pitchFamily="34" charset="0"/>
            </a:endParaRPr>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743" t="41820" r="15320" b="39894"/>
          <a:stretch/>
        </p:blipFill>
        <p:spPr bwMode="auto">
          <a:xfrm>
            <a:off x="395513" y="1600200"/>
            <a:ext cx="83654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57D8376A-A13F-4293-BD6F-4A4747612316}"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and Printers Folders</a:t>
            </a:r>
          </a:p>
        </p:txBody>
      </p:sp>
      <p:sp>
        <p:nvSpPr>
          <p:cNvPr id="3" name="Content Placeholder 2"/>
          <p:cNvSpPr>
            <a:spLocks noGrp="1"/>
          </p:cNvSpPr>
          <p:nvPr>
            <p:ph idx="1"/>
          </p:nvPr>
        </p:nvSpPr>
        <p:spPr/>
        <p:txBody>
          <a:bodyPr/>
          <a:lstStyle/>
          <a:p>
            <a:r>
              <a:rPr lang="en-US" sz="2600" dirty="0"/>
              <a:t>The </a:t>
            </a:r>
            <a:r>
              <a:rPr lang="en-US" sz="2600" b="1" i="1" dirty="0"/>
              <a:t>Devices and Printers folder</a:t>
            </a:r>
            <a:r>
              <a:rPr lang="en-US" sz="2600" dirty="0"/>
              <a:t> gives you a quick view of all the devices currently connected to your computer that you can connect or disconnect through a port or network connection. </a:t>
            </a:r>
          </a:p>
          <a:p>
            <a:r>
              <a:rPr lang="en-US" sz="2600" dirty="0"/>
              <a:t>This includes mobile devices such as music players, digital cameras, USB devices, and network devices. </a:t>
            </a:r>
          </a:p>
          <a:p>
            <a:r>
              <a:rPr lang="en-US" sz="2600" dirty="0"/>
              <a:t>It does not include items installed inside your computer such as internal disk drives, expansion cards, and RAM, and it will not display legacy devices such as keyboards and mice connected through a PS/2 or serial port.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20</a:t>
            </a:fld>
            <a:endParaRPr lang="en-US"/>
          </a:p>
        </p:txBody>
      </p:sp>
    </p:spTree>
    <p:extLst>
      <p:ext uri="{BB962C8B-B14F-4D97-AF65-F5344CB8AC3E}">
        <p14:creationId xmlns:p14="http://schemas.microsoft.com/office/powerpoint/2010/main" val="259993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and Printers Folders</a:t>
            </a:r>
          </a:p>
        </p:txBody>
      </p:sp>
      <p:pic>
        <p:nvPicPr>
          <p:cNvPr id="5122" name="Picture 2" descr="C:\Documents and Settings\Pat\Desktop\70-685\Edits2\f050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19" t="7986" r="22381" b="11855"/>
          <a:stretch/>
        </p:blipFill>
        <p:spPr bwMode="auto">
          <a:xfrm>
            <a:off x="1447800" y="1542143"/>
            <a:ext cx="6431733" cy="494937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21</a:t>
            </a:fld>
            <a:endParaRPr lang="en-US"/>
          </a:p>
        </p:txBody>
      </p:sp>
    </p:spTree>
    <p:extLst>
      <p:ext uri="{BB962C8B-B14F-4D97-AF65-F5344CB8AC3E}">
        <p14:creationId xmlns:p14="http://schemas.microsoft.com/office/powerpoint/2010/main" val="163978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Manager</a:t>
            </a:r>
          </a:p>
        </p:txBody>
      </p:sp>
      <p:sp>
        <p:nvSpPr>
          <p:cNvPr id="3" name="Content Placeholder 2"/>
          <p:cNvSpPr>
            <a:spLocks noGrp="1"/>
          </p:cNvSpPr>
          <p:nvPr>
            <p:ph idx="1"/>
          </p:nvPr>
        </p:nvSpPr>
        <p:spPr/>
        <p:txBody>
          <a:bodyPr/>
          <a:lstStyle/>
          <a:p>
            <a:r>
              <a:rPr lang="en-US" sz="2800" b="1" i="1" dirty="0"/>
              <a:t>Device Manager</a:t>
            </a:r>
            <a:r>
              <a:rPr lang="en-US" sz="2800" dirty="0"/>
              <a:t> provides you with a graphical view of the hardware (internal and external) that is installed your computer and gives you a way to manage and configure your devices. </a:t>
            </a:r>
          </a:p>
          <a:p>
            <a:r>
              <a:rPr lang="en-US" sz="2800" dirty="0"/>
              <a:t>With Device Manager, you can determine whether a device is recognized by Windows and if the device is working properly. </a:t>
            </a:r>
          </a:p>
          <a:p>
            <a:r>
              <a:rPr lang="en-US" sz="2800" dirty="0"/>
              <a:t>You can also enable, disable, or uninstall the device, roll back the previous version of the driver, identify the device driver including its version, and change hardware configuration settings.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22</a:t>
            </a:fld>
            <a:endParaRPr lang="en-US"/>
          </a:p>
        </p:txBody>
      </p:sp>
    </p:spTree>
    <p:extLst>
      <p:ext uri="{BB962C8B-B14F-4D97-AF65-F5344CB8AC3E}">
        <p14:creationId xmlns:p14="http://schemas.microsoft.com/office/powerpoint/2010/main" val="749581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Manager</a:t>
            </a:r>
          </a:p>
        </p:txBody>
      </p:sp>
      <p:pic>
        <p:nvPicPr>
          <p:cNvPr id="6146" name="Picture 2" descr="C:\Documents and Settings\Pat\Desktop\70-685\Edits2\f050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768" t="3671" r="46042" b="20734"/>
          <a:stretch/>
        </p:blipFill>
        <p:spPr bwMode="auto">
          <a:xfrm>
            <a:off x="2514600" y="1500420"/>
            <a:ext cx="4495800" cy="495057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23</a:t>
            </a:fld>
            <a:endParaRPr lang="en-US"/>
          </a:p>
        </p:txBody>
      </p:sp>
    </p:spTree>
    <p:extLst>
      <p:ext uri="{BB962C8B-B14F-4D97-AF65-F5344CB8AC3E}">
        <p14:creationId xmlns:p14="http://schemas.microsoft.com/office/powerpoint/2010/main" val="3974578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Manager</a:t>
            </a:r>
          </a:p>
        </p:txBody>
      </p:sp>
      <p:pic>
        <p:nvPicPr>
          <p:cNvPr id="7170" name="Picture 2" descr="C:\Documents and Settings\Pat\Desktop\70-685\Edits2\f050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774" t="10763" r="12083" b="31300"/>
          <a:stretch/>
        </p:blipFill>
        <p:spPr bwMode="auto">
          <a:xfrm>
            <a:off x="2286000" y="1579638"/>
            <a:ext cx="4572000" cy="49445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24</a:t>
            </a:fld>
            <a:endParaRPr lang="en-US"/>
          </a:p>
        </p:txBody>
      </p:sp>
    </p:spTree>
    <p:extLst>
      <p:ext uri="{BB962C8B-B14F-4D97-AF65-F5344CB8AC3E}">
        <p14:creationId xmlns:p14="http://schemas.microsoft.com/office/powerpoint/2010/main" val="2398716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Manager</a:t>
            </a:r>
          </a:p>
        </p:txBody>
      </p:sp>
      <p:sp>
        <p:nvSpPr>
          <p:cNvPr id="3" name="Content Placeholder 2"/>
          <p:cNvSpPr>
            <a:spLocks noGrp="1"/>
          </p:cNvSpPr>
          <p:nvPr>
            <p:ph idx="1"/>
          </p:nvPr>
        </p:nvSpPr>
        <p:spPr/>
        <p:txBody>
          <a:bodyPr/>
          <a:lstStyle/>
          <a:p>
            <a:pPr lvl="0"/>
            <a:r>
              <a:rPr lang="en-US" sz="2700" dirty="0"/>
              <a:t>A downward pointing black arrow indicates a disabled device. A disabled device is a device that is physically present in the computer and is consuming resources, but does not have a driver loaded. </a:t>
            </a:r>
          </a:p>
          <a:p>
            <a:pPr lvl="0"/>
            <a:r>
              <a:rPr lang="en-US" sz="2700" dirty="0"/>
              <a:t>A black exclamation point (!) on a yellow field indicates the device is in a problem state. </a:t>
            </a:r>
          </a:p>
          <a:p>
            <a:pPr lvl="0"/>
            <a:r>
              <a:rPr lang="en-US" sz="2700" dirty="0"/>
              <a:t>You also need to check whether any devices are listed as an unknown device, listed under Other devices, or has a generic name such as Ethernet Controller or PCI Simple Communications Controller, which indicates that the proper driver is not loaded.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25</a:t>
            </a:fld>
            <a:endParaRPr lang="en-US"/>
          </a:p>
        </p:txBody>
      </p:sp>
    </p:spTree>
    <p:extLst>
      <p:ext uri="{BB962C8B-B14F-4D97-AF65-F5344CB8AC3E}">
        <p14:creationId xmlns:p14="http://schemas.microsoft.com/office/powerpoint/2010/main" val="2600244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Every time you turn on a computer, the computer goes through the power-on self-test (POST), which initializes hardware, tests basic hardware devices, and finds an operating system to load.</a:t>
            </a:r>
          </a:p>
          <a:p>
            <a:pPr lvl="0"/>
            <a:r>
              <a:rPr lang="en-US" dirty="0"/>
              <a:t>If the processor, motherboard, or RAM is faulty, it can cause the entire system to fail. Specific symptoms may include an inability to boot, system lock-ups, or random reboots.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26</a:t>
            </a:fld>
            <a:endParaRPr lang="en-US"/>
          </a:p>
        </p:txBody>
      </p:sp>
    </p:spTree>
    <p:extLst>
      <p:ext uri="{BB962C8B-B14F-4D97-AF65-F5344CB8AC3E}">
        <p14:creationId xmlns:p14="http://schemas.microsoft.com/office/powerpoint/2010/main" val="2059745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a:t>Skill Summary</a:t>
            </a:r>
          </a:p>
        </p:txBody>
      </p:sp>
      <p:sp>
        <p:nvSpPr>
          <p:cNvPr id="36867" name="Rectangle 3"/>
          <p:cNvSpPr>
            <a:spLocks noGrp="1" noChangeArrowheads="1"/>
          </p:cNvSpPr>
          <p:nvPr>
            <p:ph type="body" idx="1"/>
          </p:nvPr>
        </p:nvSpPr>
        <p:spPr/>
        <p:txBody>
          <a:bodyPr/>
          <a:lstStyle/>
          <a:p>
            <a:pPr lvl="0"/>
            <a:r>
              <a:rPr lang="en-US" sz="2800" dirty="0"/>
              <a:t>If there are no running fans, flashing lights, audible sounds, or signs of movement when you attempt to start the computer. It is probably caused by a faulty component, such as a processor, RAM, motherboard, or power supply.</a:t>
            </a:r>
          </a:p>
          <a:p>
            <a:pPr lvl="0"/>
            <a:r>
              <a:rPr lang="en-US" sz="2800" dirty="0"/>
              <a:t>If Windows detects possible problems with your computer’s memory, it will prompt you to run the Memory Diagnostics Tool.</a:t>
            </a:r>
          </a:p>
          <a:p>
            <a:r>
              <a:rPr lang="en-US" sz="2800" dirty="0"/>
              <a:t>Windows includes two useful tools to check disks including Error-checking and Defragmentation tools.</a:t>
            </a:r>
          </a:p>
          <a:p>
            <a:pPr lvl="0"/>
            <a:endParaRPr lang="en-US" sz="28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You can solve some computer problems and improve the performance of your computer just by making sure that your hard disk has no errors using the Error-checking tool.</a:t>
            </a:r>
          </a:p>
          <a:p>
            <a:pPr lvl="0"/>
            <a:r>
              <a:rPr lang="en-US" sz="2800" dirty="0"/>
              <a:t>Fragmentation makes your hard disk do extra work that can slow down your computer. Removable storage devices such as USB flash drives can also become fragmented. </a:t>
            </a:r>
          </a:p>
          <a:p>
            <a:pPr lvl="0"/>
            <a:r>
              <a:rPr lang="en-US" sz="2800" dirty="0"/>
              <a:t>Disk Defragmenter rearranges fragmented data so your disks and drives can work more efficiently.</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28</a:t>
            </a:fld>
            <a:endParaRPr lang="en-US"/>
          </a:p>
        </p:txBody>
      </p:sp>
    </p:spTree>
    <p:extLst>
      <p:ext uri="{BB962C8B-B14F-4D97-AF65-F5344CB8AC3E}">
        <p14:creationId xmlns:p14="http://schemas.microsoft.com/office/powerpoint/2010/main" val="2069926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When troubleshooting devices connected through ports, the video system, or the sound system, you need to verify that the related devices are connected properly, turned on, and the correct driver is loaded.</a:t>
            </a:r>
          </a:p>
          <a:p>
            <a:pPr lvl="0"/>
            <a:r>
              <a:rPr lang="en-US" sz="2600" dirty="0"/>
              <a:t>Device drivers are programs that control a device. You can think of them as a translator between the device and the operating system and programs that use that device.</a:t>
            </a:r>
          </a:p>
          <a:p>
            <a:pPr lvl="0"/>
            <a:r>
              <a:rPr lang="en-US" sz="2600" dirty="0"/>
              <a:t>To prevent you from constantly inserting the Windows 7 installation DVD, Windows 7 includes a driver store with an extensive library of device drivers.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29</a:t>
            </a:fld>
            <a:endParaRPr lang="en-US"/>
          </a:p>
        </p:txBody>
      </p:sp>
    </p:spTree>
    <p:extLst>
      <p:ext uri="{BB962C8B-B14F-4D97-AF65-F5344CB8AC3E}">
        <p14:creationId xmlns:p14="http://schemas.microsoft.com/office/powerpoint/2010/main" val="376177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Troubleshooting Hardware Devices</a:t>
            </a:r>
            <a:endParaRPr lang="en-CA" dirty="0"/>
          </a:p>
        </p:txBody>
      </p:sp>
      <p:sp>
        <p:nvSpPr>
          <p:cNvPr id="4099" name="Content Placeholder 3"/>
          <p:cNvSpPr>
            <a:spLocks noGrp="1"/>
          </p:cNvSpPr>
          <p:nvPr>
            <p:ph idx="1"/>
          </p:nvPr>
        </p:nvSpPr>
        <p:spPr/>
        <p:txBody>
          <a:bodyPr/>
          <a:lstStyle/>
          <a:p>
            <a:r>
              <a:rPr lang="en-US" dirty="0"/>
              <a:t>Every time you turn on a computer, the computer goes through the </a:t>
            </a:r>
            <a:r>
              <a:rPr lang="en-US" b="1" i="1" dirty="0"/>
              <a:t>power-on self-test (POST)</a:t>
            </a:r>
            <a:r>
              <a:rPr lang="en-US" dirty="0"/>
              <a:t>, which initializes hardware and finds an operating system to load. </a:t>
            </a:r>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For years, Windows has benefited from Plug and Play (PnP), which means the device is automatically recognized, automatically configured, and the appropriate driver installed when you install or connect a device.</a:t>
            </a:r>
          </a:p>
          <a:p>
            <a:pPr lvl="0"/>
            <a:r>
              <a:rPr lang="en-US" sz="2600" dirty="0"/>
              <a:t>A signed driver is a device driver that includes a digital signature, which is an electronic security mark that can indicate the publisher of the software and provides information that can show if a driver has been altered.</a:t>
            </a:r>
          </a:p>
          <a:p>
            <a:pPr lvl="0"/>
            <a:r>
              <a:rPr lang="en-US" sz="2600" dirty="0"/>
              <a:t>All installed drivers in the 64-bit version of Windows 7 are required to be signed and unaltered.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30</a:t>
            </a:fld>
            <a:endParaRPr lang="en-US"/>
          </a:p>
        </p:txBody>
      </p:sp>
    </p:spTree>
    <p:extLst>
      <p:ext uri="{BB962C8B-B14F-4D97-AF65-F5344CB8AC3E}">
        <p14:creationId xmlns:p14="http://schemas.microsoft.com/office/powerpoint/2010/main" val="1730748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The Devices and Printers folder gives you a quick view of devices connected to your computer that you can connect or disconnect through a port or network connection.</a:t>
            </a:r>
          </a:p>
          <a:p>
            <a:pPr lvl="0"/>
            <a:r>
              <a:rPr lang="en-US" dirty="0"/>
              <a:t>Device Manager provides you with a graphical view of the hardware (internal and external) that is installed your computer and gives you a way to manage and configure your devices.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31</a:t>
            </a:fld>
            <a:endParaRPr lang="en-US"/>
          </a:p>
        </p:txBody>
      </p:sp>
    </p:spTree>
    <p:extLst>
      <p:ext uri="{BB962C8B-B14F-4D97-AF65-F5344CB8AC3E}">
        <p14:creationId xmlns:p14="http://schemas.microsoft.com/office/powerpoint/2010/main" val="223355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ROM BIOS</a:t>
            </a:r>
          </a:p>
        </p:txBody>
      </p:sp>
      <p:sp>
        <p:nvSpPr>
          <p:cNvPr id="3" name="Content Placeholder 2"/>
          <p:cNvSpPr>
            <a:spLocks noGrp="1"/>
          </p:cNvSpPr>
          <p:nvPr>
            <p:ph idx="1"/>
          </p:nvPr>
        </p:nvSpPr>
        <p:spPr/>
        <p:txBody>
          <a:bodyPr/>
          <a:lstStyle/>
          <a:p>
            <a:r>
              <a:rPr lang="en-US" sz="2800" dirty="0"/>
              <a:t>Remember that the ROM BIOS is firmware that occupies a spot halfway between software and hardware. </a:t>
            </a:r>
          </a:p>
          <a:p>
            <a:r>
              <a:rPr lang="en-US" sz="2800" dirty="0"/>
              <a:t>To overcome some problems, you would have to check with your system or motherboard manufacturer to see if they have a new version of your BIOS that you can download and apply to your system. </a:t>
            </a:r>
          </a:p>
          <a:p>
            <a:r>
              <a:rPr lang="en-US" sz="2800" dirty="0"/>
              <a:t>The process of updating your system ROM BIOS is called flashing the BIOS.</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a:t>
            </a:fld>
            <a:endParaRPr lang="en-US"/>
          </a:p>
        </p:txBody>
      </p:sp>
    </p:spTree>
    <p:extLst>
      <p:ext uri="{BB962C8B-B14F-4D97-AF65-F5344CB8AC3E}">
        <p14:creationId xmlns:p14="http://schemas.microsoft.com/office/powerpoint/2010/main" val="250550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Memory Diagnostic</a:t>
            </a:r>
          </a:p>
        </p:txBody>
      </p:sp>
      <p:sp>
        <p:nvSpPr>
          <p:cNvPr id="3" name="Content Placeholder 2"/>
          <p:cNvSpPr>
            <a:spLocks noGrp="1"/>
          </p:cNvSpPr>
          <p:nvPr>
            <p:ph idx="1"/>
          </p:nvPr>
        </p:nvSpPr>
        <p:spPr/>
        <p:txBody>
          <a:bodyPr/>
          <a:lstStyle/>
          <a:p>
            <a:r>
              <a:rPr lang="en-US" dirty="0"/>
              <a:t>Memory problems can be caused by faulty RAM or a faulty motherboard. </a:t>
            </a:r>
          </a:p>
          <a:p>
            <a:r>
              <a:rPr lang="en-US" dirty="0"/>
              <a:t>Unfortunately, these problems can sometimes be difficult to confirm without special tools. Like Windows Vista, Windows 7 includes the Memory Diagnostic Tool.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a:t>
            </a:fld>
            <a:endParaRPr lang="en-US"/>
          </a:p>
        </p:txBody>
      </p:sp>
    </p:spTree>
    <p:extLst>
      <p:ext uri="{BB962C8B-B14F-4D97-AF65-F5344CB8AC3E}">
        <p14:creationId xmlns:p14="http://schemas.microsoft.com/office/powerpoint/2010/main" val="168946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Problems</a:t>
            </a:r>
          </a:p>
        </p:txBody>
      </p:sp>
      <p:sp>
        <p:nvSpPr>
          <p:cNvPr id="3" name="Content Placeholder 2"/>
          <p:cNvSpPr>
            <a:spLocks noGrp="1"/>
          </p:cNvSpPr>
          <p:nvPr>
            <p:ph idx="1"/>
          </p:nvPr>
        </p:nvSpPr>
        <p:spPr/>
        <p:txBody>
          <a:bodyPr/>
          <a:lstStyle/>
          <a:p>
            <a:r>
              <a:rPr lang="en-US" dirty="0"/>
              <a:t>The power supply is as important as the processor, memory, and motherboard because these need power to operate. </a:t>
            </a:r>
          </a:p>
          <a:p>
            <a:r>
              <a:rPr lang="en-US" dirty="0"/>
              <a:t>Without power, entire system would fail, including not being able to boot, the system locking up, or the system rebooting randomly.</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a:t>
            </a:fld>
            <a:endParaRPr lang="en-US"/>
          </a:p>
        </p:txBody>
      </p:sp>
    </p:spTree>
    <p:extLst>
      <p:ext uri="{BB962C8B-B14F-4D97-AF65-F5344CB8AC3E}">
        <p14:creationId xmlns:p14="http://schemas.microsoft.com/office/powerpoint/2010/main" val="406418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Problems</a:t>
            </a:r>
          </a:p>
        </p:txBody>
      </p:sp>
      <p:sp>
        <p:nvSpPr>
          <p:cNvPr id="3" name="Content Placeholder 2"/>
          <p:cNvSpPr>
            <a:spLocks noGrp="1"/>
          </p:cNvSpPr>
          <p:nvPr>
            <p:ph idx="1"/>
          </p:nvPr>
        </p:nvSpPr>
        <p:spPr/>
        <p:txBody>
          <a:bodyPr/>
          <a:lstStyle/>
          <a:p>
            <a:r>
              <a:rPr lang="en-US" sz="2700" dirty="0"/>
              <a:t>One of the scenarios that you may deal with is that there are no running fans, lights, sounds, or signs of movement when you attempt to start the computer. </a:t>
            </a:r>
          </a:p>
          <a:p>
            <a:r>
              <a:rPr lang="en-US" sz="2700" dirty="0"/>
              <a:t>This problem can be caused by a faulty component, like the processor, RAM, motherboard, or power supply, or possibly another device that is causing a short, overload, or power problem.</a:t>
            </a:r>
          </a:p>
          <a:p>
            <a:r>
              <a:rPr lang="en-US" sz="2700" dirty="0"/>
              <a:t>If your computer reboots before completing boot up or shuts down before boot, you should verify that your power supply can deliver enough power to all of your devices.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7</a:t>
            </a:fld>
            <a:endParaRPr lang="en-US"/>
          </a:p>
        </p:txBody>
      </p:sp>
    </p:spTree>
    <p:extLst>
      <p:ext uri="{BB962C8B-B14F-4D97-AF65-F5344CB8AC3E}">
        <p14:creationId xmlns:p14="http://schemas.microsoft.com/office/powerpoint/2010/main" val="9599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Drives</a:t>
            </a:r>
          </a:p>
        </p:txBody>
      </p:sp>
      <p:sp>
        <p:nvSpPr>
          <p:cNvPr id="3" name="Content Placeholder 2"/>
          <p:cNvSpPr>
            <a:spLocks noGrp="1"/>
          </p:cNvSpPr>
          <p:nvPr>
            <p:ph idx="1"/>
          </p:nvPr>
        </p:nvSpPr>
        <p:spPr/>
        <p:txBody>
          <a:bodyPr/>
          <a:lstStyle/>
          <a:p>
            <a:r>
              <a:rPr lang="en-US" dirty="0"/>
              <a:t>When a drive cannot be found during boot up, you will receive disk errors during POST or receive disk read or write errors. </a:t>
            </a:r>
          </a:p>
          <a:p>
            <a:r>
              <a:rPr lang="en-US" dirty="0"/>
              <a:t>You could have a faulty drive, drive cable, or controller (found on its own expansion card or built into the motherboard). </a:t>
            </a:r>
          </a:p>
          <a:p>
            <a:r>
              <a:rPr lang="en-US" dirty="0"/>
              <a:t>Windows includes two useful tools to check disks including error-checking and defragmentation tools.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8</a:t>
            </a:fld>
            <a:endParaRPr lang="en-US"/>
          </a:p>
        </p:txBody>
      </p:sp>
    </p:spTree>
    <p:extLst>
      <p:ext uri="{BB962C8B-B14F-4D97-AF65-F5344CB8AC3E}">
        <p14:creationId xmlns:p14="http://schemas.microsoft.com/office/powerpoint/2010/main" val="374074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Drives</a:t>
            </a:r>
          </a:p>
        </p:txBody>
      </p:sp>
      <p:sp>
        <p:nvSpPr>
          <p:cNvPr id="3" name="Content Placeholder 2"/>
          <p:cNvSpPr>
            <a:spLocks noGrp="1"/>
          </p:cNvSpPr>
          <p:nvPr>
            <p:ph idx="1"/>
          </p:nvPr>
        </p:nvSpPr>
        <p:spPr/>
        <p:txBody>
          <a:bodyPr/>
          <a:lstStyle/>
          <a:p>
            <a:r>
              <a:rPr lang="en-US" dirty="0"/>
              <a:t>You can solve some computer problems and improve the performance of your computer just by making sure that your hard disk has no errors. </a:t>
            </a:r>
          </a:p>
          <a:p>
            <a:r>
              <a:rPr lang="en-US" dirty="0"/>
              <a:t>To test your hard disk, use the graphical </a:t>
            </a:r>
            <a:r>
              <a:rPr lang="en-US" b="1" i="1" dirty="0"/>
              <a:t>Error-checking tool</a:t>
            </a:r>
            <a:r>
              <a:rPr lang="en-US" dirty="0"/>
              <a:t> or the </a:t>
            </a:r>
            <a:r>
              <a:rPr lang="en-US" dirty="0" err="1"/>
              <a:t>chkdsk</a:t>
            </a:r>
            <a:r>
              <a:rPr lang="en-US" dirty="0"/>
              <a:t> command at the command prompt.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9</a:t>
            </a:fld>
            <a:endParaRPr lang="en-US"/>
          </a:p>
        </p:txBody>
      </p:sp>
    </p:spTree>
    <p:extLst>
      <p:ext uri="{BB962C8B-B14F-4D97-AF65-F5344CB8AC3E}">
        <p14:creationId xmlns:p14="http://schemas.microsoft.com/office/powerpoint/2010/main" val="278343348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1864</Words>
  <Application>Microsoft Office PowerPoint</Application>
  <PresentationFormat>On-screen Show (4:3)</PresentationFormat>
  <Paragraphs>156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Franklin Gothic Book</vt:lpstr>
      <vt:lpstr>Franklin Gothic Medium</vt:lpstr>
      <vt:lpstr>Custom Design</vt:lpstr>
      <vt:lpstr>Troubleshooting Hardware Issues</vt:lpstr>
      <vt:lpstr>Objectives</vt:lpstr>
      <vt:lpstr>Troubleshooting Hardware Devices</vt:lpstr>
      <vt:lpstr>ROM BIOS</vt:lpstr>
      <vt:lpstr>Windows Memory Diagnostic</vt:lpstr>
      <vt:lpstr>Power Problems</vt:lpstr>
      <vt:lpstr>Power Problems</vt:lpstr>
      <vt:lpstr>Testing Drives</vt:lpstr>
      <vt:lpstr>Testing Drives</vt:lpstr>
      <vt:lpstr>Testing Drives</vt:lpstr>
      <vt:lpstr>Disk Defragmenter</vt:lpstr>
      <vt:lpstr>Disk Defragmenter</vt:lpstr>
      <vt:lpstr>Troubleshooting Ports, Video, and Sound</vt:lpstr>
      <vt:lpstr>Devices and Device Drivers</vt:lpstr>
      <vt:lpstr>Plug and Play (PnP)</vt:lpstr>
      <vt:lpstr>Device Resources</vt:lpstr>
      <vt:lpstr>Device Resources</vt:lpstr>
      <vt:lpstr>Signed Driver</vt:lpstr>
      <vt:lpstr>Signed Drivers</vt:lpstr>
      <vt:lpstr>Devices and Printers Folders</vt:lpstr>
      <vt:lpstr>Devices and Printers Folders</vt:lpstr>
      <vt:lpstr>Device Manager</vt:lpstr>
      <vt:lpstr>Device Manager</vt:lpstr>
      <vt:lpstr>Device Manager</vt:lpstr>
      <vt:lpstr>Device Manager</vt:lpstr>
      <vt:lpstr>Skill Summary</vt:lpstr>
      <vt:lpstr>Skill Summary</vt:lpstr>
      <vt:lpstr>Skill Summary</vt:lpstr>
      <vt:lpstr>Skill Summary</vt:lpstr>
      <vt:lpstr>Skill Summary</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70-680_Lesson01</dc:title>
  <dc:subject>Introducing Windows 7</dc:subject>
  <dc:creator>Katherine James</dc:creator>
  <cp:lastModifiedBy>Ralph Middlemass</cp:lastModifiedBy>
  <cp:revision>323</cp:revision>
  <dcterms:created xsi:type="dcterms:W3CDTF">2007-01-10T19:14:18Z</dcterms:created>
  <dcterms:modified xsi:type="dcterms:W3CDTF">2017-03-04T18:28:58Z</dcterms:modified>
</cp:coreProperties>
</file>