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64" r:id="rId5"/>
    <p:sldId id="265" r:id="rId6"/>
    <p:sldId id="266" r:id="rId7"/>
    <p:sldId id="267"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2D3859-43BF-492C-8C9C-053A6C45F562}" type="datetimeFigureOut">
              <a:rPr lang="en-GB" smtClean="0"/>
              <a:t>05/12/2016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D3859-43BF-492C-8C9C-053A6C45F562}" type="datetimeFigureOut">
              <a:rPr lang="en-GB" smtClean="0"/>
              <a:t>05/12/2016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82D3859-43BF-492C-8C9C-053A6C45F562}" type="datetimeFigureOut">
              <a:rPr lang="en-GB" smtClean="0"/>
              <a:t>05/12/2016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4E391-11BB-4FFA-B8D5-F0FE8D97F62E}"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D3859-43BF-492C-8C9C-053A6C45F562}" type="datetimeFigureOut">
              <a:rPr lang="en-GB" smtClean="0"/>
              <a:t>05/12/2016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4E391-11BB-4FFA-B8D5-F0FE8D97F62E}"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2D3859-43BF-492C-8C9C-053A6C45F562}" type="datetimeFigureOut">
              <a:rPr lang="en-GB" smtClean="0"/>
              <a:t>05/12/2016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2D3859-43BF-492C-8C9C-053A6C45F562}" type="datetimeFigureOut">
              <a:rPr lang="en-GB" smtClean="0"/>
              <a:t>05/12/2016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4E391-11BB-4FFA-B8D5-F0FE8D97F62E}"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2D3859-43BF-492C-8C9C-053A6C45F562}" type="datetimeFigureOut">
              <a:rPr lang="en-GB" smtClean="0"/>
              <a:t>05/12/2016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2D3859-43BF-492C-8C9C-053A6C45F562}" type="datetimeFigureOut">
              <a:rPr lang="en-GB" smtClean="0"/>
              <a:t>05/12/2016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82D3859-43BF-492C-8C9C-053A6C45F562}" type="datetimeFigureOut">
              <a:rPr lang="en-GB" smtClean="0"/>
              <a:t>05/12/2016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F4E391-11BB-4FFA-B8D5-F0FE8D97F62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2D3859-43BF-492C-8C9C-053A6C45F562}" type="datetimeFigureOut">
              <a:rPr lang="en-GB" smtClean="0"/>
              <a:t>05/12/2016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4E391-11BB-4FFA-B8D5-F0FE8D97F62E}"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D3859-43BF-492C-8C9C-053A6C45F562}" type="datetimeFigureOut">
              <a:rPr lang="en-GB" smtClean="0"/>
              <a:t>05/12/2016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4E391-11BB-4FFA-B8D5-F0FE8D97F62E}"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82D3859-43BF-492C-8C9C-053A6C45F562}" type="datetimeFigureOut">
              <a:rPr lang="en-GB" smtClean="0"/>
              <a:t>05/12/2016</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4F4E391-11BB-4FFA-B8D5-F0FE8D97F62E}"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There are a number of different approaches you can use when problem solving and selecting the most effective troubleshooting approach will allow you to resolve a problem in less time as you will be more efficient. </a:t>
            </a:r>
          </a:p>
          <a:p>
            <a:endParaRPr lang="en-GB" dirty="0"/>
          </a:p>
        </p:txBody>
      </p:sp>
      <p:sp>
        <p:nvSpPr>
          <p:cNvPr id="2" name="Title 1"/>
          <p:cNvSpPr>
            <a:spLocks noGrp="1"/>
          </p:cNvSpPr>
          <p:nvPr>
            <p:ph type="title"/>
          </p:nvPr>
        </p:nvSpPr>
        <p:spPr/>
        <p:txBody>
          <a:bodyPr>
            <a:normAutofit fontScale="90000"/>
          </a:bodyPr>
          <a:lstStyle/>
          <a:p>
            <a:r>
              <a:rPr lang="en-GB" b="1" dirty="0" smtClean="0"/>
              <a:t>Approaches to Problem Solving</a:t>
            </a:r>
            <a:br>
              <a:rPr lang="en-GB" b="1" dirty="0" smtClean="0"/>
            </a:br>
            <a:endParaRPr lang="en-GB" dirty="0"/>
          </a:p>
        </p:txBody>
      </p:sp>
    </p:spTree>
    <p:extLst>
      <p:ext uri="{BB962C8B-B14F-4D97-AF65-F5344CB8AC3E}">
        <p14:creationId xmlns:p14="http://schemas.microsoft.com/office/powerpoint/2010/main" val="454330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7" y="1628800"/>
            <a:ext cx="8424936" cy="4896544"/>
          </a:xfrm>
        </p:spPr>
        <p:txBody>
          <a:bodyPr>
            <a:noAutofit/>
          </a:bodyPr>
          <a:lstStyle/>
          <a:p>
            <a:r>
              <a:rPr lang="en-GB" sz="2800" dirty="0">
                <a:latin typeface="Arial" panose="020B0604020202020204" pitchFamily="34" charset="0"/>
                <a:cs typeface="Arial" panose="020B0604020202020204" pitchFamily="34" charset="0"/>
              </a:rPr>
              <a:t>The second step, ‘applying your experience’ means that if you have previously successfully cured a particular problem in the past (or perhaps a similar problem) Then you might know of a way or a shortcut to expedite the troubleshooting process. If you are less experienced, you likely will implement a top-down approach regardless of the circumstances.</a:t>
            </a:r>
            <a:br>
              <a:rPr lang="en-GB" sz="28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In contrast, if you are skilled at troubleshooting, you might be able to get a head start by beginning at a different layer using the Half-Split method.</a:t>
            </a:r>
          </a:p>
        </p:txBody>
      </p:sp>
      <p:sp>
        <p:nvSpPr>
          <p:cNvPr id="3" name="Title 2"/>
          <p:cNvSpPr>
            <a:spLocks noGrp="1"/>
          </p:cNvSpPr>
          <p:nvPr>
            <p:ph type="title"/>
          </p:nvPr>
        </p:nvSpPr>
        <p:spPr/>
        <p:txBody>
          <a:bodyPr/>
          <a:lstStyle/>
          <a:p>
            <a:r>
              <a:rPr lang="en-GB" dirty="0" smtClean="0"/>
              <a:t>Apply your experience</a:t>
            </a:r>
            <a:endParaRPr lang="en-GB" dirty="0"/>
          </a:p>
        </p:txBody>
      </p:sp>
    </p:spTree>
    <p:extLst>
      <p:ext uri="{BB962C8B-B14F-4D97-AF65-F5344CB8AC3E}">
        <p14:creationId xmlns:p14="http://schemas.microsoft.com/office/powerpoint/2010/main" val="1400317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556792"/>
            <a:ext cx="8496943" cy="5301208"/>
          </a:xfrm>
        </p:spPr>
        <p:txBody>
          <a:bodyPr>
            <a:normAutofit lnSpcReduction="10000"/>
          </a:bodyPr>
          <a:lstStyle/>
          <a:p>
            <a:r>
              <a:rPr lang="en-GB" sz="2600" dirty="0" smtClean="0">
                <a:latin typeface="Arial" panose="020B0604020202020204" pitchFamily="34" charset="0"/>
                <a:cs typeface="Arial" panose="020B0604020202020204" pitchFamily="34" charset="0"/>
              </a:rPr>
              <a:t>Analysing </a:t>
            </a:r>
            <a:r>
              <a:rPr lang="en-GB" sz="2600" dirty="0">
                <a:latin typeface="Arial" panose="020B0604020202020204" pitchFamily="34" charset="0"/>
                <a:cs typeface="Arial" panose="020B0604020202020204" pitchFamily="34" charset="0"/>
              </a:rPr>
              <a:t>the symptoms allows you to have a better chance of solving a problem if you know more about it. At times, you can immediately correct a problem simply by </a:t>
            </a:r>
            <a:r>
              <a:rPr lang="en-GB" sz="2600" dirty="0" smtClean="0">
                <a:latin typeface="Arial" panose="020B0604020202020204" pitchFamily="34" charset="0"/>
                <a:cs typeface="Arial" panose="020B0604020202020204" pitchFamily="34" charset="0"/>
              </a:rPr>
              <a:t>analysing </a:t>
            </a:r>
            <a:r>
              <a:rPr lang="en-GB" sz="2600" dirty="0">
                <a:latin typeface="Arial" panose="020B0604020202020204" pitchFamily="34" charset="0"/>
                <a:cs typeface="Arial" panose="020B0604020202020204" pitchFamily="34" charset="0"/>
              </a:rPr>
              <a:t>the symptoms and swiftly recognizing the culprit.</a:t>
            </a:r>
          </a:p>
          <a:p>
            <a:r>
              <a:rPr lang="en-GB" sz="2600" dirty="0">
                <a:latin typeface="Arial" panose="020B0604020202020204" pitchFamily="34" charset="0"/>
                <a:cs typeface="Arial" panose="020B0604020202020204" pitchFamily="34" charset="0"/>
              </a:rPr>
              <a:t>To give an example, if you received a call from an individual in a department who is complaining that they cannot print. You would first find out if others in the department could print, then ask if the individual could print whilst logged into another departmental machine. If the other members can print and the staff member can print from another machine, then you must suspect the staff members own machine and employ a top-down approach whilst at that machine.</a:t>
            </a:r>
          </a:p>
          <a:p>
            <a:endParaRPr lang="en-GB" dirty="0"/>
          </a:p>
        </p:txBody>
      </p:sp>
      <p:sp>
        <p:nvSpPr>
          <p:cNvPr id="3" name="Title 2"/>
          <p:cNvSpPr>
            <a:spLocks noGrp="1"/>
          </p:cNvSpPr>
          <p:nvPr>
            <p:ph type="title"/>
          </p:nvPr>
        </p:nvSpPr>
        <p:spPr/>
        <p:txBody>
          <a:bodyPr/>
          <a:lstStyle/>
          <a:p>
            <a:r>
              <a:rPr lang="en-GB" dirty="0" smtClean="0"/>
              <a:t>Analyse Symptoms</a:t>
            </a:r>
            <a:endParaRPr lang="en-GB" dirty="0"/>
          </a:p>
        </p:txBody>
      </p:sp>
    </p:spTree>
    <p:extLst>
      <p:ext uri="{BB962C8B-B14F-4D97-AF65-F5344CB8AC3E}">
        <p14:creationId xmlns:p14="http://schemas.microsoft.com/office/powerpoint/2010/main" val="2386043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Linear</a:t>
            </a:r>
          </a:p>
          <a:p>
            <a:pPr marL="0" indent="0">
              <a:buNone/>
            </a:pPr>
            <a:r>
              <a:rPr lang="en-GB" dirty="0"/>
              <a:t> </a:t>
            </a:r>
            <a:r>
              <a:rPr lang="en-GB" dirty="0" smtClean="0"/>
              <a:t>       (Top Down)</a:t>
            </a:r>
            <a:endParaRPr lang="en-GB" dirty="0"/>
          </a:p>
          <a:p>
            <a:pPr marL="0" indent="0">
              <a:buNone/>
            </a:pPr>
            <a:r>
              <a:rPr lang="en-GB" dirty="0" smtClean="0"/>
              <a:t>        (Bottom Up)</a:t>
            </a:r>
            <a:endParaRPr lang="en-GB" dirty="0"/>
          </a:p>
          <a:p>
            <a:pPr marL="0" indent="0">
              <a:buNone/>
            </a:pPr>
            <a:endParaRPr lang="en-GB" dirty="0" smtClean="0"/>
          </a:p>
          <a:p>
            <a:r>
              <a:rPr lang="en-GB" dirty="0" smtClean="0"/>
              <a:t>Half Split</a:t>
            </a:r>
          </a:p>
          <a:p>
            <a:pPr marL="0" indent="0">
              <a:buNone/>
            </a:pPr>
            <a:r>
              <a:rPr lang="en-GB" dirty="0"/>
              <a:t> </a:t>
            </a:r>
            <a:r>
              <a:rPr lang="en-GB" dirty="0" smtClean="0"/>
              <a:t>       (Divide and Conquer)</a:t>
            </a:r>
            <a:endParaRPr lang="en-GB" dirty="0"/>
          </a:p>
        </p:txBody>
      </p:sp>
      <p:sp>
        <p:nvSpPr>
          <p:cNvPr id="2" name="Title 1"/>
          <p:cNvSpPr>
            <a:spLocks noGrp="1"/>
          </p:cNvSpPr>
          <p:nvPr>
            <p:ph type="title"/>
          </p:nvPr>
        </p:nvSpPr>
        <p:spPr/>
        <p:txBody>
          <a:bodyPr/>
          <a:lstStyle/>
          <a:p>
            <a:r>
              <a:rPr lang="en-GB" dirty="0"/>
              <a:t>T</a:t>
            </a:r>
            <a:r>
              <a:rPr lang="en-GB" dirty="0" smtClean="0"/>
              <a:t>roubleshooting Approaches </a:t>
            </a:r>
            <a:endParaRPr lang="en-GB" dirty="0"/>
          </a:p>
        </p:txBody>
      </p:sp>
    </p:spTree>
    <p:extLst>
      <p:ext uri="{BB962C8B-B14F-4D97-AF65-F5344CB8AC3E}">
        <p14:creationId xmlns:p14="http://schemas.microsoft.com/office/powerpoint/2010/main" val="3646350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16832"/>
            <a:ext cx="7408333" cy="4209331"/>
          </a:xfrm>
        </p:spPr>
        <p:txBody>
          <a:bodyPr/>
          <a:lstStyle/>
          <a:p>
            <a:r>
              <a:rPr lang="en-GB" dirty="0"/>
              <a:t>Linear methods of troubleshooting are often split into two main areas, bottom-up and top-down approaches. </a:t>
            </a:r>
            <a:r>
              <a:rPr lang="en-GB" dirty="0" smtClean="0"/>
              <a:t>Both </a:t>
            </a:r>
            <a:r>
              <a:rPr lang="en-GB" dirty="0"/>
              <a:t>have advantages and disadvantages and can be used in differing situations as outlined previously</a:t>
            </a:r>
            <a:r>
              <a:rPr lang="en-GB" dirty="0" smtClean="0"/>
              <a:t>.</a:t>
            </a:r>
          </a:p>
          <a:p>
            <a:endParaRPr lang="en-GB" dirty="0"/>
          </a:p>
          <a:p>
            <a:endParaRPr lang="en-GB" dirty="0" smtClean="0"/>
          </a:p>
          <a:p>
            <a:endParaRPr lang="en-GB" dirty="0"/>
          </a:p>
          <a:p>
            <a:endParaRPr lang="en-GB" dirty="0"/>
          </a:p>
        </p:txBody>
      </p:sp>
      <p:sp>
        <p:nvSpPr>
          <p:cNvPr id="3" name="Title 2"/>
          <p:cNvSpPr>
            <a:spLocks noGrp="1"/>
          </p:cNvSpPr>
          <p:nvPr>
            <p:ph type="title"/>
          </p:nvPr>
        </p:nvSpPr>
        <p:spPr/>
        <p:txBody>
          <a:bodyPr/>
          <a:lstStyle/>
          <a:p>
            <a:r>
              <a:rPr lang="en-GB" dirty="0" smtClean="0"/>
              <a:t>Linear</a:t>
            </a:r>
            <a:endParaRPr lang="en-GB" dirty="0"/>
          </a:p>
        </p:txBody>
      </p:sp>
    </p:spTree>
    <p:extLst>
      <p:ext uri="{BB962C8B-B14F-4D97-AF65-F5344CB8AC3E}">
        <p14:creationId xmlns:p14="http://schemas.microsoft.com/office/powerpoint/2010/main" val="165793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84784"/>
            <a:ext cx="8568952" cy="5256584"/>
          </a:xfrm>
        </p:spPr>
        <p:txBody>
          <a:bodyPr>
            <a:noAutofit/>
          </a:bodyPr>
          <a:lstStyle/>
          <a:p>
            <a:r>
              <a:rPr lang="en-GB" sz="2800" dirty="0">
                <a:latin typeface="Arial" panose="020B0604020202020204" pitchFamily="34" charset="0"/>
                <a:cs typeface="Arial" panose="020B0604020202020204" pitchFamily="34" charset="0"/>
              </a:rPr>
              <a:t>The bottom-up approach to troubleshooting a computer problem would start with the physical components and works up the applications layer. Bottom-up troubleshooting is an effective and efficient approach for situations when the problem is suspected to be physical. Physical problems are usually fairly easy to rule out and can save you time troubleshooting other higher-level issues. For example, if the cable is unplugged, it does not make sense to spend time trying to determine network access by using traceroute or ping commands.</a:t>
            </a:r>
          </a:p>
        </p:txBody>
      </p:sp>
      <p:sp>
        <p:nvSpPr>
          <p:cNvPr id="3" name="Title 2"/>
          <p:cNvSpPr>
            <a:spLocks noGrp="1"/>
          </p:cNvSpPr>
          <p:nvPr>
            <p:ph type="title"/>
          </p:nvPr>
        </p:nvSpPr>
        <p:spPr/>
        <p:txBody>
          <a:bodyPr/>
          <a:lstStyle/>
          <a:p>
            <a:r>
              <a:rPr lang="en-GB" dirty="0"/>
              <a:t>Bottom-Up Approach</a:t>
            </a:r>
          </a:p>
        </p:txBody>
      </p:sp>
    </p:spTree>
    <p:extLst>
      <p:ext uri="{BB962C8B-B14F-4D97-AF65-F5344CB8AC3E}">
        <p14:creationId xmlns:p14="http://schemas.microsoft.com/office/powerpoint/2010/main" val="1737253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12776"/>
            <a:ext cx="8568951" cy="5112568"/>
          </a:xfrm>
        </p:spPr>
        <p:txBody>
          <a:bodyPr>
            <a:noAutofit/>
          </a:bodyPr>
          <a:lstStyle/>
          <a:p>
            <a:r>
              <a:rPr lang="en-GB" sz="2000" dirty="0">
                <a:latin typeface="Arial" panose="020B0604020202020204" pitchFamily="34" charset="0"/>
                <a:cs typeface="Arial" panose="020B0604020202020204" pitchFamily="34" charset="0"/>
              </a:rPr>
              <a:t>When you apply a top-down approach to troubleshooting a networking problem, you start with </a:t>
            </a:r>
            <a:r>
              <a:rPr lang="en-GB" sz="2000" dirty="0" smtClean="0">
                <a:latin typeface="Arial" panose="020B0604020202020204" pitchFamily="34" charset="0"/>
                <a:cs typeface="Arial" panose="020B0604020202020204" pitchFamily="34" charset="0"/>
              </a:rPr>
              <a:t>the user </a:t>
            </a:r>
            <a:r>
              <a:rPr lang="en-GB" sz="2000" dirty="0">
                <a:latin typeface="Arial" panose="020B0604020202020204" pitchFamily="34" charset="0"/>
                <a:cs typeface="Arial" panose="020B0604020202020204" pitchFamily="34" charset="0"/>
              </a:rPr>
              <a:t>application and work your way down the layers of the OSI model. </a:t>
            </a:r>
            <a:endParaRPr lang="en-GB" sz="2000" dirty="0"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top-down approach is </a:t>
            </a:r>
            <a:r>
              <a:rPr lang="en-GB" sz="2000" dirty="0" smtClean="0">
                <a:latin typeface="Arial" panose="020B0604020202020204" pitchFamily="34" charset="0"/>
                <a:cs typeface="Arial" panose="020B0604020202020204" pitchFamily="34" charset="0"/>
              </a:rPr>
              <a:t>usually the </a:t>
            </a:r>
            <a:r>
              <a:rPr lang="en-GB" sz="2000" dirty="0">
                <a:latin typeface="Arial" panose="020B0604020202020204" pitchFamily="34" charset="0"/>
                <a:cs typeface="Arial" panose="020B0604020202020204" pitchFamily="34" charset="0"/>
              </a:rPr>
              <a:t>simple route and typically affects only one or a few users. Lower layers, or network </a:t>
            </a:r>
            <a:r>
              <a:rPr lang="en-GB" sz="2000" dirty="0" smtClean="0">
                <a:latin typeface="Arial" panose="020B0604020202020204" pitchFamily="34" charset="0"/>
                <a:cs typeface="Arial" panose="020B0604020202020204" pitchFamily="34" charset="0"/>
              </a:rPr>
              <a:t>infrastructure, usually </a:t>
            </a:r>
            <a:r>
              <a:rPr lang="en-GB" sz="2000" dirty="0">
                <a:latin typeface="Arial" panose="020B0604020202020204" pitchFamily="34" charset="0"/>
                <a:cs typeface="Arial" panose="020B0604020202020204" pitchFamily="34" charset="0"/>
              </a:rPr>
              <a:t>affect more than a few users</a:t>
            </a:r>
            <a:r>
              <a:rPr lang="en-GB" sz="2000" dirty="0" smtClean="0">
                <a:latin typeface="Arial" panose="020B0604020202020204" pitchFamily="34" charset="0"/>
                <a:cs typeface="Arial" panose="020B0604020202020204" pitchFamily="34" charset="0"/>
              </a:rPr>
              <a:t>.</a:t>
            </a:r>
          </a:p>
          <a:p>
            <a:r>
              <a:rPr lang="en-GB" sz="2000" dirty="0" smtClean="0">
                <a:latin typeface="Arial" panose="020B0604020202020204" pitchFamily="34" charset="0"/>
                <a:cs typeface="Arial" panose="020B0604020202020204" pitchFamily="34" charset="0"/>
              </a:rPr>
              <a:t>For </a:t>
            </a:r>
            <a:r>
              <a:rPr lang="en-GB" sz="2000" dirty="0">
                <a:latin typeface="Arial" panose="020B0604020202020204" pitchFamily="34" charset="0"/>
                <a:cs typeface="Arial" panose="020B0604020202020204" pitchFamily="34" charset="0"/>
              </a:rPr>
              <a:t>example, if a user cannot get to a website, the technician can start at the top of the OSI model </a:t>
            </a:r>
            <a:r>
              <a:rPr lang="en-GB" sz="2000" dirty="0" smtClean="0">
                <a:latin typeface="Arial" panose="020B0604020202020204" pitchFamily="34" charset="0"/>
                <a:cs typeface="Arial" panose="020B0604020202020204" pitchFamily="34" charset="0"/>
              </a:rPr>
              <a:t>and try </a:t>
            </a:r>
            <a:r>
              <a:rPr lang="en-GB" sz="2000" dirty="0">
                <a:latin typeface="Arial" panose="020B0604020202020204" pitchFamily="34" charset="0"/>
                <a:cs typeface="Arial" panose="020B0604020202020204" pitchFamily="34" charset="0"/>
              </a:rPr>
              <a:t>accessing a different website. If the other website can be accessed, the problem is probably </a:t>
            </a:r>
            <a:r>
              <a:rPr lang="en-GB" sz="2000" dirty="0" smtClean="0">
                <a:latin typeface="Arial" panose="020B0604020202020204" pitchFamily="34" charset="0"/>
                <a:cs typeface="Arial" panose="020B0604020202020204" pitchFamily="34" charset="0"/>
              </a:rPr>
              <a:t>with the </a:t>
            </a:r>
            <a:r>
              <a:rPr lang="en-GB" sz="2000" dirty="0">
                <a:latin typeface="Arial" panose="020B0604020202020204" pitchFamily="34" charset="0"/>
                <a:cs typeface="Arial" panose="020B0604020202020204" pitchFamily="34" charset="0"/>
              </a:rPr>
              <a:t>first website. If the second site is also inaccessible, the technician can move down the OSI </a:t>
            </a:r>
            <a:r>
              <a:rPr lang="en-GB" sz="2000" dirty="0" smtClean="0">
                <a:latin typeface="Arial" panose="020B0604020202020204" pitchFamily="34" charset="0"/>
                <a:cs typeface="Arial" panose="020B0604020202020204" pitchFamily="34" charset="0"/>
              </a:rPr>
              <a:t>model and </a:t>
            </a:r>
            <a:r>
              <a:rPr lang="en-GB" sz="2000" dirty="0">
                <a:latin typeface="Arial" panose="020B0604020202020204" pitchFamily="34" charset="0"/>
                <a:cs typeface="Arial" panose="020B0604020202020204" pitchFamily="34" charset="0"/>
              </a:rPr>
              <a:t>check for a firewall blocking ports at the transport layer. </a:t>
            </a:r>
          </a:p>
          <a:p>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technician could then check IP </a:t>
            </a:r>
            <a:r>
              <a:rPr lang="en-GB" sz="2000" dirty="0" smtClean="0">
                <a:latin typeface="Arial" panose="020B0604020202020204" pitchFamily="34" charset="0"/>
                <a:cs typeface="Arial" panose="020B0604020202020204" pitchFamily="34" charset="0"/>
              </a:rPr>
              <a:t>settings on </a:t>
            </a:r>
            <a:r>
              <a:rPr lang="en-GB" sz="2000" dirty="0">
                <a:latin typeface="Arial" panose="020B0604020202020204" pitchFamily="34" charset="0"/>
                <a:cs typeface="Arial" panose="020B0604020202020204" pitchFamily="34" charset="0"/>
              </a:rPr>
              <a:t>the host and try pinging the default gateway or the DNS servers to determine if the </a:t>
            </a:r>
            <a:r>
              <a:rPr lang="en-GB" sz="2000" dirty="0" smtClean="0">
                <a:latin typeface="Arial" panose="020B0604020202020204" pitchFamily="34" charset="0"/>
                <a:cs typeface="Arial" panose="020B0604020202020204" pitchFamily="34" charset="0"/>
              </a:rPr>
              <a:t>problem is </a:t>
            </a:r>
            <a:r>
              <a:rPr lang="en-GB" sz="2000" dirty="0">
                <a:latin typeface="Arial" panose="020B0604020202020204" pitchFamily="34" charset="0"/>
                <a:cs typeface="Arial" panose="020B0604020202020204" pitchFamily="34" charset="0"/>
              </a:rPr>
              <a:t>at the network layer.</a:t>
            </a:r>
          </a:p>
        </p:txBody>
      </p:sp>
      <p:sp>
        <p:nvSpPr>
          <p:cNvPr id="3" name="Title 2"/>
          <p:cNvSpPr>
            <a:spLocks noGrp="1"/>
          </p:cNvSpPr>
          <p:nvPr>
            <p:ph type="title"/>
          </p:nvPr>
        </p:nvSpPr>
        <p:spPr>
          <a:xfrm>
            <a:off x="457200" y="338328"/>
            <a:ext cx="8229600" cy="1002440"/>
          </a:xfrm>
        </p:spPr>
        <p:txBody>
          <a:bodyPr/>
          <a:lstStyle/>
          <a:p>
            <a:r>
              <a:rPr lang="en-GB" dirty="0"/>
              <a:t>Top-Down Approach</a:t>
            </a:r>
          </a:p>
        </p:txBody>
      </p:sp>
    </p:spTree>
    <p:extLst>
      <p:ext uri="{BB962C8B-B14F-4D97-AF65-F5344CB8AC3E}">
        <p14:creationId xmlns:p14="http://schemas.microsoft.com/office/powerpoint/2010/main" val="1092127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88840"/>
            <a:ext cx="8208911" cy="4536504"/>
          </a:xfrm>
        </p:spPr>
        <p:txBody>
          <a:bodyPr/>
          <a:lstStyle/>
          <a:p>
            <a:r>
              <a:rPr lang="en-GB" sz="2800" dirty="0">
                <a:latin typeface="Arial" panose="020B0604020202020204" pitchFamily="34" charset="0"/>
                <a:cs typeface="Arial" panose="020B0604020202020204" pitchFamily="34" charset="0"/>
              </a:rPr>
              <a:t>The Half-Split Method (also known as the Divide-and-Conquer Approach</a:t>
            </a:r>
            <a:r>
              <a:rPr lang="en-GB" sz="2800" dirty="0" smtClean="0">
                <a:latin typeface="Arial" panose="020B0604020202020204" pitchFamily="34" charset="0"/>
                <a:cs typeface="Arial" panose="020B0604020202020204" pitchFamily="34" charset="0"/>
              </a:rPr>
              <a:t>)</a:t>
            </a: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The half-split method is generally used by more experienced technicians. The technician will use their experience to make an educated guess as to where the fault may lie, and then progress forward or backward in the particular circuit whether it be.  This approach works for technical, networking or software problems.</a:t>
            </a:r>
            <a:endParaRPr lang="en-GB" sz="2800" dirty="0" smtClean="0">
              <a:latin typeface="Arial" panose="020B0604020202020204" pitchFamily="34" charset="0"/>
              <a:cs typeface="Arial" panose="020B0604020202020204" pitchFamily="34" charset="0"/>
            </a:endParaRPr>
          </a:p>
          <a:p>
            <a:endParaRPr lang="en-GB" dirty="0"/>
          </a:p>
        </p:txBody>
      </p:sp>
      <p:sp>
        <p:nvSpPr>
          <p:cNvPr id="3" name="Title 2"/>
          <p:cNvSpPr>
            <a:spLocks noGrp="1"/>
          </p:cNvSpPr>
          <p:nvPr>
            <p:ph type="title"/>
          </p:nvPr>
        </p:nvSpPr>
        <p:spPr/>
        <p:txBody>
          <a:bodyPr/>
          <a:lstStyle/>
          <a:p>
            <a:r>
              <a:rPr lang="en-GB" b="1" dirty="0"/>
              <a:t>Half-Split</a:t>
            </a:r>
            <a:endParaRPr lang="en-GB" dirty="0"/>
          </a:p>
        </p:txBody>
      </p:sp>
    </p:spTree>
    <p:extLst>
      <p:ext uri="{BB962C8B-B14F-4D97-AF65-F5344CB8AC3E}">
        <p14:creationId xmlns:p14="http://schemas.microsoft.com/office/powerpoint/2010/main" val="325840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484784"/>
            <a:ext cx="8172896" cy="5040560"/>
          </a:xfrm>
        </p:spPr>
        <p:txBody>
          <a:bodyPr>
            <a:normAutofit/>
          </a:bodyPr>
          <a:lstStyle/>
          <a:p>
            <a:r>
              <a:rPr lang="en-GB" dirty="0"/>
              <a:t>For example as a </a:t>
            </a:r>
            <a:r>
              <a:rPr lang="en-GB" dirty="0" smtClean="0"/>
              <a:t>technician</a:t>
            </a:r>
            <a:r>
              <a:rPr lang="en-GB" dirty="0"/>
              <a:t>, you would check the signal at a point in the middle of the system.   Is it good or bad?</a:t>
            </a:r>
            <a:br>
              <a:rPr lang="en-GB" dirty="0"/>
            </a:br>
            <a:r>
              <a:rPr lang="en-GB" dirty="0"/>
              <a:t>If it’s bad, choose a point midway between there &amp; the front of the system; if it’s good, pick a point midway between there &amp; the system output.    Again, is the signal good or bad?</a:t>
            </a:r>
            <a:br>
              <a:rPr lang="en-GB" dirty="0"/>
            </a:br>
            <a:r>
              <a:rPr lang="en-GB" dirty="0"/>
              <a:t>Continue this way, always splitting the remaining section and moving toward the bad area until you find the faulty part.</a:t>
            </a:r>
            <a:br>
              <a:rPr lang="en-GB" dirty="0"/>
            </a:br>
            <a:r>
              <a:rPr lang="en-GB" dirty="0"/>
              <a:t>On a complex system, this method saves troubleshooting time by allowing you to eliminate half of the remaining system with each test.  What could have taken an hour in a sequential search has taken 10 minutes or less.</a:t>
            </a:r>
          </a:p>
        </p:txBody>
      </p:sp>
      <p:sp>
        <p:nvSpPr>
          <p:cNvPr id="3" name="Title 2"/>
          <p:cNvSpPr>
            <a:spLocks noGrp="1"/>
          </p:cNvSpPr>
          <p:nvPr>
            <p:ph type="title"/>
          </p:nvPr>
        </p:nvSpPr>
        <p:spPr/>
        <p:txBody>
          <a:bodyPr/>
          <a:lstStyle/>
          <a:p>
            <a:r>
              <a:rPr lang="en-GB" dirty="0" smtClean="0"/>
              <a:t>Example</a:t>
            </a:r>
            <a:endParaRPr lang="en-GB" dirty="0"/>
          </a:p>
        </p:txBody>
      </p:sp>
    </p:spTree>
    <p:extLst>
      <p:ext uri="{BB962C8B-B14F-4D97-AF65-F5344CB8AC3E}">
        <p14:creationId xmlns:p14="http://schemas.microsoft.com/office/powerpoint/2010/main" val="152721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708920"/>
            <a:ext cx="8208911" cy="3417243"/>
          </a:xfrm>
        </p:spPr>
        <p:txBody>
          <a:bodyPr>
            <a:normAutofit/>
          </a:bodyPr>
          <a:lstStyle/>
          <a:p>
            <a:r>
              <a:rPr lang="en-GB" sz="3200" dirty="0">
                <a:latin typeface="Arial" panose="020B0604020202020204" pitchFamily="34" charset="0"/>
                <a:cs typeface="Arial" panose="020B0604020202020204" pitchFamily="34" charset="0"/>
              </a:rPr>
              <a:t>1. Determine the scope of the </a:t>
            </a:r>
            <a:r>
              <a:rPr lang="en-GB" sz="3200" dirty="0" smtClean="0">
                <a:latin typeface="Arial" panose="020B0604020202020204" pitchFamily="34" charset="0"/>
                <a:cs typeface="Arial" panose="020B0604020202020204" pitchFamily="34" charset="0"/>
              </a:rPr>
              <a:t>problem.</a:t>
            </a:r>
          </a:p>
          <a:p>
            <a:pPr marL="0" indent="0">
              <a:buNone/>
            </a:pPr>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2. Apply your experience</a:t>
            </a:r>
            <a:r>
              <a:rPr lang="en-GB" sz="3200" dirty="0" smtClean="0">
                <a:latin typeface="Arial" panose="020B0604020202020204" pitchFamily="34" charset="0"/>
                <a:cs typeface="Arial" panose="020B0604020202020204" pitchFamily="34" charset="0"/>
              </a:rPr>
              <a:t>.</a:t>
            </a:r>
          </a:p>
          <a:p>
            <a:pPr marL="0" indent="0">
              <a:buNone/>
            </a:pPr>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3. Analyse the symptoms.</a:t>
            </a:r>
          </a:p>
          <a:p>
            <a:endParaRPr lang="en-GB" dirty="0"/>
          </a:p>
        </p:txBody>
      </p:sp>
      <p:sp>
        <p:nvSpPr>
          <p:cNvPr id="3" name="Title 2"/>
          <p:cNvSpPr>
            <a:spLocks noGrp="1"/>
          </p:cNvSpPr>
          <p:nvPr>
            <p:ph type="title"/>
          </p:nvPr>
        </p:nvSpPr>
        <p:spPr/>
        <p:txBody>
          <a:bodyPr/>
          <a:lstStyle/>
          <a:p>
            <a:r>
              <a:rPr lang="en-GB" dirty="0" smtClean="0"/>
              <a:t>Choosing a Method</a:t>
            </a:r>
            <a:endParaRPr lang="en-GB" dirty="0"/>
          </a:p>
        </p:txBody>
      </p:sp>
    </p:spTree>
    <p:extLst>
      <p:ext uri="{BB962C8B-B14F-4D97-AF65-F5344CB8AC3E}">
        <p14:creationId xmlns:p14="http://schemas.microsoft.com/office/powerpoint/2010/main" val="238059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988840"/>
            <a:ext cx="8712968" cy="4869160"/>
          </a:xfrm>
        </p:spPr>
        <p:txBody>
          <a:bodyPr>
            <a:noAutofit/>
          </a:bodyPr>
          <a:lstStyle/>
          <a:p>
            <a:r>
              <a:rPr lang="en-GB" sz="2000" dirty="0">
                <a:latin typeface="Arial" panose="020B0604020202020204" pitchFamily="34" charset="0"/>
                <a:cs typeface="Arial" panose="020B0604020202020204" pitchFamily="34" charset="0"/>
              </a:rPr>
              <a:t>The first step, ‘determining the scope of the problem’, means you should select the troubleshooting approach based on the perceived complexity of the problem. </a:t>
            </a:r>
            <a:endParaRPr lang="en-GB" sz="2000" dirty="0" smtClean="0">
              <a:latin typeface="Arial" panose="020B0604020202020204" pitchFamily="34" charset="0"/>
              <a:cs typeface="Arial" panose="020B0604020202020204" pitchFamily="34" charset="0"/>
            </a:endParaRPr>
          </a:p>
          <a:p>
            <a:r>
              <a:rPr lang="en-GB" sz="2000" b="1" dirty="0" smtClean="0">
                <a:latin typeface="Arial" panose="020B0604020202020204" pitchFamily="34" charset="0"/>
                <a:cs typeface="Arial" panose="020B0604020202020204" pitchFamily="34" charset="0"/>
              </a:rPr>
              <a:t>A </a:t>
            </a:r>
            <a:r>
              <a:rPr lang="en-GB" sz="2000" b="1" dirty="0">
                <a:latin typeface="Arial" panose="020B0604020202020204" pitchFamily="34" charset="0"/>
                <a:cs typeface="Arial" panose="020B0604020202020204" pitchFamily="34" charset="0"/>
              </a:rPr>
              <a:t>bottom-up approach typically works better for complex problems</a:t>
            </a:r>
            <a:r>
              <a:rPr lang="en-GB" sz="2000">
                <a:latin typeface="Arial" panose="020B0604020202020204" pitchFamily="34" charset="0"/>
                <a:cs typeface="Arial" panose="020B0604020202020204" pitchFamily="34" charset="0"/>
              </a:rPr>
              <a:t>. </a:t>
            </a:r>
            <a:endParaRPr lang="en-GB" sz="2000" smtClean="0">
              <a:latin typeface="Arial" panose="020B0604020202020204" pitchFamily="34" charset="0"/>
              <a:cs typeface="Arial" panose="020B0604020202020204" pitchFamily="34" charset="0"/>
            </a:endParaRPr>
          </a:p>
          <a:p>
            <a:r>
              <a:rPr lang="en-GB" sz="2000" b="1" smtClean="0">
                <a:latin typeface="Arial" panose="020B0604020202020204" pitchFamily="34" charset="0"/>
                <a:cs typeface="Arial" panose="020B0604020202020204" pitchFamily="34" charset="0"/>
              </a:rPr>
              <a:t>A </a:t>
            </a:r>
            <a:r>
              <a:rPr lang="en-GB" sz="2000" b="1" dirty="0">
                <a:latin typeface="Arial" panose="020B0604020202020204" pitchFamily="34" charset="0"/>
                <a:cs typeface="Arial" panose="020B0604020202020204" pitchFamily="34" charset="0"/>
              </a:rPr>
              <a:t>top-down approach is typically best for simpler problems</a:t>
            </a:r>
            <a:r>
              <a:rPr lang="en-GB" sz="2000" b="1">
                <a:latin typeface="Arial" panose="020B0604020202020204" pitchFamily="34" charset="0"/>
                <a:cs typeface="Arial" panose="020B0604020202020204" pitchFamily="34" charset="0"/>
              </a:rPr>
              <a:t>. </a:t>
            </a:r>
            <a:endParaRPr lang="en-GB" sz="2000" b="1" smtClean="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Using </a:t>
            </a:r>
            <a:r>
              <a:rPr lang="en-GB" sz="2000" dirty="0">
                <a:latin typeface="Arial" panose="020B0604020202020204" pitchFamily="34" charset="0"/>
                <a:cs typeface="Arial" panose="020B0604020202020204" pitchFamily="34" charset="0"/>
              </a:rPr>
              <a:t>a bottom-up approach for a simple problem might be wasteful and inefficient. If we were to imagine a typical PC Helpdesk that is usually receiving help requests from users, then you should use a top-down approach because it is more likely that the problem will be found quicker that way.</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If the symptoms have been reported by equipment on the network such as network monitoring devices, then using a bottom-up approach will likely be more effective. </a:t>
            </a:r>
          </a:p>
        </p:txBody>
      </p:sp>
      <p:sp>
        <p:nvSpPr>
          <p:cNvPr id="3" name="Title 2"/>
          <p:cNvSpPr>
            <a:spLocks noGrp="1"/>
          </p:cNvSpPr>
          <p:nvPr>
            <p:ph type="title"/>
          </p:nvPr>
        </p:nvSpPr>
        <p:spPr>
          <a:xfrm>
            <a:off x="457200" y="338328"/>
            <a:ext cx="8229600" cy="1002440"/>
          </a:xfrm>
        </p:spPr>
        <p:txBody>
          <a:bodyPr/>
          <a:lstStyle/>
          <a:p>
            <a:r>
              <a:rPr lang="en-GB" dirty="0" smtClean="0"/>
              <a:t>Determine the scope</a:t>
            </a:r>
            <a:endParaRPr lang="en-GB" dirty="0"/>
          </a:p>
        </p:txBody>
      </p:sp>
    </p:spTree>
    <p:extLst>
      <p:ext uri="{BB962C8B-B14F-4D97-AF65-F5344CB8AC3E}">
        <p14:creationId xmlns:p14="http://schemas.microsoft.com/office/powerpoint/2010/main" val="3894048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1421</TotalTime>
  <Words>741</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Approaches to Problem Solving </vt:lpstr>
      <vt:lpstr>Troubleshooting Approaches </vt:lpstr>
      <vt:lpstr>Linear</vt:lpstr>
      <vt:lpstr>Bottom-Up Approach</vt:lpstr>
      <vt:lpstr>Top-Down Approach</vt:lpstr>
      <vt:lpstr>Half-Split</vt:lpstr>
      <vt:lpstr>Example</vt:lpstr>
      <vt:lpstr>Choosing a Method</vt:lpstr>
      <vt:lpstr>Determine the scope</vt:lpstr>
      <vt:lpstr>Apply your experience</vt:lpstr>
      <vt:lpstr>Analyse Symptoms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MacLean</dc:creator>
  <cp:lastModifiedBy>temp</cp:lastModifiedBy>
  <cp:revision>10</cp:revision>
  <dcterms:created xsi:type="dcterms:W3CDTF">2012-08-23T08:21:10Z</dcterms:created>
  <dcterms:modified xsi:type="dcterms:W3CDTF">2016-12-05T15:02:17Z</dcterms:modified>
</cp:coreProperties>
</file>