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C9522D-DAA8-4153-99A5-4C86CB0259F4}" type="datetimeFigureOut">
              <a:rPr lang="en-GB" smtClean="0"/>
              <a:t>26/11/2014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D52404-380E-412C-AA17-9CD2554C2037}"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9522D-DAA8-4153-99A5-4C86CB0259F4}" type="datetimeFigureOut">
              <a:rPr lang="en-GB" smtClean="0"/>
              <a:t>26/11/2014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D52404-380E-412C-AA17-9CD2554C203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FC9522D-DAA8-4153-99A5-4C86CB0259F4}" type="datetimeFigureOut">
              <a:rPr lang="en-GB" smtClean="0"/>
              <a:t>26/11/2014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D52404-380E-412C-AA17-9CD2554C2037}" type="slidenum">
              <a:rPr lang="en-GB" smtClean="0"/>
              <a:t>‹#›</a:t>
            </a:fld>
            <a:endParaRPr lang="en-GB"/>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9522D-DAA8-4153-99A5-4C86CB0259F4}" type="datetimeFigureOut">
              <a:rPr lang="en-GB" smtClean="0"/>
              <a:t>26/11/2014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D52404-380E-412C-AA17-9CD2554C2037}" type="slidenum">
              <a:rPr lang="en-GB" smtClean="0"/>
              <a:t>‹#›</a:t>
            </a:fld>
            <a:endParaRPr lang="en-GB"/>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C9522D-DAA8-4153-99A5-4C86CB0259F4}" type="datetimeFigureOut">
              <a:rPr lang="en-GB" smtClean="0"/>
              <a:t>26/11/2014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D52404-380E-412C-AA17-9CD2554C2037}"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FC9522D-DAA8-4153-99A5-4C86CB0259F4}" type="datetimeFigureOut">
              <a:rPr lang="en-GB" smtClean="0"/>
              <a:t>26/11/2014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D52404-380E-412C-AA17-9CD2554C2037}" type="slidenum">
              <a:rPr lang="en-GB" smtClean="0"/>
              <a:t>‹#›</a:t>
            </a:fld>
            <a:endParaRPr lang="en-GB"/>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C9522D-DAA8-4153-99A5-4C86CB0259F4}" type="datetimeFigureOut">
              <a:rPr lang="en-GB" smtClean="0"/>
              <a:t>26/11/2014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ED52404-380E-412C-AA17-9CD2554C203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C9522D-DAA8-4153-99A5-4C86CB0259F4}" type="datetimeFigureOut">
              <a:rPr lang="en-GB" smtClean="0"/>
              <a:t>26/11/2014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ED52404-380E-412C-AA17-9CD2554C203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FC9522D-DAA8-4153-99A5-4C86CB0259F4}" type="datetimeFigureOut">
              <a:rPr lang="en-GB" smtClean="0"/>
              <a:t>26/11/2014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ED52404-380E-412C-AA17-9CD2554C203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9522D-DAA8-4153-99A5-4C86CB0259F4}" type="datetimeFigureOut">
              <a:rPr lang="en-GB" smtClean="0"/>
              <a:t>26/11/2014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D52404-380E-412C-AA17-9CD2554C2037}" type="slidenum">
              <a:rPr lang="en-GB" smtClean="0"/>
              <a:t>‹#›</a:t>
            </a:fld>
            <a:endParaRPr lang="en-GB"/>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9522D-DAA8-4153-99A5-4C86CB0259F4}" type="datetimeFigureOut">
              <a:rPr lang="en-GB" smtClean="0"/>
              <a:t>26/11/2014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D52404-380E-412C-AA17-9CD2554C2037}" type="slidenum">
              <a:rPr lang="en-GB" smtClean="0"/>
              <a:t>‹#›</a:t>
            </a:fld>
            <a:endParaRPr lang="en-GB"/>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FC9522D-DAA8-4153-99A5-4C86CB0259F4}" type="datetimeFigureOut">
              <a:rPr lang="en-GB" smtClean="0"/>
              <a:t>26/11/2014</a:t>
            </a:fld>
            <a:endParaRPr lang="en-GB"/>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GB"/>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3ED52404-380E-412C-AA17-9CD2554C2037}" type="slidenum">
              <a:rPr lang="en-GB" smtClean="0"/>
              <a:t>‹#›</a:t>
            </a:fld>
            <a:endParaRPr lang="en-GB"/>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564904"/>
            <a:ext cx="7408333" cy="3561259"/>
          </a:xfrm>
        </p:spPr>
        <p:txBody>
          <a:bodyPr>
            <a:normAutofit/>
          </a:bodyPr>
          <a:lstStyle/>
          <a:p>
            <a:pPr algn="ctr"/>
            <a:r>
              <a:rPr lang="en-GB" dirty="0"/>
              <a:t>Testing strategies no matter what area you wish to troubleshoot are based on the same techniques. Remember that when troubleshooting to follow </a:t>
            </a:r>
            <a:r>
              <a:rPr lang="en-GB" dirty="0" smtClean="0"/>
              <a:t>a similar procedure that follows a set structure.</a:t>
            </a:r>
          </a:p>
        </p:txBody>
      </p:sp>
      <p:sp>
        <p:nvSpPr>
          <p:cNvPr id="2" name="Title 1"/>
          <p:cNvSpPr>
            <a:spLocks noGrp="1"/>
          </p:cNvSpPr>
          <p:nvPr>
            <p:ph type="title"/>
          </p:nvPr>
        </p:nvSpPr>
        <p:spPr/>
        <p:txBody>
          <a:bodyPr/>
          <a:lstStyle/>
          <a:p>
            <a:r>
              <a:rPr lang="en-GB" dirty="0" smtClean="0"/>
              <a:t>Test Strategies</a:t>
            </a:r>
            <a:endParaRPr lang="en-GB" dirty="0"/>
          </a:p>
        </p:txBody>
      </p:sp>
    </p:spTree>
    <p:extLst>
      <p:ext uri="{BB962C8B-B14F-4D97-AF65-F5344CB8AC3E}">
        <p14:creationId xmlns:p14="http://schemas.microsoft.com/office/powerpoint/2010/main" val="4279661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8840"/>
            <a:ext cx="7408333" cy="4137323"/>
          </a:xfrm>
        </p:spPr>
        <p:txBody>
          <a:bodyPr>
            <a:normAutofit lnSpcReduction="10000"/>
          </a:bodyPr>
          <a:lstStyle/>
          <a:p>
            <a:r>
              <a:rPr lang="en-GB" b="1" u="sng" dirty="0"/>
              <a:t>Faults database</a:t>
            </a:r>
            <a:r>
              <a:rPr lang="en-GB" dirty="0"/>
              <a:t/>
            </a:r>
            <a:br>
              <a:rPr lang="en-GB" dirty="0"/>
            </a:br>
            <a:r>
              <a:rPr lang="en-GB" dirty="0"/>
              <a:t>If you are working in an enterprise, another useful tool often used in problem solving is the Faults Database.  This is usually a locally maintained database that contains the problem and resolution of all faults logged within a company.  This is a very useful resource, especially as the problems are related to the enterprise infrastructure and systems. If you find a solution, attempt to solve the problem and document the solution. If the solution does not work, document that as well, and undo any changes made to the computer.</a:t>
            </a:r>
          </a:p>
        </p:txBody>
      </p:sp>
      <p:sp>
        <p:nvSpPr>
          <p:cNvPr id="3" name="Title 2"/>
          <p:cNvSpPr>
            <a:spLocks noGrp="1"/>
          </p:cNvSpPr>
          <p:nvPr>
            <p:ph type="title"/>
          </p:nvPr>
        </p:nvSpPr>
        <p:spPr/>
        <p:txBody>
          <a:bodyPr/>
          <a:lstStyle/>
          <a:p>
            <a:r>
              <a:rPr lang="en-GB" dirty="0" smtClean="0"/>
              <a:t>Problem Solving Tools</a:t>
            </a:r>
            <a:endParaRPr lang="en-GB" dirty="0"/>
          </a:p>
        </p:txBody>
      </p:sp>
    </p:spTree>
    <p:extLst>
      <p:ext uri="{BB962C8B-B14F-4D97-AF65-F5344CB8AC3E}">
        <p14:creationId xmlns:p14="http://schemas.microsoft.com/office/powerpoint/2010/main" val="111043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00808"/>
            <a:ext cx="7408333" cy="4425355"/>
          </a:xfrm>
        </p:spPr>
        <p:txBody>
          <a:bodyPr>
            <a:normAutofit fontScale="92500" lnSpcReduction="20000"/>
          </a:bodyPr>
          <a:lstStyle/>
          <a:p>
            <a:r>
              <a:rPr lang="en-GB" b="1" u="sng" dirty="0"/>
              <a:t>Searching Internet Resources</a:t>
            </a:r>
            <a:r>
              <a:rPr lang="en-GB" dirty="0"/>
              <a:t/>
            </a:r>
            <a:br>
              <a:rPr lang="en-GB" dirty="0"/>
            </a:br>
            <a:r>
              <a:rPr lang="en-GB" dirty="0"/>
              <a:t>There are a number of internet resources that can be used to attempt to locate a particular problem.  This is accepted practice in industry.  You should start with the most reliable sources such as manufacturers online resources and remember that the information you may find on the internet may not always be reliable, so be careful when utilising such information found.  Again, document the solution. If the solution does not work, document that as well, and undo any changes made to the computer.</a:t>
            </a:r>
          </a:p>
          <a:p>
            <a:r>
              <a:rPr lang="en-GB" dirty="0"/>
              <a:t>If you do not find a solution, document the information and attempted solutions, and undo any changes made to the computer during the troubleshooting process, you should then escalate the call to someone more experienced, if possible.</a:t>
            </a:r>
          </a:p>
          <a:p>
            <a:endParaRPr lang="en-GB" dirty="0"/>
          </a:p>
        </p:txBody>
      </p:sp>
      <p:sp>
        <p:nvSpPr>
          <p:cNvPr id="3" name="Title 2"/>
          <p:cNvSpPr>
            <a:spLocks noGrp="1"/>
          </p:cNvSpPr>
          <p:nvPr>
            <p:ph type="title"/>
          </p:nvPr>
        </p:nvSpPr>
        <p:spPr/>
        <p:txBody>
          <a:bodyPr/>
          <a:lstStyle/>
          <a:p>
            <a:r>
              <a:rPr lang="en-GB" dirty="0" smtClean="0"/>
              <a:t>Problem Solving Tools</a:t>
            </a:r>
            <a:endParaRPr lang="en-GB" dirty="0"/>
          </a:p>
        </p:txBody>
      </p:sp>
    </p:spTree>
    <p:extLst>
      <p:ext uri="{BB962C8B-B14F-4D97-AF65-F5344CB8AC3E}">
        <p14:creationId xmlns:p14="http://schemas.microsoft.com/office/powerpoint/2010/main" val="129375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44824"/>
            <a:ext cx="7408333" cy="4281339"/>
          </a:xfrm>
        </p:spPr>
        <p:txBody>
          <a:bodyPr>
            <a:normAutofit lnSpcReduction="10000"/>
          </a:bodyPr>
          <a:lstStyle/>
          <a:p>
            <a:r>
              <a:rPr lang="en-GB" b="1" dirty="0"/>
              <a:t>Debugging tools</a:t>
            </a:r>
            <a:br>
              <a:rPr lang="en-GB" b="1" dirty="0"/>
            </a:br>
            <a:r>
              <a:rPr lang="en-GB" dirty="0"/>
              <a:t>There are a number of debugging tools that can be employed when problem solving, it is important to know what the tool is used for and how to interpret the results before attempting a solution to rectify the problem.</a:t>
            </a:r>
            <a:br>
              <a:rPr lang="en-GB" dirty="0"/>
            </a:br>
            <a:r>
              <a:rPr lang="en-GB" dirty="0"/>
              <a:t>Debugging tools are typically pieces of software that are used to test and debug other programs, hardware or software by enabling step by step execution or logging of </a:t>
            </a:r>
            <a:r>
              <a:rPr lang="en-GB" dirty="0" smtClean="0"/>
              <a:t>information.</a:t>
            </a:r>
          </a:p>
          <a:p>
            <a:pPr algn="ctr"/>
            <a:r>
              <a:rPr lang="en-GB" sz="3200" dirty="0" smtClean="0">
                <a:solidFill>
                  <a:srgbClr val="FF0000"/>
                </a:solidFill>
              </a:rPr>
              <a:t>Can you suggest any Debugging tools?</a:t>
            </a:r>
            <a:endParaRPr lang="en-GB" sz="3200" dirty="0">
              <a:solidFill>
                <a:srgbClr val="FF0000"/>
              </a:solidFill>
            </a:endParaRPr>
          </a:p>
        </p:txBody>
      </p:sp>
      <p:sp>
        <p:nvSpPr>
          <p:cNvPr id="3" name="Title 2"/>
          <p:cNvSpPr>
            <a:spLocks noGrp="1"/>
          </p:cNvSpPr>
          <p:nvPr>
            <p:ph type="title"/>
          </p:nvPr>
        </p:nvSpPr>
        <p:spPr/>
        <p:txBody>
          <a:bodyPr/>
          <a:lstStyle/>
          <a:p>
            <a:r>
              <a:rPr lang="en-GB" dirty="0" smtClean="0"/>
              <a:t>Problem Solving Tools</a:t>
            </a:r>
            <a:endParaRPr lang="en-GB" dirty="0"/>
          </a:p>
        </p:txBody>
      </p:sp>
    </p:spTree>
    <p:extLst>
      <p:ext uri="{BB962C8B-B14F-4D97-AF65-F5344CB8AC3E}">
        <p14:creationId xmlns:p14="http://schemas.microsoft.com/office/powerpoint/2010/main" val="405456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00808"/>
            <a:ext cx="7408333" cy="4425355"/>
          </a:xfrm>
        </p:spPr>
        <p:txBody>
          <a:bodyPr>
            <a:normAutofit lnSpcReduction="10000"/>
          </a:bodyPr>
          <a:lstStyle/>
          <a:p>
            <a:r>
              <a:rPr lang="en-GB" b="1" u="sng" dirty="0"/>
              <a:t>Desk checking</a:t>
            </a:r>
            <a:r>
              <a:rPr lang="en-GB" b="1" dirty="0"/>
              <a:t/>
            </a:r>
            <a:br>
              <a:rPr lang="en-GB" b="1" dirty="0"/>
            </a:br>
            <a:r>
              <a:rPr lang="en-GB" dirty="0"/>
              <a:t>When testing or debugging software,  an important troubleshooting tool is to ‘desk check’ a piece of code.  This is where you would sit down with a piece of code in front of you and go through it line by line to ensure that you are satisfied it will work. Essentially, running the code </a:t>
            </a:r>
            <a:r>
              <a:rPr lang="en-GB" i="1" dirty="0"/>
              <a:t>in your head</a:t>
            </a:r>
            <a:r>
              <a:rPr lang="en-GB" dirty="0"/>
              <a:t> before you run the code on your computer.</a:t>
            </a:r>
          </a:p>
          <a:p>
            <a:r>
              <a:rPr lang="en-GB" dirty="0"/>
              <a:t>Other troubleshooting tools include simulators that allow you to simulate a physical system or network and allow you to try solutions that would be too risky or impossible to attempt in a live environment.</a:t>
            </a:r>
          </a:p>
          <a:p>
            <a:endParaRPr lang="en-GB" dirty="0"/>
          </a:p>
        </p:txBody>
      </p:sp>
      <p:sp>
        <p:nvSpPr>
          <p:cNvPr id="3" name="Title 2"/>
          <p:cNvSpPr>
            <a:spLocks noGrp="1"/>
          </p:cNvSpPr>
          <p:nvPr>
            <p:ph type="title"/>
          </p:nvPr>
        </p:nvSpPr>
        <p:spPr/>
        <p:txBody>
          <a:bodyPr/>
          <a:lstStyle/>
          <a:p>
            <a:r>
              <a:rPr lang="en-GB" dirty="0" smtClean="0"/>
              <a:t>Problem Solving Tools</a:t>
            </a:r>
            <a:endParaRPr lang="en-GB" dirty="0"/>
          </a:p>
        </p:txBody>
      </p:sp>
    </p:spTree>
    <p:extLst>
      <p:ext uri="{BB962C8B-B14F-4D97-AF65-F5344CB8AC3E}">
        <p14:creationId xmlns:p14="http://schemas.microsoft.com/office/powerpoint/2010/main" val="150999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72816"/>
            <a:ext cx="7408333" cy="4353347"/>
          </a:xfrm>
        </p:spPr>
        <p:txBody>
          <a:bodyPr>
            <a:normAutofit/>
          </a:bodyPr>
          <a:lstStyle/>
          <a:p>
            <a:pPr algn="ctr"/>
            <a:endParaRPr lang="en-GB" sz="4000" smtClean="0">
              <a:solidFill>
                <a:srgbClr val="FF0000"/>
              </a:solidFill>
            </a:endParaRPr>
          </a:p>
          <a:p>
            <a:pPr algn="ctr"/>
            <a:r>
              <a:rPr lang="en-GB" sz="4000" smtClean="0">
                <a:solidFill>
                  <a:srgbClr val="FF0000"/>
                </a:solidFill>
              </a:rPr>
              <a:t>Investigate </a:t>
            </a:r>
            <a:r>
              <a:rPr lang="en-GB" sz="4000" dirty="0" smtClean="0">
                <a:solidFill>
                  <a:srgbClr val="FF0000"/>
                </a:solidFill>
              </a:rPr>
              <a:t>Black Box and White Box testing. Write a short report on each of these testing techniques.</a:t>
            </a:r>
            <a:endParaRPr lang="en-GB" sz="4000" dirty="0">
              <a:solidFill>
                <a:srgbClr val="FF0000"/>
              </a:solidFill>
            </a:endParaRPr>
          </a:p>
        </p:txBody>
      </p:sp>
      <p:sp>
        <p:nvSpPr>
          <p:cNvPr id="3" name="Title 2"/>
          <p:cNvSpPr>
            <a:spLocks noGrp="1"/>
          </p:cNvSpPr>
          <p:nvPr>
            <p:ph type="title"/>
          </p:nvPr>
        </p:nvSpPr>
        <p:spPr/>
        <p:txBody>
          <a:bodyPr/>
          <a:lstStyle/>
          <a:p>
            <a:r>
              <a:rPr lang="en-GB" dirty="0" smtClean="0"/>
              <a:t>Problem Solving Tools</a:t>
            </a:r>
            <a:endParaRPr lang="en-GB" dirty="0"/>
          </a:p>
        </p:txBody>
      </p:sp>
    </p:spTree>
    <p:extLst>
      <p:ext uri="{BB962C8B-B14F-4D97-AF65-F5344CB8AC3E}">
        <p14:creationId xmlns:p14="http://schemas.microsoft.com/office/powerpoint/2010/main" val="36718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44824"/>
            <a:ext cx="7408333" cy="4281339"/>
          </a:xfrm>
        </p:spPr>
        <p:txBody>
          <a:bodyPr>
            <a:normAutofit fontScale="92500" lnSpcReduction="20000"/>
          </a:bodyPr>
          <a:lstStyle/>
          <a:p>
            <a:pPr>
              <a:buFont typeface="Arial" pitchFamily="34" charset="0"/>
              <a:buChar char="•"/>
            </a:pPr>
            <a:r>
              <a:rPr lang="en-GB" b="1" dirty="0"/>
              <a:t>Identify the symptoms of the problem</a:t>
            </a:r>
            <a:r>
              <a:rPr lang="en-GB" dirty="0"/>
              <a:t> – get the facts, </a:t>
            </a:r>
            <a:r>
              <a:rPr lang="en-GB" dirty="0" smtClean="0"/>
              <a:t>ask</a:t>
            </a:r>
          </a:p>
          <a:p>
            <a:pPr>
              <a:buFont typeface="Arial" pitchFamily="34" charset="0"/>
              <a:buChar char="•"/>
            </a:pPr>
            <a:r>
              <a:rPr lang="en-GB" b="1" dirty="0" smtClean="0"/>
              <a:t>Identify </a:t>
            </a:r>
            <a:r>
              <a:rPr lang="en-GB" b="1" dirty="0"/>
              <a:t>the area affected</a:t>
            </a:r>
            <a:r>
              <a:rPr lang="en-GB" dirty="0"/>
              <a:t> – again get facts, </a:t>
            </a:r>
            <a:r>
              <a:rPr lang="en-GB" dirty="0" smtClean="0"/>
              <a:t>ask</a:t>
            </a:r>
          </a:p>
          <a:p>
            <a:pPr>
              <a:buFont typeface="Arial" pitchFamily="34" charset="0"/>
              <a:buChar char="•"/>
            </a:pPr>
            <a:r>
              <a:rPr lang="en-GB" b="1" dirty="0" smtClean="0"/>
              <a:t>Identify </a:t>
            </a:r>
            <a:r>
              <a:rPr lang="en-GB" b="1" dirty="0"/>
              <a:t>any recently-applied </a:t>
            </a:r>
            <a:r>
              <a:rPr lang="en-GB" b="1" dirty="0" smtClean="0"/>
              <a:t>changes</a:t>
            </a:r>
          </a:p>
          <a:p>
            <a:pPr>
              <a:buFont typeface="Arial" pitchFamily="34" charset="0"/>
              <a:buChar char="•"/>
            </a:pPr>
            <a:r>
              <a:rPr lang="en-GB" b="1" dirty="0" smtClean="0"/>
              <a:t>Identify </a:t>
            </a:r>
            <a:r>
              <a:rPr lang="en-GB" b="1" dirty="0"/>
              <a:t>the most likely source of the problem</a:t>
            </a:r>
            <a:r>
              <a:rPr lang="en-GB" dirty="0"/>
              <a:t>. At this stage you may wish to employ linear or half-split methods to assist in locating the source of the </a:t>
            </a:r>
            <a:r>
              <a:rPr lang="en-GB" dirty="0" smtClean="0"/>
              <a:t>problem</a:t>
            </a:r>
          </a:p>
          <a:p>
            <a:pPr>
              <a:buFont typeface="Arial" pitchFamily="34" charset="0"/>
              <a:buChar char="•"/>
            </a:pPr>
            <a:r>
              <a:rPr lang="en-GB" b="1" dirty="0" smtClean="0"/>
              <a:t>Implement </a:t>
            </a:r>
            <a:r>
              <a:rPr lang="en-GB" b="1" dirty="0"/>
              <a:t>the </a:t>
            </a:r>
            <a:r>
              <a:rPr lang="en-GB" b="1" dirty="0" smtClean="0"/>
              <a:t>solution </a:t>
            </a:r>
            <a:r>
              <a:rPr lang="en-GB" dirty="0" smtClean="0"/>
              <a:t>(Remember to Backup System before this stage)</a:t>
            </a:r>
            <a:endParaRPr lang="en-GB" dirty="0" smtClean="0"/>
          </a:p>
          <a:p>
            <a:pPr>
              <a:buFont typeface="Arial" pitchFamily="34" charset="0"/>
              <a:buChar char="•"/>
            </a:pPr>
            <a:r>
              <a:rPr lang="en-GB" b="1" dirty="0" smtClean="0"/>
              <a:t>Test </a:t>
            </a:r>
            <a:r>
              <a:rPr lang="en-GB" b="1" dirty="0"/>
              <a:t>the </a:t>
            </a:r>
            <a:r>
              <a:rPr lang="en-GB" b="1" dirty="0" smtClean="0"/>
              <a:t>solution</a:t>
            </a:r>
          </a:p>
          <a:p>
            <a:pPr>
              <a:buFont typeface="Arial" pitchFamily="34" charset="0"/>
              <a:buChar char="•"/>
            </a:pPr>
            <a:r>
              <a:rPr lang="en-GB" b="1" dirty="0" smtClean="0"/>
              <a:t>Analyse </a:t>
            </a:r>
            <a:r>
              <a:rPr lang="en-GB" b="1" dirty="0"/>
              <a:t>the possible effects of the </a:t>
            </a:r>
            <a:r>
              <a:rPr lang="en-GB" b="1" dirty="0" smtClean="0"/>
              <a:t>solution</a:t>
            </a:r>
          </a:p>
          <a:p>
            <a:pPr marL="0" indent="0">
              <a:buNone/>
            </a:pPr>
            <a:r>
              <a:rPr lang="en-GB" b="1" dirty="0" smtClean="0"/>
              <a:t> </a:t>
            </a:r>
            <a:r>
              <a:rPr lang="en-GB" dirty="0" smtClean="0"/>
              <a:t>(If solution not satisfactory restore backup and implement alternative solution)</a:t>
            </a:r>
            <a:endParaRPr lang="en-GB" dirty="0" smtClean="0"/>
          </a:p>
          <a:p>
            <a:pPr>
              <a:buFont typeface="Arial" pitchFamily="34" charset="0"/>
              <a:buChar char="•"/>
            </a:pPr>
            <a:r>
              <a:rPr lang="en-GB" b="1" dirty="0" smtClean="0"/>
              <a:t>Document </a:t>
            </a:r>
            <a:r>
              <a:rPr lang="en-GB" b="1" dirty="0"/>
              <a:t>everything throughout the process</a:t>
            </a:r>
            <a:endParaRPr lang="en-GB" dirty="0"/>
          </a:p>
          <a:p>
            <a:endParaRPr lang="en-GB" dirty="0"/>
          </a:p>
        </p:txBody>
      </p:sp>
      <p:sp>
        <p:nvSpPr>
          <p:cNvPr id="3" name="Title 2"/>
          <p:cNvSpPr>
            <a:spLocks noGrp="1"/>
          </p:cNvSpPr>
          <p:nvPr>
            <p:ph type="title"/>
          </p:nvPr>
        </p:nvSpPr>
        <p:spPr/>
        <p:txBody>
          <a:bodyPr/>
          <a:lstStyle/>
          <a:p>
            <a:r>
              <a:rPr lang="en-GB" dirty="0" smtClean="0"/>
              <a:t>Test Strategies</a:t>
            </a:r>
            <a:endParaRPr lang="en-GB" dirty="0"/>
          </a:p>
        </p:txBody>
      </p:sp>
    </p:spTree>
    <p:extLst>
      <p:ext uri="{BB962C8B-B14F-4D97-AF65-F5344CB8AC3E}">
        <p14:creationId xmlns:p14="http://schemas.microsoft.com/office/powerpoint/2010/main" val="3583493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04864"/>
            <a:ext cx="7408333" cy="3921299"/>
          </a:xfrm>
        </p:spPr>
        <p:txBody>
          <a:bodyPr>
            <a:normAutofit lnSpcReduction="10000"/>
          </a:bodyPr>
          <a:lstStyle/>
          <a:p>
            <a:r>
              <a:rPr lang="en-GB" dirty="0"/>
              <a:t>Scenario: A new housing area is currently being built, and you are working as a member of the construction team</a:t>
            </a:r>
            <a:r>
              <a:rPr lang="en-GB" dirty="0" smtClean="0"/>
              <a:t>.</a:t>
            </a:r>
          </a:p>
          <a:p>
            <a:endParaRPr lang="en-GB" dirty="0"/>
          </a:p>
          <a:p>
            <a:r>
              <a:rPr lang="en-GB" dirty="0"/>
              <a:t>One day, when the heating technicians are on-site doing checks of the gas boilers in each new house, they report that the last house in the street does not have any gas coming into the house. The piping is installed, of course, but when they turn the gas valve on nothing comes out.</a:t>
            </a:r>
            <a:br>
              <a:rPr lang="en-GB" dirty="0"/>
            </a:br>
            <a:endParaRPr lang="en-GB" dirty="0"/>
          </a:p>
        </p:txBody>
      </p:sp>
      <p:sp>
        <p:nvSpPr>
          <p:cNvPr id="3" name="Title 2"/>
          <p:cNvSpPr>
            <a:spLocks noGrp="1"/>
          </p:cNvSpPr>
          <p:nvPr>
            <p:ph type="title"/>
          </p:nvPr>
        </p:nvSpPr>
        <p:spPr/>
        <p:txBody>
          <a:bodyPr/>
          <a:lstStyle/>
          <a:p>
            <a:r>
              <a:rPr lang="en-GB" dirty="0" smtClean="0"/>
              <a:t>Example</a:t>
            </a:r>
            <a:endParaRPr lang="en-GB" dirty="0"/>
          </a:p>
        </p:txBody>
      </p:sp>
    </p:spTree>
    <p:extLst>
      <p:ext uri="{BB962C8B-B14F-4D97-AF65-F5344CB8AC3E}">
        <p14:creationId xmlns:p14="http://schemas.microsoft.com/office/powerpoint/2010/main" val="2027129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16832"/>
            <a:ext cx="7408333" cy="4209331"/>
          </a:xfrm>
        </p:spPr>
        <p:txBody>
          <a:bodyPr/>
          <a:lstStyle/>
          <a:p>
            <a:r>
              <a:rPr lang="en-GB" dirty="0"/>
              <a:t>The gas pipeline servicing these houses is laid out in the following manner:</a:t>
            </a:r>
            <a:br>
              <a:rPr lang="en-GB" dirty="0"/>
            </a:br>
            <a:r>
              <a:rPr lang="en-GB" dirty="0"/>
              <a:t/>
            </a:r>
            <a:br>
              <a:rPr lang="en-GB" dirty="0"/>
            </a:br>
            <a:endParaRPr lang="en-GB" dirty="0"/>
          </a:p>
        </p:txBody>
      </p:sp>
      <p:sp>
        <p:nvSpPr>
          <p:cNvPr id="3" name="Title 2"/>
          <p:cNvSpPr>
            <a:spLocks noGrp="1"/>
          </p:cNvSpPr>
          <p:nvPr>
            <p:ph type="title"/>
          </p:nvPr>
        </p:nvSpPr>
        <p:spPr/>
        <p:txBody>
          <a:bodyPr/>
          <a:lstStyle/>
          <a:p>
            <a:r>
              <a:rPr lang="en-GB" dirty="0" smtClean="0"/>
              <a:t>Example </a:t>
            </a:r>
            <a:r>
              <a:rPr lang="en-GB" dirty="0" err="1" smtClean="0"/>
              <a:t>cont</a:t>
            </a:r>
            <a:r>
              <a:rPr lang="en-GB" dirty="0" smtClean="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780928"/>
            <a:ext cx="6624736" cy="3456384"/>
          </a:xfrm>
          <a:prstGeom prst="rect">
            <a:avLst/>
          </a:prstGeom>
        </p:spPr>
      </p:pic>
    </p:spTree>
    <p:extLst>
      <p:ext uri="{BB962C8B-B14F-4D97-AF65-F5344CB8AC3E}">
        <p14:creationId xmlns:p14="http://schemas.microsoft.com/office/powerpoint/2010/main" val="2942710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8840"/>
            <a:ext cx="7408333" cy="4137323"/>
          </a:xfrm>
        </p:spPr>
        <p:txBody>
          <a:bodyPr>
            <a:noAutofit/>
          </a:bodyPr>
          <a:lstStyle/>
          <a:p>
            <a:r>
              <a:rPr lang="en-GB" sz="1800" dirty="0"/>
              <a:t>Each black dot on the diagram is a shutoff valve, used for isolating different sections of the service pipeline. Based on the heating technician’s report, you conclude that the service pipeline going up to that house must not be “live” and that one of the numbered valves was probably left in the </a:t>
            </a:r>
            <a:r>
              <a:rPr lang="en-GB" sz="1800" i="1" dirty="0"/>
              <a:t>off</a:t>
            </a:r>
            <a:r>
              <a:rPr lang="en-GB" sz="1800" dirty="0"/>
              <a:t> position. But which one could it be?</a:t>
            </a:r>
            <a:br>
              <a:rPr lang="en-GB" sz="1800" dirty="0"/>
            </a:br>
            <a:r>
              <a:rPr lang="en-GB" sz="1800" dirty="0"/>
              <a:t>You know that the main utility connection at the street is “live,” because the gas heater in the contractor mobile building is working just fine. You decide to go to valve number 8 and check for gas pressure at that point in the pipeline with a portable pressure gauge, then checking the pressure at each valve location down the pipeline until you find where there is good gas pressure. However, before you step out of the room to go do this, one of your co-workers suggests you start your search at the middle point of the pipeline instead: at the location of valve.</a:t>
            </a:r>
            <a:br>
              <a:rPr lang="en-GB" sz="1800" dirty="0"/>
            </a:br>
            <a:r>
              <a:rPr lang="en-GB" sz="1800" dirty="0"/>
              <a:t>Explain why your co-worker’s idea is better, and also what your next step would be if: (a) you did find pressure at that point, and (b) if you did </a:t>
            </a:r>
            <a:r>
              <a:rPr lang="en-GB" sz="1800" i="1" dirty="0"/>
              <a:t>not</a:t>
            </a:r>
            <a:r>
              <a:rPr lang="en-GB" sz="1800" dirty="0"/>
              <a:t> find pressure at that point.</a:t>
            </a:r>
          </a:p>
        </p:txBody>
      </p:sp>
      <p:sp>
        <p:nvSpPr>
          <p:cNvPr id="3" name="Title 2"/>
          <p:cNvSpPr>
            <a:spLocks noGrp="1"/>
          </p:cNvSpPr>
          <p:nvPr>
            <p:ph type="title"/>
          </p:nvPr>
        </p:nvSpPr>
        <p:spPr/>
        <p:txBody>
          <a:bodyPr/>
          <a:lstStyle/>
          <a:p>
            <a:r>
              <a:rPr lang="en-GB" dirty="0" smtClean="0"/>
              <a:t>Example </a:t>
            </a:r>
            <a:r>
              <a:rPr lang="en-GB" dirty="0" err="1" smtClean="0"/>
              <a:t>cont</a:t>
            </a:r>
            <a:r>
              <a:rPr lang="en-GB" dirty="0" smtClean="0"/>
              <a:t>/</a:t>
            </a:r>
            <a:endParaRPr lang="en-GB" dirty="0"/>
          </a:p>
        </p:txBody>
      </p:sp>
    </p:spTree>
    <p:extLst>
      <p:ext uri="{BB962C8B-B14F-4D97-AF65-F5344CB8AC3E}">
        <p14:creationId xmlns:p14="http://schemas.microsoft.com/office/powerpoint/2010/main" val="799671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8840"/>
            <a:ext cx="7408333" cy="4137323"/>
          </a:xfrm>
        </p:spPr>
        <p:txBody>
          <a:bodyPr>
            <a:normAutofit lnSpcReduction="10000"/>
          </a:bodyPr>
          <a:lstStyle/>
          <a:p>
            <a:r>
              <a:rPr lang="en-GB" dirty="0"/>
              <a:t>Your co-worker’s strategy is based on the principle of dividing the gas pipeline into halves, and checking for pressure at the half-way point. This troubleshooting strategy is sometimes referred to as the Half-Split or “divide-and-conquer” method, because it divides the system into small sections to optimise troubleshooting time and effort.</a:t>
            </a:r>
          </a:p>
          <a:p>
            <a:r>
              <a:rPr lang="en-GB" dirty="0"/>
              <a:t>This problem gives you a chance to explore the “divide and conquer” strategy of troubleshooting in a context that is very simple and does not require knowledge of computing at all.</a:t>
            </a:r>
          </a:p>
          <a:p>
            <a:endParaRPr lang="en-GB" dirty="0"/>
          </a:p>
        </p:txBody>
      </p:sp>
      <p:sp>
        <p:nvSpPr>
          <p:cNvPr id="3" name="Title 2"/>
          <p:cNvSpPr>
            <a:spLocks noGrp="1"/>
          </p:cNvSpPr>
          <p:nvPr>
            <p:ph type="title"/>
          </p:nvPr>
        </p:nvSpPr>
        <p:spPr/>
        <p:txBody>
          <a:bodyPr/>
          <a:lstStyle/>
          <a:p>
            <a:r>
              <a:rPr lang="en-GB" dirty="0" smtClean="0"/>
              <a:t>Example Answer</a:t>
            </a:r>
            <a:endParaRPr lang="en-GB" dirty="0"/>
          </a:p>
        </p:txBody>
      </p:sp>
    </p:spTree>
    <p:extLst>
      <p:ext uri="{BB962C8B-B14F-4D97-AF65-F5344CB8AC3E}">
        <p14:creationId xmlns:p14="http://schemas.microsoft.com/office/powerpoint/2010/main" val="4271883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060848"/>
            <a:ext cx="7408333" cy="4065315"/>
          </a:xfrm>
        </p:spPr>
        <p:txBody>
          <a:bodyPr/>
          <a:lstStyle/>
          <a:p>
            <a:r>
              <a:rPr lang="en-GB" dirty="0"/>
              <a:t>There are a number of various tools and resources that can help in developing a solution to a problem. These may differ depending on the type of problem</a:t>
            </a:r>
            <a:r>
              <a:rPr lang="en-GB" dirty="0" smtClean="0"/>
              <a:t>.</a:t>
            </a:r>
          </a:p>
          <a:p>
            <a:endParaRPr lang="en-GB" dirty="0"/>
          </a:p>
          <a:p>
            <a:pPr algn="ctr"/>
            <a:r>
              <a:rPr lang="en-GB" sz="4000" dirty="0" smtClean="0">
                <a:solidFill>
                  <a:srgbClr val="FF0000"/>
                </a:solidFill>
              </a:rPr>
              <a:t>Can you suggest any tools that maybe used? </a:t>
            </a:r>
            <a:endParaRPr lang="en-GB" sz="4000" dirty="0">
              <a:solidFill>
                <a:srgbClr val="FF0000"/>
              </a:solidFill>
            </a:endParaRPr>
          </a:p>
        </p:txBody>
      </p:sp>
      <p:sp>
        <p:nvSpPr>
          <p:cNvPr id="3" name="Title 2"/>
          <p:cNvSpPr>
            <a:spLocks noGrp="1"/>
          </p:cNvSpPr>
          <p:nvPr>
            <p:ph type="title"/>
          </p:nvPr>
        </p:nvSpPr>
        <p:spPr/>
        <p:txBody>
          <a:bodyPr/>
          <a:lstStyle/>
          <a:p>
            <a:r>
              <a:rPr lang="en-GB" dirty="0" smtClean="0"/>
              <a:t>Problem Solving Tools</a:t>
            </a:r>
            <a:endParaRPr lang="en-GB" dirty="0"/>
          </a:p>
        </p:txBody>
      </p:sp>
    </p:spTree>
    <p:extLst>
      <p:ext uri="{BB962C8B-B14F-4D97-AF65-F5344CB8AC3E}">
        <p14:creationId xmlns:p14="http://schemas.microsoft.com/office/powerpoint/2010/main" val="1454162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Problem Solving Tools</a:t>
            </a:r>
            <a:endParaRPr lang="en-GB" dirty="0"/>
          </a:p>
        </p:txBody>
      </p:sp>
      <p:sp>
        <p:nvSpPr>
          <p:cNvPr id="2" name="Content Placeholder 1"/>
          <p:cNvSpPr>
            <a:spLocks noGrp="1"/>
          </p:cNvSpPr>
          <p:nvPr>
            <p:ph sz="quarter" idx="13"/>
          </p:nvPr>
        </p:nvSpPr>
        <p:spPr>
          <a:xfrm>
            <a:off x="611560" y="2708920"/>
            <a:ext cx="3822192" cy="3447288"/>
          </a:xfrm>
        </p:spPr>
        <p:txBody>
          <a:bodyPr>
            <a:normAutofit fontScale="85000" lnSpcReduction="10000"/>
          </a:bodyPr>
          <a:lstStyle/>
          <a:p>
            <a:r>
              <a:rPr lang="en-GB" dirty="0"/>
              <a:t>A flowchart is a diagram that represents a process, they can be simple or quite complex. A flowchart usually incorporates questions and decisions and as such it is a good troubleshooting tool, it ensures that certain options have been investigated and that nothing obvious has been left out.</a:t>
            </a:r>
            <a:br>
              <a:rPr lang="en-GB" dirty="0"/>
            </a:b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2636912"/>
            <a:ext cx="2808312" cy="2929508"/>
          </a:xfrm>
          <a:prstGeom prst="rect">
            <a:avLst/>
          </a:prstGeom>
        </p:spPr>
      </p:pic>
      <p:grpSp>
        <p:nvGrpSpPr>
          <p:cNvPr id="25" name="Group 24"/>
          <p:cNvGrpSpPr/>
          <p:nvPr/>
        </p:nvGrpSpPr>
        <p:grpSpPr>
          <a:xfrm>
            <a:off x="5940152" y="4068435"/>
            <a:ext cx="2232248" cy="440685"/>
            <a:chOff x="5940152" y="4284459"/>
            <a:chExt cx="2232248" cy="440685"/>
          </a:xfrm>
        </p:grpSpPr>
        <p:cxnSp>
          <p:nvCxnSpPr>
            <p:cNvPr id="10" name="Straight Arrow Connector 9"/>
            <p:cNvCxnSpPr/>
            <p:nvPr/>
          </p:nvCxnSpPr>
          <p:spPr>
            <a:xfrm>
              <a:off x="7938686" y="4725144"/>
              <a:ext cx="2337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940152" y="4293096"/>
              <a:ext cx="223224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163347" y="4284459"/>
              <a:ext cx="0"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877197" y="3105172"/>
            <a:ext cx="2232248" cy="440685"/>
            <a:chOff x="5940152" y="4284459"/>
            <a:chExt cx="2232248" cy="440685"/>
          </a:xfrm>
        </p:grpSpPr>
        <p:cxnSp>
          <p:nvCxnSpPr>
            <p:cNvPr id="27" name="Straight Arrow Connector 26"/>
            <p:cNvCxnSpPr/>
            <p:nvPr/>
          </p:nvCxnSpPr>
          <p:spPr>
            <a:xfrm>
              <a:off x="7938686" y="4725144"/>
              <a:ext cx="2337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940152" y="4293096"/>
              <a:ext cx="223224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8163347" y="4284459"/>
              <a:ext cx="0"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1" name="Flowchart: Terminator 30"/>
          <p:cNvSpPr/>
          <p:nvPr/>
        </p:nvSpPr>
        <p:spPr>
          <a:xfrm>
            <a:off x="5220072" y="5805264"/>
            <a:ext cx="1368152" cy="301752"/>
          </a:xfrm>
          <a:prstGeom prst="flowChartTermina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solidFill>
                  <a:schemeClr val="tx1"/>
                </a:solidFill>
              </a:rPr>
              <a:t>Lamp Operational</a:t>
            </a:r>
            <a:endParaRPr lang="en-GB" sz="1000" b="1" dirty="0">
              <a:solidFill>
                <a:schemeClr val="tx1"/>
              </a:solidFill>
            </a:endParaRPr>
          </a:p>
        </p:txBody>
      </p:sp>
      <p:cxnSp>
        <p:nvCxnSpPr>
          <p:cNvPr id="33" name="Straight Arrow Connector 32"/>
          <p:cNvCxnSpPr>
            <a:endCxn id="31" idx="0"/>
          </p:cNvCxnSpPr>
          <p:nvPr/>
        </p:nvCxnSpPr>
        <p:spPr>
          <a:xfrm>
            <a:off x="5904148" y="5517232"/>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57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44824"/>
            <a:ext cx="7408333" cy="4281339"/>
          </a:xfrm>
        </p:spPr>
        <p:txBody>
          <a:bodyPr>
            <a:normAutofit fontScale="92500"/>
          </a:bodyPr>
          <a:lstStyle/>
          <a:p>
            <a:r>
              <a:rPr lang="en-GB" dirty="0"/>
              <a:t>Many helpdesks use first-line support in which staff are prompted to ask questions from a script that is shown on a computer screen.  The software script, which has been generated from a flowchart, will enable the support technician to lead the user through the problem.</a:t>
            </a:r>
          </a:p>
          <a:p>
            <a:r>
              <a:rPr lang="en-GB" dirty="0"/>
              <a:t>Where the problem is related to a single computer system, using the computers operating System Help facility may help to locate general issues. If a solution is found, attempt to solve the problem and document this in your company faults database, if one exists. See below. If the solution does not work, document that as well, and undo any changes made to the computer.</a:t>
            </a:r>
          </a:p>
          <a:p>
            <a:endParaRPr lang="en-GB" dirty="0"/>
          </a:p>
        </p:txBody>
      </p:sp>
      <p:sp>
        <p:nvSpPr>
          <p:cNvPr id="3" name="Title 2"/>
          <p:cNvSpPr>
            <a:spLocks noGrp="1"/>
          </p:cNvSpPr>
          <p:nvPr>
            <p:ph type="title"/>
          </p:nvPr>
        </p:nvSpPr>
        <p:spPr/>
        <p:txBody>
          <a:bodyPr/>
          <a:lstStyle/>
          <a:p>
            <a:r>
              <a:rPr lang="en-GB" dirty="0" smtClean="0"/>
              <a:t>Problem Solving Tools</a:t>
            </a:r>
            <a:endParaRPr lang="en-GB" dirty="0"/>
          </a:p>
        </p:txBody>
      </p:sp>
    </p:spTree>
    <p:extLst>
      <p:ext uri="{BB962C8B-B14F-4D97-AF65-F5344CB8AC3E}">
        <p14:creationId xmlns:p14="http://schemas.microsoft.com/office/powerpoint/2010/main" val="3512483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79</TotalTime>
  <Words>350</Words>
  <Application>Microsoft Office PowerPoint</Application>
  <PresentationFormat>On-screen Show (4:3)</PresentationFormat>
  <Paragraphs>47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Waveform</vt:lpstr>
      <vt:lpstr>Test Strategies</vt:lpstr>
      <vt:lpstr>Test Strategies</vt:lpstr>
      <vt:lpstr>Example</vt:lpstr>
      <vt:lpstr>Example cont/</vt:lpstr>
      <vt:lpstr>Example cont/</vt:lpstr>
      <vt:lpstr>Example Answer</vt:lpstr>
      <vt:lpstr>Problem Solving Tools</vt:lpstr>
      <vt:lpstr>Problem Solving Tools</vt:lpstr>
      <vt:lpstr>Problem Solving Tools</vt:lpstr>
      <vt:lpstr>Problem Solving Tools</vt:lpstr>
      <vt:lpstr>Problem Solving Tools</vt:lpstr>
      <vt:lpstr>Problem Solving Tools</vt:lpstr>
      <vt:lpstr>Problem Solving Tools</vt:lpstr>
      <vt:lpstr>Problem Solving Tools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Strategies</dc:title>
  <dc:creator>Kevin MacLean</dc:creator>
  <cp:lastModifiedBy>temp</cp:lastModifiedBy>
  <cp:revision>10</cp:revision>
  <dcterms:created xsi:type="dcterms:W3CDTF">2012-08-26T12:05:56Z</dcterms:created>
  <dcterms:modified xsi:type="dcterms:W3CDTF">2014-11-26T10:53:15Z</dcterms:modified>
</cp:coreProperties>
</file>