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CCFF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0AA-1C62-4E4C-94AD-767B9E433146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C060-DD5A-4D38-8C22-0F7F3ACE8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54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0AA-1C62-4E4C-94AD-767B9E433146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C060-DD5A-4D38-8C22-0F7F3ACE8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62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0AA-1C62-4E4C-94AD-767B9E433146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C060-DD5A-4D38-8C22-0F7F3ACE8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33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0AA-1C62-4E4C-94AD-767B9E433146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C060-DD5A-4D38-8C22-0F7F3ACE8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60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0AA-1C62-4E4C-94AD-767B9E433146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C060-DD5A-4D38-8C22-0F7F3ACE8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4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0AA-1C62-4E4C-94AD-767B9E433146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C060-DD5A-4D38-8C22-0F7F3ACE8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7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0AA-1C62-4E4C-94AD-767B9E433146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C060-DD5A-4D38-8C22-0F7F3ACE8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64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0AA-1C62-4E4C-94AD-767B9E433146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C060-DD5A-4D38-8C22-0F7F3ACE8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8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0AA-1C62-4E4C-94AD-767B9E433146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C060-DD5A-4D38-8C22-0F7F3ACE8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46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0AA-1C62-4E4C-94AD-767B9E433146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C060-DD5A-4D38-8C22-0F7F3ACE8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4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0AA-1C62-4E4C-94AD-767B9E433146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C060-DD5A-4D38-8C22-0F7F3ACE8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35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D20AA-1C62-4E4C-94AD-767B9E433146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C060-DD5A-4D38-8C22-0F7F3ACE8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09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"/>
          <p:cNvSpPr txBox="1"/>
          <p:nvPr/>
        </p:nvSpPr>
        <p:spPr>
          <a:xfrm>
            <a:off x="2037115" y="382905"/>
            <a:ext cx="2423795" cy="533400"/>
          </a:xfrm>
          <a:prstGeom prst="rect">
            <a:avLst/>
          </a:prstGeom>
          <a:solidFill>
            <a:srgbClr val="66CCFF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GB" sz="1200" b="1" dirty="0">
                <a:solidFill>
                  <a:schemeClr val="bg1"/>
                </a:solidFill>
                <a:effectLst/>
                <a:latin typeface="Arial Narrow" pitchFamily="34" charset="0"/>
                <a:ea typeface="Calibri"/>
                <a:cs typeface="Times New Roman"/>
              </a:rPr>
              <a:t>PC won’t power up</a:t>
            </a:r>
          </a:p>
        </p:txBody>
      </p:sp>
      <p:sp>
        <p:nvSpPr>
          <p:cNvPr id="16" name="Text Box 2"/>
          <p:cNvSpPr txBox="1"/>
          <p:nvPr/>
        </p:nvSpPr>
        <p:spPr>
          <a:xfrm>
            <a:off x="2037115" y="1181100"/>
            <a:ext cx="2423795" cy="533400"/>
          </a:xfrm>
          <a:prstGeom prst="rect">
            <a:avLst/>
          </a:prstGeom>
          <a:solidFill>
            <a:srgbClr val="66CCFF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GB" sz="1200" b="1" dirty="0">
                <a:solidFill>
                  <a:schemeClr val="bg1"/>
                </a:solidFill>
                <a:latin typeface="Arial Narrow" pitchFamily="34" charset="0"/>
                <a:ea typeface="Calibri"/>
                <a:cs typeface="Times New Roman"/>
              </a:rPr>
              <a:t>Is the power cable securely connected and switched on?</a:t>
            </a:r>
          </a:p>
        </p:txBody>
      </p:sp>
      <p:sp>
        <p:nvSpPr>
          <p:cNvPr id="17" name="Text Box 3"/>
          <p:cNvSpPr txBox="1"/>
          <p:nvPr/>
        </p:nvSpPr>
        <p:spPr>
          <a:xfrm>
            <a:off x="2012574" y="1966047"/>
            <a:ext cx="2409190" cy="533400"/>
          </a:xfrm>
          <a:prstGeom prst="rect">
            <a:avLst/>
          </a:prstGeom>
          <a:solidFill>
            <a:srgbClr val="66CCFF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GB" sz="1200" b="1" dirty="0">
                <a:solidFill>
                  <a:schemeClr val="bg1"/>
                </a:solidFill>
                <a:latin typeface="Arial Narrow" pitchFamily="34" charset="0"/>
                <a:ea typeface="Calibri"/>
                <a:cs typeface="Times New Roman"/>
              </a:rPr>
              <a:t>Do the PC LEDs light up?</a:t>
            </a:r>
          </a:p>
        </p:txBody>
      </p:sp>
      <p:sp>
        <p:nvSpPr>
          <p:cNvPr id="18" name="Text Box 4"/>
          <p:cNvSpPr txBox="1"/>
          <p:nvPr/>
        </p:nvSpPr>
        <p:spPr>
          <a:xfrm>
            <a:off x="2051720" y="2734310"/>
            <a:ext cx="2408555" cy="533400"/>
          </a:xfrm>
          <a:prstGeom prst="rect">
            <a:avLst/>
          </a:prstGeom>
          <a:solidFill>
            <a:srgbClr val="66CCFF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GB" sz="1200" b="1" dirty="0">
                <a:solidFill>
                  <a:schemeClr val="bg1"/>
                </a:solidFill>
                <a:latin typeface="Arial Narrow" pitchFamily="34" charset="0"/>
                <a:ea typeface="Calibri"/>
                <a:cs typeface="Times New Roman"/>
              </a:rPr>
              <a:t>Does the PC emit a BIOS beep sequence?</a:t>
            </a:r>
          </a:p>
        </p:txBody>
      </p:sp>
      <p:sp>
        <p:nvSpPr>
          <p:cNvPr id="19" name="Text Box 5"/>
          <p:cNvSpPr txBox="1"/>
          <p:nvPr/>
        </p:nvSpPr>
        <p:spPr>
          <a:xfrm>
            <a:off x="1987778" y="3529792"/>
            <a:ext cx="2485935" cy="533400"/>
          </a:xfrm>
          <a:prstGeom prst="rect">
            <a:avLst/>
          </a:prstGeom>
          <a:solidFill>
            <a:srgbClr val="66CCFF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GB" sz="1200" b="1" dirty="0">
                <a:solidFill>
                  <a:schemeClr val="bg1"/>
                </a:solidFill>
                <a:latin typeface="Arial Narrow" pitchFamily="34" charset="0"/>
                <a:ea typeface="Calibri"/>
                <a:cs typeface="Times New Roman"/>
              </a:rPr>
              <a:t>Is an image displayed on the monitor?</a:t>
            </a:r>
          </a:p>
        </p:txBody>
      </p:sp>
      <p:sp>
        <p:nvSpPr>
          <p:cNvPr id="20" name="Text Box 6"/>
          <p:cNvSpPr txBox="1"/>
          <p:nvPr/>
        </p:nvSpPr>
        <p:spPr>
          <a:xfrm>
            <a:off x="2051720" y="4342765"/>
            <a:ext cx="2408555" cy="533400"/>
          </a:xfrm>
          <a:prstGeom prst="rect">
            <a:avLst/>
          </a:prstGeom>
          <a:solidFill>
            <a:srgbClr val="66CCFF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GB" sz="1200" b="1" dirty="0">
                <a:solidFill>
                  <a:schemeClr val="bg1"/>
                </a:solidFill>
                <a:latin typeface="Arial Narrow" pitchFamily="34" charset="0"/>
                <a:ea typeface="Calibri"/>
                <a:cs typeface="Times New Roman"/>
              </a:rPr>
              <a:t>Does the BIOS POST test run?</a:t>
            </a:r>
          </a:p>
        </p:txBody>
      </p:sp>
      <p:sp>
        <p:nvSpPr>
          <p:cNvPr id="21" name="Text Box 7"/>
          <p:cNvSpPr txBox="1"/>
          <p:nvPr/>
        </p:nvSpPr>
        <p:spPr>
          <a:xfrm>
            <a:off x="2051720" y="5128895"/>
            <a:ext cx="2408555" cy="533400"/>
          </a:xfrm>
          <a:prstGeom prst="rect">
            <a:avLst/>
          </a:prstGeom>
          <a:solidFill>
            <a:srgbClr val="66CCFF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GB" sz="1200" b="1" dirty="0">
                <a:solidFill>
                  <a:schemeClr val="bg1"/>
                </a:solidFill>
                <a:latin typeface="Arial Narrow" pitchFamily="34" charset="0"/>
                <a:ea typeface="Calibri"/>
                <a:cs typeface="Times New Roman"/>
              </a:rPr>
              <a:t>Does the BIOS memory test run?</a:t>
            </a:r>
          </a:p>
        </p:txBody>
      </p:sp>
      <p:sp>
        <p:nvSpPr>
          <p:cNvPr id="22" name="Text Box 8"/>
          <p:cNvSpPr txBox="1"/>
          <p:nvPr/>
        </p:nvSpPr>
        <p:spPr>
          <a:xfrm>
            <a:off x="2037114" y="5940743"/>
            <a:ext cx="2408555" cy="533400"/>
          </a:xfrm>
          <a:prstGeom prst="rect">
            <a:avLst/>
          </a:prstGeom>
          <a:solidFill>
            <a:srgbClr val="66CCFF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GB" sz="1200" b="1" dirty="0">
                <a:solidFill>
                  <a:schemeClr val="bg1"/>
                </a:solidFill>
                <a:latin typeface="Arial Narrow" pitchFamily="34" charset="0"/>
                <a:ea typeface="Calibri"/>
                <a:cs typeface="Times New Roman"/>
              </a:rPr>
              <a:t>Do Windows begin to load?</a:t>
            </a:r>
          </a:p>
        </p:txBody>
      </p:sp>
      <p:sp>
        <p:nvSpPr>
          <p:cNvPr id="23" name="Text Box 59"/>
          <p:cNvSpPr txBox="1"/>
          <p:nvPr/>
        </p:nvSpPr>
        <p:spPr>
          <a:xfrm>
            <a:off x="330130" y="1769120"/>
            <a:ext cx="1334388" cy="939800"/>
          </a:xfrm>
          <a:prstGeom prst="rect">
            <a:avLst/>
          </a:prstGeom>
          <a:solidFill>
            <a:srgbClr val="FFFFCC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200" dirty="0">
                <a:solidFill>
                  <a:srgbClr val="0070C0"/>
                </a:solidFill>
                <a:effectLst/>
                <a:latin typeface="Arial Narrow" pitchFamily="34" charset="0"/>
                <a:ea typeface="Calibri"/>
                <a:cs typeface="Times New Roman"/>
              </a:rPr>
              <a:t>The processor fan should start spinning when the LEDs come on.</a:t>
            </a:r>
          </a:p>
        </p:txBody>
      </p:sp>
      <p:sp>
        <p:nvSpPr>
          <p:cNvPr id="24" name="Text Box 60"/>
          <p:cNvSpPr txBox="1"/>
          <p:nvPr/>
        </p:nvSpPr>
        <p:spPr>
          <a:xfrm>
            <a:off x="330130" y="2859271"/>
            <a:ext cx="1334388" cy="1073785"/>
          </a:xfrm>
          <a:prstGeom prst="rect">
            <a:avLst/>
          </a:prstGeom>
          <a:solidFill>
            <a:srgbClr val="FFFFCC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200" dirty="0">
                <a:solidFill>
                  <a:srgbClr val="0070C0"/>
                </a:solidFill>
                <a:effectLst/>
                <a:latin typeface="Arial Narrow" pitchFamily="34" charset="0"/>
                <a:ea typeface="Calibri"/>
                <a:cs typeface="Times New Roman"/>
              </a:rPr>
              <a:t>The BIOS should issue one or more beeps when your PC powers up.</a:t>
            </a:r>
          </a:p>
        </p:txBody>
      </p:sp>
      <p:sp>
        <p:nvSpPr>
          <p:cNvPr id="25" name="Text Box 62"/>
          <p:cNvSpPr txBox="1"/>
          <p:nvPr/>
        </p:nvSpPr>
        <p:spPr>
          <a:xfrm>
            <a:off x="323528" y="4126587"/>
            <a:ext cx="1340990" cy="1030605"/>
          </a:xfrm>
          <a:prstGeom prst="rect">
            <a:avLst/>
          </a:prstGeom>
          <a:solidFill>
            <a:srgbClr val="FFFFCC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200" dirty="0">
                <a:solidFill>
                  <a:srgbClr val="0070C0"/>
                </a:solidFill>
                <a:effectLst/>
                <a:latin typeface="Arial Narrow" pitchFamily="34" charset="0"/>
                <a:ea typeface="Calibri"/>
                <a:cs typeface="Times New Roman"/>
              </a:rPr>
              <a:t>Check that all internal hardware cards are secure in their slots</a:t>
            </a:r>
          </a:p>
        </p:txBody>
      </p:sp>
      <p:sp>
        <p:nvSpPr>
          <p:cNvPr id="26" name="Text Box 64"/>
          <p:cNvSpPr txBox="1"/>
          <p:nvPr/>
        </p:nvSpPr>
        <p:spPr>
          <a:xfrm>
            <a:off x="179512" y="5716736"/>
            <a:ext cx="1485006" cy="736600"/>
          </a:xfrm>
          <a:prstGeom prst="rect">
            <a:avLst/>
          </a:prstGeom>
          <a:solidFill>
            <a:srgbClr val="FFFFCC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GB" sz="1200" dirty="0">
                <a:solidFill>
                  <a:srgbClr val="0070C0"/>
                </a:solidFill>
                <a:effectLst/>
                <a:latin typeface="Arial Narrow" pitchFamily="34" charset="0"/>
                <a:ea typeface="Calibri"/>
                <a:cs typeface="Times New Roman"/>
              </a:rPr>
              <a:t>Troubleshoot your hard drive </a:t>
            </a:r>
            <a:r>
              <a:rPr lang="en-GB" sz="1200" dirty="0" smtClean="0">
                <a:solidFill>
                  <a:srgbClr val="0070C0"/>
                </a:solidFill>
                <a:effectLst/>
                <a:latin typeface="Arial Narrow" pitchFamily="34" charset="0"/>
                <a:ea typeface="Calibri"/>
                <a:cs typeface="Times New Roman"/>
              </a:rPr>
              <a:t>problems </a:t>
            </a:r>
            <a:r>
              <a:rPr lang="en-GB" sz="1200" i="1" dirty="0" smtClean="0">
                <a:solidFill>
                  <a:srgbClr val="0070C0"/>
                </a:solidFill>
                <a:latin typeface="Arial Narrow" pitchFamily="34" charset="0"/>
                <a:ea typeface="Calibri"/>
                <a:cs typeface="Times New Roman"/>
              </a:rPr>
              <a:t>(Use Tools to fix HD)</a:t>
            </a:r>
            <a:r>
              <a:rPr lang="en-GB" sz="1200" i="1" dirty="0" smtClean="0">
                <a:solidFill>
                  <a:srgbClr val="0070C0"/>
                </a:solidFill>
                <a:effectLst/>
                <a:latin typeface="Arial Narrow" pitchFamily="34" charset="0"/>
                <a:ea typeface="Calibri"/>
                <a:cs typeface="Times New Roman"/>
              </a:rPr>
              <a:t>.</a:t>
            </a:r>
            <a:endParaRPr lang="en-GB" sz="1200" i="1" dirty="0">
              <a:solidFill>
                <a:srgbClr val="0070C0"/>
              </a:solidFill>
              <a:effectLst/>
              <a:latin typeface="Arial Narrow" pitchFamily="34" charset="0"/>
              <a:ea typeface="Calibri"/>
              <a:cs typeface="Times New Roman"/>
            </a:endParaRPr>
          </a:p>
        </p:txBody>
      </p:sp>
      <p:sp>
        <p:nvSpPr>
          <p:cNvPr id="28" name="Text Box 19"/>
          <p:cNvSpPr txBox="1"/>
          <p:nvPr/>
        </p:nvSpPr>
        <p:spPr>
          <a:xfrm>
            <a:off x="4702046" y="1180783"/>
            <a:ext cx="2423795" cy="565785"/>
          </a:xfrm>
          <a:prstGeom prst="rect">
            <a:avLst/>
          </a:prstGeom>
          <a:solidFill>
            <a:srgbClr val="CCCCFF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GB" sz="1200" b="1" dirty="0">
                <a:solidFill>
                  <a:srgbClr val="0070C0"/>
                </a:solidFill>
                <a:latin typeface="Arial Narrow" pitchFamily="34" charset="0"/>
                <a:ea typeface="Calibri"/>
                <a:cs typeface="Times New Roman"/>
              </a:rPr>
              <a:t>Check power cable is secure. Use a replacement if needed.</a:t>
            </a:r>
          </a:p>
          <a:p>
            <a:pPr algn="ctr">
              <a:lnSpc>
                <a:spcPct val="115000"/>
              </a:lnSpc>
            </a:pPr>
            <a:endParaRPr lang="en-GB" sz="1200" b="1" dirty="0">
              <a:solidFill>
                <a:srgbClr val="0070C0"/>
              </a:solidFill>
              <a:latin typeface="Arial Narrow" pitchFamily="34" charset="0"/>
              <a:ea typeface="Calibri"/>
              <a:cs typeface="Times New Roman"/>
            </a:endParaRPr>
          </a:p>
        </p:txBody>
      </p:sp>
      <p:sp>
        <p:nvSpPr>
          <p:cNvPr id="29" name="Text Box 20"/>
          <p:cNvSpPr txBox="1"/>
          <p:nvPr/>
        </p:nvSpPr>
        <p:spPr>
          <a:xfrm>
            <a:off x="4702046" y="1978342"/>
            <a:ext cx="2422525" cy="622069"/>
          </a:xfrm>
          <a:prstGeom prst="rect">
            <a:avLst/>
          </a:prstGeom>
          <a:solidFill>
            <a:srgbClr val="CCCCFF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GB" sz="1200" b="1" dirty="0">
                <a:solidFill>
                  <a:srgbClr val="0070C0"/>
                </a:solidFill>
                <a:latin typeface="Arial Narrow" pitchFamily="34" charset="0"/>
                <a:ea typeface="Calibri"/>
                <a:cs typeface="Times New Roman"/>
              </a:rPr>
              <a:t>Open the case and check all internal cables are secure. Does the PC boot?</a:t>
            </a:r>
          </a:p>
          <a:p>
            <a:pPr algn="ctr">
              <a:lnSpc>
                <a:spcPct val="115000"/>
              </a:lnSpc>
            </a:pPr>
            <a:endParaRPr lang="en-GB" sz="1200" b="1" dirty="0">
              <a:solidFill>
                <a:srgbClr val="0070C0"/>
              </a:solidFill>
              <a:latin typeface="Arial Narrow" pitchFamily="34" charset="0"/>
              <a:ea typeface="Calibri"/>
              <a:cs typeface="Times New Roman"/>
            </a:endParaRPr>
          </a:p>
        </p:txBody>
      </p:sp>
      <p:sp>
        <p:nvSpPr>
          <p:cNvPr id="30" name="Text Box 21"/>
          <p:cNvSpPr txBox="1"/>
          <p:nvPr/>
        </p:nvSpPr>
        <p:spPr>
          <a:xfrm>
            <a:off x="4715381" y="2733358"/>
            <a:ext cx="2408555" cy="533400"/>
          </a:xfrm>
          <a:prstGeom prst="rect">
            <a:avLst/>
          </a:prstGeom>
          <a:solidFill>
            <a:srgbClr val="CCCCFF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GB" sz="1200" b="1" dirty="0">
                <a:solidFill>
                  <a:srgbClr val="0070C0"/>
                </a:solidFill>
                <a:latin typeface="Arial Narrow" pitchFamily="34" charset="0"/>
                <a:ea typeface="Calibri"/>
                <a:cs typeface="Times New Roman"/>
              </a:rPr>
              <a:t>Is the internal speaker connected?</a:t>
            </a:r>
          </a:p>
          <a:p>
            <a:pPr algn="ctr">
              <a:lnSpc>
                <a:spcPct val="115000"/>
              </a:lnSpc>
            </a:pPr>
            <a:endParaRPr lang="en-GB" sz="1200" b="1" dirty="0">
              <a:solidFill>
                <a:srgbClr val="0070C0"/>
              </a:solidFill>
              <a:latin typeface="Arial Narrow" pitchFamily="34" charset="0"/>
              <a:ea typeface="Calibri"/>
              <a:cs typeface="Times New Roman"/>
            </a:endParaRPr>
          </a:p>
        </p:txBody>
      </p:sp>
      <p:sp>
        <p:nvSpPr>
          <p:cNvPr id="31" name="Text Box 22"/>
          <p:cNvSpPr txBox="1"/>
          <p:nvPr/>
        </p:nvSpPr>
        <p:spPr>
          <a:xfrm>
            <a:off x="4716016" y="3546793"/>
            <a:ext cx="2408555" cy="580390"/>
          </a:xfrm>
          <a:prstGeom prst="rect">
            <a:avLst/>
          </a:prstGeom>
          <a:solidFill>
            <a:srgbClr val="CCCCFF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GB" sz="1200" b="1" dirty="0">
                <a:solidFill>
                  <a:srgbClr val="0070C0"/>
                </a:solidFill>
                <a:latin typeface="Arial Narrow" pitchFamily="34" charset="0"/>
                <a:ea typeface="Calibri"/>
                <a:cs typeface="Times New Roman"/>
              </a:rPr>
              <a:t>Are monitor cables securely connected? Try a different monitor.</a:t>
            </a:r>
          </a:p>
        </p:txBody>
      </p:sp>
      <p:sp>
        <p:nvSpPr>
          <p:cNvPr id="32" name="Text Box 23"/>
          <p:cNvSpPr txBox="1"/>
          <p:nvPr/>
        </p:nvSpPr>
        <p:spPr>
          <a:xfrm>
            <a:off x="4715381" y="4341813"/>
            <a:ext cx="2408555" cy="533400"/>
          </a:xfrm>
          <a:prstGeom prst="rect">
            <a:avLst/>
          </a:prstGeom>
          <a:solidFill>
            <a:srgbClr val="CCCCFF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GB" sz="1200" b="1" dirty="0">
                <a:solidFill>
                  <a:srgbClr val="0070C0"/>
                </a:solidFill>
                <a:latin typeface="Arial Narrow" pitchFamily="34" charset="0"/>
                <a:ea typeface="Calibri"/>
                <a:cs typeface="Times New Roman"/>
              </a:rPr>
              <a:t>Identify the problem via the beep code sequence.</a:t>
            </a:r>
          </a:p>
        </p:txBody>
      </p:sp>
      <p:sp>
        <p:nvSpPr>
          <p:cNvPr id="33" name="Text Box 24"/>
          <p:cNvSpPr txBox="1"/>
          <p:nvPr/>
        </p:nvSpPr>
        <p:spPr>
          <a:xfrm>
            <a:off x="4715381" y="5127943"/>
            <a:ext cx="2408555" cy="533400"/>
          </a:xfrm>
          <a:prstGeom prst="rect">
            <a:avLst/>
          </a:prstGeom>
          <a:solidFill>
            <a:srgbClr val="CCCCFF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GB" sz="1200" b="1" dirty="0">
                <a:solidFill>
                  <a:srgbClr val="0070C0"/>
                </a:solidFill>
                <a:latin typeface="Arial Narrow" pitchFamily="34" charset="0"/>
                <a:ea typeface="Calibri"/>
                <a:cs typeface="Times New Roman"/>
              </a:rPr>
              <a:t>Replace faulty RAM</a:t>
            </a:r>
            <a:r>
              <a:rPr lang="en-GB" sz="1200" dirty="0">
                <a:solidFill>
                  <a:srgbClr val="0070C0"/>
                </a:solidFill>
                <a:effectLst/>
                <a:latin typeface="Arial Narrow" pitchFamily="34" charset="0"/>
                <a:ea typeface="Calibri"/>
                <a:cs typeface="Times New Roman"/>
              </a:rPr>
              <a:t>.</a:t>
            </a:r>
          </a:p>
        </p:txBody>
      </p:sp>
      <p:sp>
        <p:nvSpPr>
          <p:cNvPr id="34" name="Text Box 25"/>
          <p:cNvSpPr txBox="1"/>
          <p:nvPr/>
        </p:nvSpPr>
        <p:spPr>
          <a:xfrm>
            <a:off x="4678282" y="5940743"/>
            <a:ext cx="2408555" cy="533400"/>
          </a:xfrm>
          <a:prstGeom prst="rect">
            <a:avLst/>
          </a:prstGeom>
          <a:solidFill>
            <a:srgbClr val="CCCCFF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GB" sz="1200" b="1" dirty="0">
                <a:solidFill>
                  <a:srgbClr val="0070C0"/>
                </a:solidFill>
                <a:latin typeface="Arial Narrow" pitchFamily="34" charset="0"/>
                <a:ea typeface="Calibri"/>
                <a:cs typeface="Times New Roman"/>
              </a:rPr>
              <a:t>Resolve your Windows start-up problems</a:t>
            </a:r>
            <a:r>
              <a:rPr lang="en-GB" sz="1200" b="1" dirty="0" smtClean="0">
                <a:solidFill>
                  <a:srgbClr val="0070C0"/>
                </a:solidFill>
                <a:latin typeface="Arial Narrow" pitchFamily="34" charset="0"/>
                <a:ea typeface="Calibri"/>
                <a:cs typeface="Times New Roman"/>
              </a:rPr>
              <a:t>. (</a:t>
            </a:r>
            <a:r>
              <a:rPr lang="en-GB" sz="1200" b="1" i="1" dirty="0" smtClean="0">
                <a:solidFill>
                  <a:srgbClr val="0070C0"/>
                </a:solidFill>
                <a:latin typeface="Arial Narrow" pitchFamily="34" charset="0"/>
                <a:ea typeface="Calibri"/>
                <a:cs typeface="Times New Roman"/>
              </a:rPr>
              <a:t>Use Windows Tools</a:t>
            </a:r>
            <a:r>
              <a:rPr lang="en-GB" sz="1200" b="1" dirty="0" smtClean="0">
                <a:solidFill>
                  <a:srgbClr val="0070C0"/>
                </a:solidFill>
                <a:latin typeface="Arial Narrow" pitchFamily="34" charset="0"/>
                <a:ea typeface="Calibri"/>
                <a:cs typeface="Times New Roman"/>
              </a:rPr>
              <a:t>)</a:t>
            </a:r>
            <a:endParaRPr lang="en-GB" sz="1200" b="1" dirty="0">
              <a:solidFill>
                <a:srgbClr val="0070C0"/>
              </a:solidFill>
              <a:latin typeface="Arial Narrow" pitchFamily="34" charset="0"/>
              <a:ea typeface="Calibri"/>
              <a:cs typeface="Times New Roman"/>
            </a:endParaRPr>
          </a:p>
        </p:txBody>
      </p:sp>
      <p:sp>
        <p:nvSpPr>
          <p:cNvPr id="35" name="Text Box 72"/>
          <p:cNvSpPr txBox="1"/>
          <p:nvPr/>
        </p:nvSpPr>
        <p:spPr>
          <a:xfrm>
            <a:off x="7452320" y="2064212"/>
            <a:ext cx="1390377" cy="565785"/>
          </a:xfrm>
          <a:prstGeom prst="rect">
            <a:avLst/>
          </a:prstGeom>
          <a:solidFill>
            <a:srgbClr val="FFCCFF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GB" sz="1200" b="1" dirty="0">
                <a:solidFill>
                  <a:srgbClr val="002060"/>
                </a:solidFill>
                <a:effectLst/>
                <a:latin typeface="Arial Narrow" pitchFamily="34" charset="0"/>
                <a:ea typeface="Calibri"/>
                <a:cs typeface="Times New Roman"/>
              </a:rPr>
              <a:t>Replace the power supply.</a:t>
            </a:r>
          </a:p>
        </p:txBody>
      </p:sp>
      <p:sp>
        <p:nvSpPr>
          <p:cNvPr id="36" name="Text Box 73"/>
          <p:cNvSpPr txBox="1"/>
          <p:nvPr/>
        </p:nvSpPr>
        <p:spPr>
          <a:xfrm>
            <a:off x="7452320" y="2745567"/>
            <a:ext cx="1404982" cy="533400"/>
          </a:xfrm>
          <a:prstGeom prst="rect">
            <a:avLst/>
          </a:prstGeom>
          <a:solidFill>
            <a:srgbClr val="FFCCFF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GB" sz="1200" b="1" dirty="0">
                <a:solidFill>
                  <a:srgbClr val="002060"/>
                </a:solidFill>
                <a:latin typeface="Arial Narrow" pitchFamily="34" charset="0"/>
                <a:ea typeface="Calibri"/>
                <a:cs typeface="Times New Roman"/>
              </a:rPr>
              <a:t>Motherboard faulty: replace.</a:t>
            </a:r>
          </a:p>
        </p:txBody>
      </p:sp>
      <p:sp>
        <p:nvSpPr>
          <p:cNvPr id="37" name="Text Box 74"/>
          <p:cNvSpPr txBox="1"/>
          <p:nvPr/>
        </p:nvSpPr>
        <p:spPr>
          <a:xfrm>
            <a:off x="7487498" y="3529792"/>
            <a:ext cx="1404982" cy="533400"/>
          </a:xfrm>
          <a:prstGeom prst="rect">
            <a:avLst/>
          </a:prstGeom>
          <a:solidFill>
            <a:srgbClr val="FFCCFF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GB" sz="1200" b="1" dirty="0">
                <a:solidFill>
                  <a:srgbClr val="002060"/>
                </a:solidFill>
                <a:latin typeface="Arial Narrow" pitchFamily="34" charset="0"/>
                <a:ea typeface="Calibri"/>
                <a:cs typeface="Times New Roman"/>
              </a:rPr>
              <a:t>Graphics card faulty: replace.</a:t>
            </a:r>
          </a:p>
        </p:txBody>
      </p:sp>
      <p:sp>
        <p:nvSpPr>
          <p:cNvPr id="38" name="Text Box 75"/>
          <p:cNvSpPr txBox="1"/>
          <p:nvPr/>
        </p:nvSpPr>
        <p:spPr>
          <a:xfrm>
            <a:off x="7487497" y="4295774"/>
            <a:ext cx="1404982" cy="933425"/>
          </a:xfrm>
          <a:prstGeom prst="rect">
            <a:avLst/>
          </a:prstGeom>
          <a:solidFill>
            <a:srgbClr val="FFCCFF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GB" sz="1200" b="1" dirty="0">
                <a:solidFill>
                  <a:srgbClr val="002060"/>
                </a:solidFill>
                <a:latin typeface="Arial Narrow" pitchFamily="34" charset="0"/>
                <a:ea typeface="Calibri"/>
                <a:cs typeface="Times New Roman"/>
              </a:rPr>
              <a:t>Troubleshoot the beep code error</a:t>
            </a:r>
            <a:r>
              <a:rPr lang="en-GB" sz="1200" b="1" dirty="0" smtClean="0">
                <a:solidFill>
                  <a:srgbClr val="002060"/>
                </a:solidFill>
                <a:latin typeface="Arial Narrow" pitchFamily="34" charset="0"/>
                <a:ea typeface="Calibri"/>
                <a:cs typeface="Times New Roman"/>
              </a:rPr>
              <a:t>.</a:t>
            </a:r>
          </a:p>
          <a:p>
            <a:pPr algn="ctr">
              <a:lnSpc>
                <a:spcPct val="115000"/>
              </a:lnSpc>
            </a:pPr>
            <a:r>
              <a:rPr lang="en-GB" sz="1200" b="1" i="1" dirty="0" smtClean="0">
                <a:solidFill>
                  <a:srgbClr val="002060"/>
                </a:solidFill>
                <a:latin typeface="Arial Narrow" pitchFamily="34" charset="0"/>
                <a:ea typeface="Calibri"/>
                <a:cs typeface="Times New Roman"/>
              </a:rPr>
              <a:t>(Use BIOS Beep Code Ref.)</a:t>
            </a:r>
            <a:endParaRPr lang="en-GB" sz="1200" b="1" i="1" dirty="0">
              <a:solidFill>
                <a:srgbClr val="002060"/>
              </a:solidFill>
              <a:latin typeface="Arial Narrow" pitchFamily="34" charset="0"/>
              <a:ea typeface="Calibri"/>
              <a:cs typeface="Times New Roman"/>
            </a:endParaRPr>
          </a:p>
        </p:txBody>
      </p:sp>
      <p:sp>
        <p:nvSpPr>
          <p:cNvPr id="39" name="Isosceles Triangle 38"/>
          <p:cNvSpPr/>
          <p:nvPr/>
        </p:nvSpPr>
        <p:spPr>
          <a:xfrm rot="10800000">
            <a:off x="3011487" y="923694"/>
            <a:ext cx="231775" cy="26035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0" name="Text Box 41"/>
          <p:cNvSpPr txBox="1"/>
          <p:nvPr/>
        </p:nvSpPr>
        <p:spPr>
          <a:xfrm>
            <a:off x="3330892" y="952904"/>
            <a:ext cx="798195" cy="2311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b="1">
                <a:effectLst/>
                <a:ea typeface="Calibri"/>
                <a:cs typeface="Times New Roman"/>
              </a:rPr>
              <a:t>Yes</a:t>
            </a:r>
            <a:endParaRPr lang="en-GB" sz="1100">
              <a:effectLst/>
              <a:ea typeface="Calibri"/>
              <a:cs typeface="Times New Roman"/>
            </a:endParaRPr>
          </a:p>
        </p:txBody>
      </p:sp>
      <p:sp>
        <p:nvSpPr>
          <p:cNvPr id="41" name="Isosceles Triangle 40"/>
          <p:cNvSpPr/>
          <p:nvPr/>
        </p:nvSpPr>
        <p:spPr>
          <a:xfrm rot="10800000">
            <a:off x="3011487" y="1721140"/>
            <a:ext cx="231775" cy="26035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2" name="Text Box 41"/>
          <p:cNvSpPr txBox="1"/>
          <p:nvPr/>
        </p:nvSpPr>
        <p:spPr>
          <a:xfrm>
            <a:off x="3330892" y="1750350"/>
            <a:ext cx="798195" cy="2311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b="1">
                <a:effectLst/>
                <a:ea typeface="Calibri"/>
                <a:cs typeface="Times New Roman"/>
              </a:rPr>
              <a:t>Yes</a:t>
            </a:r>
            <a:endParaRPr lang="en-GB" sz="1100">
              <a:effectLst/>
              <a:ea typeface="Calibri"/>
              <a:cs typeface="Times New Roman"/>
            </a:endParaRPr>
          </a:p>
        </p:txBody>
      </p:sp>
      <p:sp>
        <p:nvSpPr>
          <p:cNvPr id="43" name="Isosceles Triangle 42"/>
          <p:cNvSpPr/>
          <p:nvPr/>
        </p:nvSpPr>
        <p:spPr>
          <a:xfrm rot="10800000">
            <a:off x="3011487" y="2470237"/>
            <a:ext cx="231775" cy="26035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4" name="Text Box 41"/>
          <p:cNvSpPr txBox="1"/>
          <p:nvPr/>
        </p:nvSpPr>
        <p:spPr>
          <a:xfrm>
            <a:off x="3330892" y="2499447"/>
            <a:ext cx="798195" cy="2311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b="1">
                <a:effectLst/>
                <a:ea typeface="Calibri"/>
                <a:cs typeface="Times New Roman"/>
              </a:rPr>
              <a:t>Yes</a:t>
            </a:r>
            <a:endParaRPr lang="en-GB" sz="1100">
              <a:effectLst/>
              <a:ea typeface="Calibri"/>
              <a:cs typeface="Times New Roman"/>
            </a:endParaRPr>
          </a:p>
        </p:txBody>
      </p:sp>
      <p:sp>
        <p:nvSpPr>
          <p:cNvPr id="45" name="Isosceles Triangle 44"/>
          <p:cNvSpPr/>
          <p:nvPr/>
        </p:nvSpPr>
        <p:spPr>
          <a:xfrm rot="10800000">
            <a:off x="3011486" y="3287685"/>
            <a:ext cx="231775" cy="26035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6" name="Text Box 41"/>
          <p:cNvSpPr txBox="1"/>
          <p:nvPr/>
        </p:nvSpPr>
        <p:spPr>
          <a:xfrm>
            <a:off x="3330891" y="3316895"/>
            <a:ext cx="798195" cy="2311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b="1">
                <a:effectLst/>
                <a:ea typeface="Calibri"/>
                <a:cs typeface="Times New Roman"/>
              </a:rPr>
              <a:t>Yes</a:t>
            </a:r>
            <a:endParaRPr lang="en-GB" sz="1100">
              <a:effectLst/>
              <a:ea typeface="Calibri"/>
              <a:cs typeface="Times New Roman"/>
            </a:endParaRPr>
          </a:p>
        </p:txBody>
      </p:sp>
      <p:sp>
        <p:nvSpPr>
          <p:cNvPr id="47" name="Isosceles Triangle 46"/>
          <p:cNvSpPr/>
          <p:nvPr/>
        </p:nvSpPr>
        <p:spPr>
          <a:xfrm rot="10800000">
            <a:off x="3011485" y="4081463"/>
            <a:ext cx="231775" cy="26035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8" name="Text Box 41"/>
          <p:cNvSpPr txBox="1"/>
          <p:nvPr/>
        </p:nvSpPr>
        <p:spPr>
          <a:xfrm>
            <a:off x="3330890" y="4110673"/>
            <a:ext cx="798195" cy="2311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b="1" dirty="0">
                <a:effectLst/>
                <a:ea typeface="Calibri"/>
                <a:cs typeface="Times New Roman"/>
              </a:rPr>
              <a:t>Yes</a:t>
            </a:r>
            <a:endParaRPr lang="en-GB" sz="1100" dirty="0">
              <a:effectLst/>
              <a:ea typeface="Calibri"/>
              <a:cs typeface="Times New Roman"/>
            </a:endParaRPr>
          </a:p>
        </p:txBody>
      </p:sp>
      <p:sp>
        <p:nvSpPr>
          <p:cNvPr id="49" name="Isosceles Triangle 48"/>
          <p:cNvSpPr/>
          <p:nvPr/>
        </p:nvSpPr>
        <p:spPr>
          <a:xfrm rot="10800000">
            <a:off x="3011487" y="4883150"/>
            <a:ext cx="231775" cy="26035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50" name="Text Box 41"/>
          <p:cNvSpPr txBox="1"/>
          <p:nvPr/>
        </p:nvSpPr>
        <p:spPr>
          <a:xfrm>
            <a:off x="3330892" y="4912360"/>
            <a:ext cx="798195" cy="2311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b="1">
                <a:effectLst/>
                <a:ea typeface="Calibri"/>
                <a:cs typeface="Times New Roman"/>
              </a:rPr>
              <a:t>Yes</a:t>
            </a:r>
            <a:endParaRPr lang="en-GB" sz="1100">
              <a:effectLst/>
              <a:ea typeface="Calibri"/>
              <a:cs typeface="Times New Roman"/>
            </a:endParaRPr>
          </a:p>
        </p:txBody>
      </p:sp>
      <p:sp>
        <p:nvSpPr>
          <p:cNvPr id="51" name="Isosceles Triangle 50"/>
          <p:cNvSpPr/>
          <p:nvPr/>
        </p:nvSpPr>
        <p:spPr>
          <a:xfrm rot="10800000">
            <a:off x="3011484" y="5676959"/>
            <a:ext cx="231775" cy="26035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52" name="Text Box 41"/>
          <p:cNvSpPr txBox="1"/>
          <p:nvPr/>
        </p:nvSpPr>
        <p:spPr>
          <a:xfrm>
            <a:off x="3330889" y="5706169"/>
            <a:ext cx="798195" cy="2311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b="1">
                <a:effectLst/>
                <a:ea typeface="Calibri"/>
                <a:cs typeface="Times New Roman"/>
              </a:rPr>
              <a:t>Yes</a:t>
            </a:r>
            <a:endParaRPr lang="en-GB" sz="1100">
              <a:effectLst/>
              <a:ea typeface="Calibri"/>
              <a:cs typeface="Times New Roman"/>
            </a:endParaRPr>
          </a:p>
        </p:txBody>
      </p:sp>
      <p:sp>
        <p:nvSpPr>
          <p:cNvPr id="55" name="Isosceles Triangle 54"/>
          <p:cNvSpPr/>
          <p:nvPr/>
        </p:nvSpPr>
        <p:spPr>
          <a:xfrm rot="16200000" flipH="1" flipV="1">
            <a:off x="4495349" y="1336760"/>
            <a:ext cx="217170" cy="22289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56" name="Text Box 49"/>
          <p:cNvSpPr txBox="1"/>
          <p:nvPr/>
        </p:nvSpPr>
        <p:spPr>
          <a:xfrm>
            <a:off x="4381624" y="1541676"/>
            <a:ext cx="406400" cy="2311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b="1">
                <a:effectLst/>
                <a:ea typeface="Calibri"/>
                <a:cs typeface="Times New Roman"/>
              </a:rPr>
              <a:t>No</a:t>
            </a:r>
            <a:endParaRPr lang="en-GB" sz="1100">
              <a:effectLst/>
              <a:ea typeface="Calibri"/>
              <a:cs typeface="Times New Roman"/>
            </a:endParaRPr>
          </a:p>
        </p:txBody>
      </p:sp>
      <p:sp>
        <p:nvSpPr>
          <p:cNvPr id="57" name="Isosceles Triangle 56"/>
          <p:cNvSpPr/>
          <p:nvPr/>
        </p:nvSpPr>
        <p:spPr>
          <a:xfrm rot="16200000" flipH="1" flipV="1">
            <a:off x="4453071" y="2087058"/>
            <a:ext cx="217807" cy="23261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58" name="Text Box 49"/>
          <p:cNvSpPr txBox="1"/>
          <p:nvPr/>
        </p:nvSpPr>
        <p:spPr>
          <a:xfrm>
            <a:off x="4357123" y="2312266"/>
            <a:ext cx="406400" cy="2311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b="1">
                <a:effectLst/>
                <a:ea typeface="Calibri"/>
                <a:cs typeface="Times New Roman"/>
              </a:rPr>
              <a:t>No</a:t>
            </a:r>
            <a:endParaRPr lang="en-GB" sz="1100">
              <a:effectLst/>
              <a:ea typeface="Calibri"/>
              <a:cs typeface="Times New Roman"/>
            </a:endParaRPr>
          </a:p>
        </p:txBody>
      </p:sp>
      <p:sp>
        <p:nvSpPr>
          <p:cNvPr id="59" name="Isosceles Triangle 58"/>
          <p:cNvSpPr/>
          <p:nvPr/>
        </p:nvSpPr>
        <p:spPr>
          <a:xfrm rot="16200000" flipH="1" flipV="1">
            <a:off x="4489854" y="2870732"/>
            <a:ext cx="217170" cy="23388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0" name="Text Box 49"/>
          <p:cNvSpPr txBox="1"/>
          <p:nvPr/>
        </p:nvSpPr>
        <p:spPr>
          <a:xfrm>
            <a:off x="4370633" y="3096895"/>
            <a:ext cx="406400" cy="2311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b="1">
                <a:effectLst/>
                <a:ea typeface="Calibri"/>
                <a:cs typeface="Times New Roman"/>
              </a:rPr>
              <a:t>No</a:t>
            </a:r>
            <a:endParaRPr lang="en-GB" sz="1100">
              <a:effectLst/>
              <a:ea typeface="Calibri"/>
              <a:cs typeface="Times New Roman"/>
            </a:endParaRPr>
          </a:p>
        </p:txBody>
      </p:sp>
      <p:sp>
        <p:nvSpPr>
          <p:cNvPr id="61" name="Isosceles Triangle 60"/>
          <p:cNvSpPr/>
          <p:nvPr/>
        </p:nvSpPr>
        <p:spPr>
          <a:xfrm rot="16200000" flipH="1" flipV="1">
            <a:off x="4501684" y="3728124"/>
            <a:ext cx="217805" cy="22118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2" name="Text Box 49"/>
          <p:cNvSpPr txBox="1"/>
          <p:nvPr/>
        </p:nvSpPr>
        <p:spPr>
          <a:xfrm>
            <a:off x="4295646" y="3947622"/>
            <a:ext cx="406400" cy="2311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b="1" dirty="0">
                <a:effectLst/>
                <a:ea typeface="Calibri"/>
                <a:cs typeface="Times New Roman"/>
              </a:rPr>
              <a:t>No</a:t>
            </a:r>
            <a:endParaRPr lang="en-GB" sz="1100" dirty="0">
              <a:effectLst/>
              <a:ea typeface="Calibri"/>
              <a:cs typeface="Times New Roman"/>
            </a:endParaRPr>
          </a:p>
        </p:txBody>
      </p:sp>
      <p:sp>
        <p:nvSpPr>
          <p:cNvPr id="63" name="Isosceles Triangle 62"/>
          <p:cNvSpPr/>
          <p:nvPr/>
        </p:nvSpPr>
        <p:spPr>
          <a:xfrm rot="16200000" flipH="1" flipV="1">
            <a:off x="4502923" y="4512628"/>
            <a:ext cx="217170" cy="27559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4" name="Text Box 49"/>
          <p:cNvSpPr txBox="1"/>
          <p:nvPr/>
        </p:nvSpPr>
        <p:spPr>
          <a:xfrm>
            <a:off x="4362850" y="4759643"/>
            <a:ext cx="406400" cy="2311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b="1">
                <a:effectLst/>
                <a:ea typeface="Calibri"/>
                <a:cs typeface="Times New Roman"/>
              </a:rPr>
              <a:t>No</a:t>
            </a:r>
            <a:endParaRPr lang="en-GB" sz="1100">
              <a:effectLst/>
              <a:ea typeface="Calibri"/>
              <a:cs typeface="Times New Roman"/>
            </a:endParaRPr>
          </a:p>
        </p:txBody>
      </p:sp>
      <p:sp>
        <p:nvSpPr>
          <p:cNvPr id="65" name="Isosceles Triangle 64"/>
          <p:cNvSpPr/>
          <p:nvPr/>
        </p:nvSpPr>
        <p:spPr>
          <a:xfrm rot="16200000" flipH="1" flipV="1">
            <a:off x="4502923" y="5328979"/>
            <a:ext cx="217170" cy="27559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6" name="Text Box 49"/>
          <p:cNvSpPr txBox="1"/>
          <p:nvPr/>
        </p:nvSpPr>
        <p:spPr>
          <a:xfrm>
            <a:off x="4362850" y="5575994"/>
            <a:ext cx="406400" cy="2311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b="1" dirty="0">
                <a:effectLst/>
                <a:ea typeface="Calibri"/>
                <a:cs typeface="Times New Roman"/>
              </a:rPr>
              <a:t>No</a:t>
            </a:r>
            <a:endParaRPr lang="en-GB" sz="1100" dirty="0">
              <a:effectLst/>
              <a:ea typeface="Calibri"/>
              <a:cs typeface="Times New Roman"/>
            </a:endParaRPr>
          </a:p>
        </p:txBody>
      </p:sp>
      <p:sp>
        <p:nvSpPr>
          <p:cNvPr id="67" name="Isosceles Triangle 66"/>
          <p:cNvSpPr/>
          <p:nvPr/>
        </p:nvSpPr>
        <p:spPr>
          <a:xfrm rot="16200000" flipH="1" flipV="1">
            <a:off x="4484112" y="6047824"/>
            <a:ext cx="217170" cy="27559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8" name="Text Box 56"/>
          <p:cNvSpPr txBox="1"/>
          <p:nvPr/>
        </p:nvSpPr>
        <p:spPr>
          <a:xfrm>
            <a:off x="4453632" y="6294204"/>
            <a:ext cx="406400" cy="2311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b="1" dirty="0">
                <a:effectLst/>
                <a:ea typeface="Calibri"/>
                <a:cs typeface="Times New Roman"/>
              </a:rPr>
              <a:t>Yes</a:t>
            </a:r>
            <a:endParaRPr lang="en-GB" sz="1100" dirty="0">
              <a:effectLst/>
              <a:ea typeface="Calibri"/>
              <a:cs typeface="Times New Roman"/>
            </a:endParaRPr>
          </a:p>
        </p:txBody>
      </p:sp>
      <p:sp>
        <p:nvSpPr>
          <p:cNvPr id="69" name="Isosceles Triangle 68"/>
          <p:cNvSpPr/>
          <p:nvPr/>
        </p:nvSpPr>
        <p:spPr>
          <a:xfrm rot="16200000" flipH="1" flipV="1">
            <a:off x="7195785" y="2175654"/>
            <a:ext cx="217170" cy="27559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70" name="Text Box 77"/>
          <p:cNvSpPr txBox="1"/>
          <p:nvPr/>
        </p:nvSpPr>
        <p:spPr>
          <a:xfrm>
            <a:off x="7137365" y="2422669"/>
            <a:ext cx="406400" cy="2311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b="1">
                <a:effectLst/>
                <a:ea typeface="Calibri"/>
                <a:cs typeface="Times New Roman"/>
              </a:rPr>
              <a:t>No</a:t>
            </a:r>
            <a:endParaRPr lang="en-GB" sz="1100">
              <a:effectLst/>
              <a:ea typeface="Calibri"/>
              <a:cs typeface="Times New Roman"/>
            </a:endParaRPr>
          </a:p>
        </p:txBody>
      </p:sp>
      <p:sp>
        <p:nvSpPr>
          <p:cNvPr id="71" name="Isosceles Triangle 70"/>
          <p:cNvSpPr/>
          <p:nvPr/>
        </p:nvSpPr>
        <p:spPr>
          <a:xfrm rot="16200000" flipH="1" flipV="1">
            <a:off x="7195785" y="2886219"/>
            <a:ext cx="217170" cy="27559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72" name="Text Box 79"/>
          <p:cNvSpPr txBox="1"/>
          <p:nvPr/>
        </p:nvSpPr>
        <p:spPr>
          <a:xfrm>
            <a:off x="7092915" y="3161809"/>
            <a:ext cx="406400" cy="2311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b="1">
                <a:effectLst/>
                <a:ea typeface="Calibri"/>
                <a:cs typeface="Times New Roman"/>
              </a:rPr>
              <a:t>Yes</a:t>
            </a:r>
            <a:endParaRPr lang="en-GB" sz="1100">
              <a:effectLst/>
              <a:ea typeface="Calibri"/>
              <a:cs typeface="Times New Roman"/>
            </a:endParaRPr>
          </a:p>
        </p:txBody>
      </p:sp>
      <p:sp>
        <p:nvSpPr>
          <p:cNvPr id="73" name="Isosceles Triangle 72"/>
          <p:cNvSpPr/>
          <p:nvPr/>
        </p:nvSpPr>
        <p:spPr>
          <a:xfrm rot="16200000" flipH="1" flipV="1">
            <a:off x="7180863" y="3654251"/>
            <a:ext cx="217170" cy="304165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74" name="Text Box 81"/>
          <p:cNvSpPr txBox="1"/>
          <p:nvPr/>
        </p:nvSpPr>
        <p:spPr>
          <a:xfrm>
            <a:off x="7092280" y="3944129"/>
            <a:ext cx="406400" cy="2311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b="1" dirty="0">
                <a:effectLst/>
                <a:ea typeface="Calibri"/>
                <a:cs typeface="Times New Roman"/>
              </a:rPr>
              <a:t>Yes</a:t>
            </a:r>
            <a:endParaRPr lang="en-GB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78" name="Straight Arrow Connector 77"/>
          <p:cNvCxnSpPr>
            <a:endCxn id="38" idx="1"/>
          </p:cNvCxnSpPr>
          <p:nvPr/>
        </p:nvCxnSpPr>
        <p:spPr>
          <a:xfrm>
            <a:off x="7137365" y="4762487"/>
            <a:ext cx="3501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3" idx="3"/>
            <a:endCxn id="17" idx="1"/>
          </p:cNvCxnSpPr>
          <p:nvPr/>
        </p:nvCxnSpPr>
        <p:spPr>
          <a:xfrm flipV="1">
            <a:off x="1664518" y="2232747"/>
            <a:ext cx="348056" cy="6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664518" y="3140968"/>
            <a:ext cx="3872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664518" y="4650422"/>
            <a:ext cx="3872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Isosceles Triangle 93"/>
          <p:cNvSpPr/>
          <p:nvPr/>
        </p:nvSpPr>
        <p:spPr>
          <a:xfrm rot="16200000" flipH="1">
            <a:off x="1749591" y="5905948"/>
            <a:ext cx="217805" cy="38645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5" name="Text Box 49"/>
          <p:cNvSpPr txBox="1"/>
          <p:nvPr/>
        </p:nvSpPr>
        <p:spPr>
          <a:xfrm>
            <a:off x="1665267" y="6208078"/>
            <a:ext cx="406400" cy="2311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b="1" dirty="0">
                <a:effectLst/>
                <a:ea typeface="Calibri"/>
                <a:cs typeface="Times New Roman"/>
              </a:rPr>
              <a:t>No</a:t>
            </a:r>
            <a:endParaRPr lang="en-GB" sz="11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214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 animBg="1"/>
      <p:bldP spid="46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55" grpId="0" animBg="1"/>
      <p:bldP spid="56" grpId="0"/>
      <p:bldP spid="57" grpId="0" animBg="1"/>
      <p:bldP spid="58" grpId="0"/>
      <p:bldP spid="59" grpId="0" animBg="1"/>
      <p:bldP spid="60" grpId="0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71" grpId="0" animBg="1"/>
      <p:bldP spid="72" grpId="0"/>
      <p:bldP spid="73" grpId="0" animBg="1"/>
      <p:bldP spid="74" grpId="0"/>
      <p:bldP spid="94" grpId="0" animBg="1"/>
      <p:bldP spid="9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223</Words>
  <Application>Microsoft Office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Mahmood Al-Sabbagh</dc:creator>
  <cp:lastModifiedBy>Mahmood Al-Sabbagh</cp:lastModifiedBy>
  <cp:revision>14</cp:revision>
  <dcterms:created xsi:type="dcterms:W3CDTF">2012-09-11T09:50:00Z</dcterms:created>
  <dcterms:modified xsi:type="dcterms:W3CDTF">2012-09-11T14:04:37Z</dcterms:modified>
</cp:coreProperties>
</file>