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4" r:id="rId4"/>
    <p:sldId id="259" r:id="rId5"/>
    <p:sldId id="260" r:id="rId6"/>
    <p:sldId id="265" r:id="rId7"/>
    <p:sldId id="263" r:id="rId8"/>
    <p:sldId id="261" r:id="rId9"/>
    <p:sldId id="262"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0" d="100"/>
          <a:sy n="100" d="100"/>
        </p:scale>
        <p:origin x="-294"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3094941-618B-43BB-9AC9-B3D598ACC662}" type="datetimeFigureOut">
              <a:rPr lang="en-GB" smtClean="0"/>
              <a:pPr/>
              <a:t>09/12/2013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246CE-3B2F-4B9B-8BF1-C086BDCFCBF2}"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94941-618B-43BB-9AC9-B3D598ACC662}" type="datetimeFigureOut">
              <a:rPr lang="en-GB" smtClean="0"/>
              <a:pPr/>
              <a:t>09/12/2013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246CE-3B2F-4B9B-8BF1-C086BDCFCBF2}"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3094941-618B-43BB-9AC9-B3D598ACC662}" type="datetimeFigureOut">
              <a:rPr lang="en-GB" smtClean="0"/>
              <a:pPr/>
              <a:t>09/12/2013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246CE-3B2F-4B9B-8BF1-C086BDCFCBF2}" type="slidenum">
              <a:rPr lang="en-GB" smtClean="0"/>
              <a:pPr/>
              <a:t>‹#›</a:t>
            </a:fld>
            <a:endParaRPr lang="en-GB"/>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94941-618B-43BB-9AC9-B3D598ACC662}" type="datetimeFigureOut">
              <a:rPr lang="en-GB" smtClean="0"/>
              <a:pPr/>
              <a:t>09/12/2013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246CE-3B2F-4B9B-8BF1-C086BDCFCBF2}" type="slidenum">
              <a:rPr lang="en-GB" smtClean="0"/>
              <a:pPr/>
              <a:t>‹#›</a:t>
            </a:fld>
            <a:endParaRPr lang="en-GB"/>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3094941-618B-43BB-9AC9-B3D598ACC662}" type="datetimeFigureOut">
              <a:rPr lang="en-GB" smtClean="0"/>
              <a:pPr/>
              <a:t>09/12/2013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62246CE-3B2F-4B9B-8BF1-C086BDCFCBF2}"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23094941-618B-43BB-9AC9-B3D598ACC662}" type="datetimeFigureOut">
              <a:rPr lang="en-GB" smtClean="0"/>
              <a:pPr/>
              <a:t>09/12/2013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246CE-3B2F-4B9B-8BF1-C086BDCFCBF2}" type="slidenum">
              <a:rPr lang="en-GB" smtClean="0"/>
              <a:pPr/>
              <a:t>‹#›</a:t>
            </a:fld>
            <a:endParaRPr lang="en-GB"/>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3094941-618B-43BB-9AC9-B3D598ACC662}" type="datetimeFigureOut">
              <a:rPr lang="en-GB" smtClean="0"/>
              <a:pPr/>
              <a:t>09/12/2013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62246CE-3B2F-4B9B-8BF1-C086BDCFCBF2}"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3094941-618B-43BB-9AC9-B3D598ACC662}" type="datetimeFigureOut">
              <a:rPr lang="en-GB" smtClean="0"/>
              <a:pPr/>
              <a:t>09/12/2013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2246CE-3B2F-4B9B-8BF1-C086BDCFCBF2}"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3094941-618B-43BB-9AC9-B3D598ACC662}" type="datetimeFigureOut">
              <a:rPr lang="en-GB" smtClean="0"/>
              <a:pPr/>
              <a:t>09/12/2013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2246CE-3B2F-4B9B-8BF1-C086BDCFCBF2}"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23094941-618B-43BB-9AC9-B3D598ACC662}" type="datetimeFigureOut">
              <a:rPr lang="en-GB" smtClean="0"/>
              <a:pPr/>
              <a:t>09/12/2013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246CE-3B2F-4B9B-8BF1-C086BDCFCBF2}" type="slidenum">
              <a:rPr lang="en-GB" smtClean="0"/>
              <a:pPr/>
              <a:t>‹#›</a:t>
            </a:fld>
            <a:endParaRPr lang="en-GB"/>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3094941-618B-43BB-9AC9-B3D598ACC662}" type="datetimeFigureOut">
              <a:rPr lang="en-GB" smtClean="0"/>
              <a:pPr/>
              <a:t>09/12/2013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62246CE-3B2F-4B9B-8BF1-C086BDCFCBF2}" type="slidenum">
              <a:rPr lang="en-GB" smtClean="0"/>
              <a:pPr/>
              <a:t>‹#›</a:t>
            </a:fld>
            <a:endParaRPr lang="en-GB"/>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23094941-618B-43BB-9AC9-B3D598ACC662}" type="datetimeFigureOut">
              <a:rPr lang="en-GB" smtClean="0"/>
              <a:pPr/>
              <a:t>09/12/2013</a:t>
            </a:fld>
            <a:endParaRPr lang="en-GB"/>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GB"/>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62246CE-3B2F-4B9B-8BF1-C086BDCFCBF2}" type="slidenum">
              <a:rPr lang="en-GB" smtClean="0"/>
              <a:pPr/>
              <a:t>‹#›</a:t>
            </a:fld>
            <a:endParaRPr lang="en-GB"/>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32" y="2492896"/>
            <a:ext cx="9144000" cy="4365104"/>
          </a:xfrm>
        </p:spPr>
        <p:txBody>
          <a:bodyPr>
            <a:noAutofit/>
          </a:bodyPr>
          <a:lstStyle/>
          <a:p>
            <a:pPr marL="0" indent="0">
              <a:spcBef>
                <a:spcPts val="200"/>
              </a:spcBef>
              <a:buNone/>
            </a:pPr>
            <a:r>
              <a:rPr lang="en-GB" sz="2000" dirty="0">
                <a:solidFill>
                  <a:schemeClr val="tx1"/>
                </a:solidFill>
                <a:latin typeface="Arial" pitchFamily="34" charset="0"/>
                <a:cs typeface="Arial" pitchFamily="34" charset="0"/>
              </a:rPr>
              <a:t>When planning to implement a particular solution, you must consider a number of </a:t>
            </a:r>
            <a:r>
              <a:rPr lang="en-GB" sz="2000" dirty="0" smtClean="0">
                <a:solidFill>
                  <a:schemeClr val="tx1"/>
                </a:solidFill>
                <a:latin typeface="Arial" pitchFamily="34" charset="0"/>
                <a:cs typeface="Arial" pitchFamily="34" charset="0"/>
              </a:rPr>
              <a:t>factors</a:t>
            </a:r>
            <a:r>
              <a:rPr lang="en-GB" sz="2000" dirty="0" smtClean="0">
                <a:solidFill>
                  <a:schemeClr val="tx1"/>
                </a:solidFill>
                <a:latin typeface="Arial" pitchFamily="34" charset="0"/>
                <a:cs typeface="Arial" pitchFamily="34" charset="0"/>
              </a:rPr>
              <a:t>:</a:t>
            </a:r>
          </a:p>
          <a:p>
            <a:pPr marL="0" indent="0">
              <a:spcBef>
                <a:spcPts val="200"/>
              </a:spcBef>
              <a:buNone/>
            </a:pPr>
            <a:endParaRPr lang="en-GB" sz="2000" dirty="0">
              <a:solidFill>
                <a:schemeClr val="tx1"/>
              </a:solidFill>
              <a:latin typeface="Arial" pitchFamily="34" charset="0"/>
              <a:cs typeface="Arial" pitchFamily="34" charset="0"/>
            </a:endParaRPr>
          </a:p>
          <a:p>
            <a:pPr>
              <a:spcBef>
                <a:spcPts val="200"/>
              </a:spcBef>
            </a:pPr>
            <a:r>
              <a:rPr lang="en-GB" sz="2000" dirty="0" smtClean="0">
                <a:solidFill>
                  <a:schemeClr val="tx1"/>
                </a:solidFill>
                <a:latin typeface="Arial" pitchFamily="34" charset="0"/>
                <a:cs typeface="Arial" pitchFamily="34" charset="0"/>
              </a:rPr>
              <a:t>First you </a:t>
            </a:r>
            <a:r>
              <a:rPr lang="en-GB" sz="2000" dirty="0">
                <a:solidFill>
                  <a:schemeClr val="tx1"/>
                </a:solidFill>
                <a:latin typeface="Arial" pitchFamily="34" charset="0"/>
                <a:cs typeface="Arial" pitchFamily="34" charset="0"/>
              </a:rPr>
              <a:t>must document the current status, so if your particular solution does not work, then you can reset back to the original state.</a:t>
            </a:r>
          </a:p>
          <a:p>
            <a:pPr>
              <a:spcBef>
                <a:spcPts val="200"/>
              </a:spcBef>
            </a:pPr>
            <a:r>
              <a:rPr lang="en-GB" sz="2000" dirty="0">
                <a:solidFill>
                  <a:schemeClr val="tx1"/>
                </a:solidFill>
                <a:latin typeface="Arial" pitchFamily="34" charset="0"/>
                <a:cs typeface="Arial" pitchFamily="34" charset="0"/>
              </a:rPr>
              <a:t>Then you can implement your solution, taking notes of what settings or features were changed</a:t>
            </a:r>
          </a:p>
          <a:p>
            <a:pPr>
              <a:spcBef>
                <a:spcPts val="200"/>
              </a:spcBef>
            </a:pPr>
            <a:r>
              <a:rPr lang="en-GB" sz="2000" dirty="0">
                <a:solidFill>
                  <a:schemeClr val="tx1"/>
                </a:solidFill>
                <a:latin typeface="Arial" pitchFamily="34" charset="0"/>
                <a:cs typeface="Arial" pitchFamily="34" charset="0"/>
              </a:rPr>
              <a:t>For more complex solutions, </a:t>
            </a:r>
            <a:r>
              <a:rPr lang="en-GB" sz="2000" dirty="0" smtClean="0">
                <a:solidFill>
                  <a:schemeClr val="tx1"/>
                </a:solidFill>
                <a:latin typeface="Arial" pitchFamily="34" charset="0"/>
                <a:cs typeface="Arial" pitchFamily="34" charset="0"/>
              </a:rPr>
              <a:t>you might consider setting up a test environment to simulate problems that require solutions</a:t>
            </a:r>
          </a:p>
          <a:p>
            <a:pPr>
              <a:spcBef>
                <a:spcPts val="200"/>
              </a:spcBef>
            </a:pPr>
            <a:r>
              <a:rPr lang="en-GB" sz="2000" dirty="0" smtClean="0">
                <a:solidFill>
                  <a:schemeClr val="tx1"/>
                </a:solidFill>
                <a:latin typeface="Arial" pitchFamily="34" charset="0"/>
                <a:cs typeface="Arial" pitchFamily="34" charset="0"/>
              </a:rPr>
              <a:t>We shall consider setting up virtual network problems, computer hardware problems and finally Operating System problems.</a:t>
            </a:r>
          </a:p>
          <a:p>
            <a:pPr>
              <a:spcBef>
                <a:spcPts val="200"/>
              </a:spcBef>
            </a:pPr>
            <a:r>
              <a:rPr lang="en-GB" sz="2000" dirty="0" smtClean="0">
                <a:solidFill>
                  <a:schemeClr val="tx1"/>
                </a:solidFill>
                <a:latin typeface="Arial" pitchFamily="34" charset="0"/>
                <a:cs typeface="Arial" pitchFamily="34" charset="0"/>
              </a:rPr>
              <a:t>All solutions will be documented.</a:t>
            </a:r>
          </a:p>
          <a:p>
            <a:endParaRPr lang="en-GB" sz="1800" dirty="0"/>
          </a:p>
        </p:txBody>
      </p:sp>
      <p:sp>
        <p:nvSpPr>
          <p:cNvPr id="2" name="Title 1"/>
          <p:cNvSpPr>
            <a:spLocks noGrp="1"/>
          </p:cNvSpPr>
          <p:nvPr>
            <p:ph type="title"/>
          </p:nvPr>
        </p:nvSpPr>
        <p:spPr>
          <a:xfrm>
            <a:off x="457200" y="338328"/>
            <a:ext cx="8229600" cy="804656"/>
          </a:xfrm>
        </p:spPr>
        <p:txBody>
          <a:bodyPr/>
          <a:lstStyle/>
          <a:p>
            <a:r>
              <a:rPr lang="en-GB" dirty="0" smtClean="0"/>
              <a:t>Planning a Solution</a:t>
            </a:r>
            <a:endParaRPr lang="en-GB" dirty="0"/>
          </a:p>
        </p:txBody>
      </p:sp>
    </p:spTree>
    <p:extLst>
      <p:ext uri="{BB962C8B-B14F-4D97-AF65-F5344CB8AC3E}">
        <p14:creationId xmlns:p14="http://schemas.microsoft.com/office/powerpoint/2010/main" val="3227476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897" y="2276872"/>
            <a:ext cx="9144000" cy="4581128"/>
          </a:xfrm>
        </p:spPr>
        <p:txBody>
          <a:bodyPr>
            <a:normAutofit/>
          </a:bodyPr>
          <a:lstStyle/>
          <a:p>
            <a:pPr marL="0" indent="0" algn="ctr">
              <a:lnSpc>
                <a:spcPct val="120000"/>
              </a:lnSpc>
              <a:spcBef>
                <a:spcPts val="200"/>
              </a:spcBef>
              <a:buNone/>
            </a:pPr>
            <a:r>
              <a:rPr lang="en-GB" sz="1800" b="1" dirty="0" smtClean="0">
                <a:solidFill>
                  <a:srgbClr val="FF0000"/>
                </a:solidFill>
                <a:latin typeface="Arial" pitchFamily="34" charset="0"/>
                <a:cs typeface="Arial" pitchFamily="34" charset="0"/>
              </a:rPr>
              <a:t>EXAMPLE</a:t>
            </a:r>
          </a:p>
          <a:p>
            <a:pPr marL="0" indent="0" algn="ctr">
              <a:lnSpc>
                <a:spcPct val="120000"/>
              </a:lnSpc>
              <a:spcBef>
                <a:spcPts val="200"/>
              </a:spcBef>
              <a:buNone/>
            </a:pPr>
            <a:endParaRPr lang="en-GB" sz="1800" dirty="0" smtClean="0">
              <a:solidFill>
                <a:srgbClr val="FF0000"/>
              </a:solidFill>
              <a:latin typeface="Arial" pitchFamily="34" charset="0"/>
              <a:cs typeface="Arial" pitchFamily="34" charset="0"/>
            </a:endParaRPr>
          </a:p>
          <a:p>
            <a:pPr marL="357188" indent="-357188">
              <a:lnSpc>
                <a:spcPct val="120000"/>
              </a:lnSpc>
              <a:spcBef>
                <a:spcPts val="200"/>
              </a:spcBef>
            </a:pPr>
            <a:r>
              <a:rPr lang="en-GB" sz="1800" dirty="0" smtClean="0">
                <a:solidFill>
                  <a:schemeClr val="tx1"/>
                </a:solidFill>
                <a:latin typeface="Arial" pitchFamily="34" charset="0"/>
                <a:cs typeface="Arial" pitchFamily="34" charset="0"/>
              </a:rPr>
              <a:t>If </a:t>
            </a:r>
            <a:r>
              <a:rPr lang="en-GB" sz="1800" dirty="0">
                <a:solidFill>
                  <a:schemeClr val="tx1"/>
                </a:solidFill>
                <a:latin typeface="Arial" pitchFamily="34" charset="0"/>
                <a:cs typeface="Arial" pitchFamily="34" charset="0"/>
              </a:rPr>
              <a:t>a networking problem was found to be due to a faulty Network Interface Card, the planning stage may consist of determining and sourcing a suitable </a:t>
            </a:r>
            <a:r>
              <a:rPr lang="en-GB" sz="1800" dirty="0" smtClean="0">
                <a:solidFill>
                  <a:schemeClr val="tx1"/>
                </a:solidFill>
                <a:latin typeface="Arial" pitchFamily="34" charset="0"/>
                <a:cs typeface="Arial" pitchFamily="34" charset="0"/>
              </a:rPr>
              <a:t>replacement.</a:t>
            </a:r>
          </a:p>
          <a:p>
            <a:pPr marL="357188" indent="-357188">
              <a:lnSpc>
                <a:spcPct val="120000"/>
              </a:lnSpc>
              <a:spcBef>
                <a:spcPts val="200"/>
              </a:spcBef>
            </a:pPr>
            <a:r>
              <a:rPr lang="en-GB" sz="1800" dirty="0" smtClean="0">
                <a:solidFill>
                  <a:schemeClr val="tx1"/>
                </a:solidFill>
                <a:latin typeface="Arial" pitchFamily="34" charset="0"/>
                <a:cs typeface="Arial" pitchFamily="34" charset="0"/>
              </a:rPr>
              <a:t>The </a:t>
            </a:r>
            <a:r>
              <a:rPr lang="en-GB" sz="1800" dirty="0">
                <a:solidFill>
                  <a:schemeClr val="tx1"/>
                </a:solidFill>
                <a:latin typeface="Arial" pitchFamily="34" charset="0"/>
                <a:cs typeface="Arial" pitchFamily="34" charset="0"/>
              </a:rPr>
              <a:t>implementing stage might consist of physically installing the Network Interface Card in accordance with relevant health and safety </a:t>
            </a:r>
            <a:r>
              <a:rPr lang="en-GB" sz="1800" dirty="0" smtClean="0">
                <a:solidFill>
                  <a:schemeClr val="tx1"/>
                </a:solidFill>
                <a:latin typeface="Arial" pitchFamily="34" charset="0"/>
                <a:cs typeface="Arial" pitchFamily="34" charset="0"/>
              </a:rPr>
              <a:t>procedures.</a:t>
            </a:r>
          </a:p>
          <a:p>
            <a:pPr marL="357188" indent="-357188">
              <a:lnSpc>
                <a:spcPct val="120000"/>
              </a:lnSpc>
              <a:spcBef>
                <a:spcPts val="200"/>
              </a:spcBef>
            </a:pPr>
            <a:r>
              <a:rPr lang="en-GB" sz="1800" dirty="0" smtClean="0">
                <a:solidFill>
                  <a:schemeClr val="tx1"/>
                </a:solidFill>
                <a:latin typeface="Arial" pitchFamily="34" charset="0"/>
                <a:cs typeface="Arial" pitchFamily="34" charset="0"/>
              </a:rPr>
              <a:t>The </a:t>
            </a:r>
            <a:r>
              <a:rPr lang="en-GB" sz="1800" dirty="0">
                <a:solidFill>
                  <a:schemeClr val="tx1"/>
                </a:solidFill>
                <a:latin typeface="Arial" pitchFamily="34" charset="0"/>
                <a:cs typeface="Arial" pitchFamily="34" charset="0"/>
              </a:rPr>
              <a:t>testing stage may consist of checking that data is being transferred correctly and at acceptable </a:t>
            </a:r>
            <a:r>
              <a:rPr lang="en-GB" sz="1800" dirty="0" smtClean="0">
                <a:solidFill>
                  <a:schemeClr val="tx1"/>
                </a:solidFill>
                <a:latin typeface="Arial" pitchFamily="34" charset="0"/>
                <a:cs typeface="Arial" pitchFamily="34" charset="0"/>
              </a:rPr>
              <a:t>speeds.</a:t>
            </a:r>
          </a:p>
          <a:p>
            <a:pPr marL="357188" indent="-357188">
              <a:lnSpc>
                <a:spcPct val="120000"/>
              </a:lnSpc>
              <a:spcBef>
                <a:spcPts val="200"/>
              </a:spcBef>
            </a:pPr>
            <a:r>
              <a:rPr lang="en-GB" sz="1800" dirty="0" smtClean="0">
                <a:solidFill>
                  <a:schemeClr val="tx1"/>
                </a:solidFill>
                <a:latin typeface="Arial" pitchFamily="34" charset="0"/>
                <a:cs typeface="Arial" pitchFamily="34" charset="0"/>
              </a:rPr>
              <a:t>If </a:t>
            </a:r>
            <a:r>
              <a:rPr lang="en-GB" sz="1800" dirty="0">
                <a:solidFill>
                  <a:schemeClr val="tx1"/>
                </a:solidFill>
                <a:latin typeface="Arial" pitchFamily="34" charset="0"/>
                <a:cs typeface="Arial" pitchFamily="34" charset="0"/>
              </a:rPr>
              <a:t>a newly-installed device fails to operate correctly due to a driver problem, the planning stage may consist of determining and locating the correct </a:t>
            </a:r>
            <a:r>
              <a:rPr lang="en-GB" sz="1800" dirty="0" smtClean="0">
                <a:solidFill>
                  <a:schemeClr val="tx1"/>
                </a:solidFill>
                <a:latin typeface="Arial" pitchFamily="34" charset="0"/>
                <a:cs typeface="Arial" pitchFamily="34" charset="0"/>
              </a:rPr>
              <a:t>driver.</a:t>
            </a:r>
          </a:p>
          <a:p>
            <a:pPr marL="357188" indent="-357188">
              <a:lnSpc>
                <a:spcPct val="120000"/>
              </a:lnSpc>
              <a:spcBef>
                <a:spcPts val="200"/>
              </a:spcBef>
            </a:pPr>
            <a:r>
              <a:rPr lang="en-GB" sz="1800" dirty="0" smtClean="0">
                <a:solidFill>
                  <a:schemeClr val="tx1"/>
                </a:solidFill>
                <a:latin typeface="Arial" pitchFamily="34" charset="0"/>
                <a:cs typeface="Arial" pitchFamily="34" charset="0"/>
              </a:rPr>
              <a:t>The </a:t>
            </a:r>
            <a:r>
              <a:rPr lang="en-GB" sz="1800" dirty="0">
                <a:solidFill>
                  <a:schemeClr val="tx1"/>
                </a:solidFill>
                <a:latin typeface="Arial" pitchFamily="34" charset="0"/>
                <a:cs typeface="Arial" pitchFamily="34" charset="0"/>
              </a:rPr>
              <a:t>implementing stage might consist of installing the driver and the testing stage might consist of checking that the device is now operating correctly and that there is no negative impact on other </a:t>
            </a:r>
            <a:r>
              <a:rPr lang="en-GB" sz="1800" dirty="0" smtClean="0">
                <a:solidFill>
                  <a:schemeClr val="tx1"/>
                </a:solidFill>
                <a:latin typeface="Arial" pitchFamily="34" charset="0"/>
                <a:cs typeface="Arial" pitchFamily="34" charset="0"/>
              </a:rPr>
              <a:t>devices</a:t>
            </a:r>
            <a:r>
              <a:rPr lang="en-GB" sz="1800" dirty="0" smtClean="0">
                <a:latin typeface="Arial" pitchFamily="34" charset="0"/>
                <a:cs typeface="Arial" pitchFamily="34" charset="0"/>
              </a:rPr>
              <a:t>.</a:t>
            </a:r>
          </a:p>
        </p:txBody>
      </p:sp>
      <p:sp>
        <p:nvSpPr>
          <p:cNvPr id="3" name="Title 2"/>
          <p:cNvSpPr>
            <a:spLocks noGrp="1"/>
          </p:cNvSpPr>
          <p:nvPr>
            <p:ph type="title"/>
          </p:nvPr>
        </p:nvSpPr>
        <p:spPr>
          <a:xfrm>
            <a:off x="457200" y="338328"/>
            <a:ext cx="8229600" cy="733218"/>
          </a:xfrm>
        </p:spPr>
        <p:txBody>
          <a:bodyPr>
            <a:normAutofit fontScale="90000"/>
          </a:bodyPr>
          <a:lstStyle/>
          <a:p>
            <a:r>
              <a:rPr lang="en-GB" dirty="0" smtClean="0"/>
              <a:t>Planning a Solution</a:t>
            </a:r>
            <a:endParaRPr lang="en-GB" dirty="0"/>
          </a:p>
        </p:txBody>
      </p:sp>
    </p:spTree>
    <p:extLst>
      <p:ext uri="{BB962C8B-B14F-4D97-AF65-F5344CB8AC3E}">
        <p14:creationId xmlns:p14="http://schemas.microsoft.com/office/powerpoint/2010/main" val="908706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57298"/>
            <a:ext cx="8929717" cy="5024030"/>
          </a:xfrm>
        </p:spPr>
        <p:txBody>
          <a:bodyPr>
            <a:normAutofit fontScale="55000" lnSpcReduction="20000"/>
          </a:bodyPr>
          <a:lstStyle/>
          <a:p>
            <a:pPr marL="0" indent="0" algn="ctr">
              <a:lnSpc>
                <a:spcPct val="170000"/>
              </a:lnSpc>
              <a:buNone/>
            </a:pPr>
            <a:r>
              <a:rPr lang="en-GB" sz="5100" b="1" dirty="0" smtClean="0">
                <a:solidFill>
                  <a:srgbClr val="FF0000"/>
                </a:solidFill>
              </a:rPr>
              <a:t>EXAMPLE</a:t>
            </a:r>
            <a:endParaRPr lang="en-GB" sz="3300" b="1" dirty="0" smtClean="0">
              <a:solidFill>
                <a:srgbClr val="FF0000"/>
              </a:solidFill>
            </a:endParaRPr>
          </a:p>
          <a:p>
            <a:pPr marL="0" indent="0" algn="ctr">
              <a:lnSpc>
                <a:spcPct val="170000"/>
              </a:lnSpc>
              <a:buNone/>
            </a:pPr>
            <a:endParaRPr lang="en-GB" sz="3300" dirty="0" smtClean="0">
              <a:solidFill>
                <a:srgbClr val="FF0000"/>
              </a:solidFill>
            </a:endParaRPr>
          </a:p>
          <a:p>
            <a:pPr marL="357188" indent="-357188">
              <a:lnSpc>
                <a:spcPct val="170000"/>
              </a:lnSpc>
            </a:pPr>
            <a:r>
              <a:rPr lang="en-GB" sz="3200" dirty="0" smtClean="0"/>
              <a:t>If the problem is software related and in which a program that has </a:t>
            </a:r>
            <a:r>
              <a:rPr lang="en-GB" sz="3200" dirty="0"/>
              <a:t>been operating for some time suddenly fails then the </a:t>
            </a:r>
            <a:r>
              <a:rPr lang="en-GB" sz="3200" dirty="0" smtClean="0"/>
              <a:t>planning stage </a:t>
            </a:r>
            <a:r>
              <a:rPr lang="en-GB" sz="3200" dirty="0"/>
              <a:t>may consist of determining any unexpected values or combinations in the input </a:t>
            </a:r>
            <a:r>
              <a:rPr lang="en-GB" sz="3200" dirty="0" smtClean="0"/>
              <a:t>data.</a:t>
            </a:r>
          </a:p>
          <a:p>
            <a:pPr marL="357188" indent="-357188">
              <a:lnSpc>
                <a:spcPct val="170000"/>
              </a:lnSpc>
            </a:pPr>
            <a:r>
              <a:rPr lang="en-GB" sz="3200" dirty="0" smtClean="0"/>
              <a:t>The </a:t>
            </a:r>
            <a:r>
              <a:rPr lang="en-GB" sz="3200" dirty="0"/>
              <a:t>implementing stage may consist of applying changes to the source code and </a:t>
            </a:r>
            <a:r>
              <a:rPr lang="en-GB" sz="3200" dirty="0" smtClean="0"/>
              <a:t>recompiling.</a:t>
            </a:r>
          </a:p>
          <a:p>
            <a:pPr marL="357188" indent="-357188">
              <a:lnSpc>
                <a:spcPct val="170000"/>
              </a:lnSpc>
            </a:pPr>
            <a:r>
              <a:rPr lang="en-GB" sz="3200" dirty="0" smtClean="0"/>
              <a:t>The </a:t>
            </a:r>
            <a:r>
              <a:rPr lang="en-GB" sz="3200" dirty="0"/>
              <a:t>testing stage may consist of ensuring that the program now runs correctly and that there is no adverse impact on any other part of the program</a:t>
            </a:r>
            <a:r>
              <a:rPr lang="en-GB" sz="3200" dirty="0" smtClean="0"/>
              <a:t>.</a:t>
            </a:r>
            <a:endParaRPr lang="en-GB" sz="3200" dirty="0"/>
          </a:p>
        </p:txBody>
      </p:sp>
      <p:sp>
        <p:nvSpPr>
          <p:cNvPr id="3" name="Title 2"/>
          <p:cNvSpPr>
            <a:spLocks noGrp="1"/>
          </p:cNvSpPr>
          <p:nvPr>
            <p:ph type="title"/>
          </p:nvPr>
        </p:nvSpPr>
        <p:spPr>
          <a:xfrm>
            <a:off x="457200" y="338328"/>
            <a:ext cx="8229600" cy="733218"/>
          </a:xfrm>
        </p:spPr>
        <p:txBody>
          <a:bodyPr>
            <a:normAutofit fontScale="90000"/>
          </a:bodyPr>
          <a:lstStyle/>
          <a:p>
            <a:r>
              <a:rPr lang="en-GB" dirty="0" smtClean="0"/>
              <a:t>Planning a Solution</a:t>
            </a:r>
            <a:endParaRPr lang="en-GB" dirty="0"/>
          </a:p>
        </p:txBody>
      </p:sp>
    </p:spTree>
    <p:extLst>
      <p:ext uri="{BB962C8B-B14F-4D97-AF65-F5344CB8AC3E}">
        <p14:creationId xmlns:p14="http://schemas.microsoft.com/office/powerpoint/2010/main" val="9087068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643050"/>
            <a:ext cx="8715435" cy="4483113"/>
          </a:xfrm>
        </p:spPr>
        <p:txBody>
          <a:bodyPr>
            <a:normAutofit fontScale="85000" lnSpcReduction="20000"/>
          </a:bodyPr>
          <a:lstStyle/>
          <a:p>
            <a:pPr>
              <a:lnSpc>
                <a:spcPct val="150000"/>
              </a:lnSpc>
            </a:pPr>
            <a:r>
              <a:rPr lang="en-GB" dirty="0"/>
              <a:t>When implementing a solution, the most important piece of advice is to follow </a:t>
            </a:r>
            <a:r>
              <a:rPr lang="en-GB" dirty="0" smtClean="0"/>
              <a:t>the relevant </a:t>
            </a:r>
            <a:r>
              <a:rPr lang="en-GB" dirty="0"/>
              <a:t>plan.</a:t>
            </a:r>
          </a:p>
          <a:p>
            <a:pPr>
              <a:lnSpc>
                <a:spcPct val="150000"/>
              </a:lnSpc>
            </a:pPr>
            <a:r>
              <a:rPr lang="en-GB" dirty="0"/>
              <a:t>The plan created is based on the solution and may involve following a checklist, following a flowchart, taking note of settings, changing driver files, replace faulty or suspected faulty </a:t>
            </a:r>
            <a:r>
              <a:rPr lang="en-GB" dirty="0" smtClean="0"/>
              <a:t>components.</a:t>
            </a:r>
          </a:p>
          <a:p>
            <a:pPr>
              <a:lnSpc>
                <a:spcPct val="150000"/>
              </a:lnSpc>
            </a:pPr>
            <a:r>
              <a:rPr lang="en-GB" dirty="0" smtClean="0"/>
              <a:t>Remember </a:t>
            </a:r>
            <a:r>
              <a:rPr lang="en-GB" dirty="0"/>
              <a:t>to backup any data that might be subject to loss.  This way data can be restored back to the system after the solution has been attempted.</a:t>
            </a:r>
          </a:p>
          <a:p>
            <a:pPr>
              <a:lnSpc>
                <a:spcPct val="150000"/>
              </a:lnSpc>
            </a:pPr>
            <a:r>
              <a:rPr lang="en-GB" dirty="0" smtClean="0"/>
              <a:t>If </a:t>
            </a:r>
            <a:r>
              <a:rPr lang="en-GB" dirty="0"/>
              <a:t>another problem is </a:t>
            </a:r>
            <a:r>
              <a:rPr lang="en-GB" dirty="0" smtClean="0"/>
              <a:t>discovered during the implementation stage, </a:t>
            </a:r>
            <a:r>
              <a:rPr lang="en-GB" dirty="0"/>
              <a:t>then you should roll </a:t>
            </a:r>
            <a:r>
              <a:rPr lang="en-GB" dirty="0" smtClean="0"/>
              <a:t>values </a:t>
            </a:r>
            <a:r>
              <a:rPr lang="en-GB" dirty="0"/>
              <a:t>and settings </a:t>
            </a:r>
            <a:r>
              <a:rPr lang="en-GB" dirty="0" smtClean="0"/>
              <a:t>back to </a:t>
            </a:r>
            <a:r>
              <a:rPr lang="en-GB" dirty="0"/>
              <a:t>the original settings and start troubleshooting again with the added piece of evidence you have.</a:t>
            </a:r>
          </a:p>
          <a:p>
            <a:endParaRPr lang="en-GB" dirty="0"/>
          </a:p>
        </p:txBody>
      </p:sp>
      <p:sp>
        <p:nvSpPr>
          <p:cNvPr id="3" name="Title 2"/>
          <p:cNvSpPr>
            <a:spLocks noGrp="1"/>
          </p:cNvSpPr>
          <p:nvPr>
            <p:ph type="title"/>
          </p:nvPr>
        </p:nvSpPr>
        <p:spPr>
          <a:xfrm>
            <a:off x="457200" y="338328"/>
            <a:ext cx="8229600" cy="804656"/>
          </a:xfrm>
        </p:spPr>
        <p:txBody>
          <a:bodyPr/>
          <a:lstStyle/>
          <a:p>
            <a:r>
              <a:rPr lang="en-GB" dirty="0" smtClean="0"/>
              <a:t>Implementing a Solution</a:t>
            </a:r>
            <a:endParaRPr lang="en-GB" dirty="0"/>
          </a:p>
        </p:txBody>
      </p:sp>
    </p:spTree>
    <p:extLst>
      <p:ext uri="{BB962C8B-B14F-4D97-AF65-F5344CB8AC3E}">
        <p14:creationId xmlns:p14="http://schemas.microsoft.com/office/powerpoint/2010/main" val="1181131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772816"/>
            <a:ext cx="8715435" cy="4353347"/>
          </a:xfrm>
        </p:spPr>
        <p:txBody>
          <a:bodyPr>
            <a:normAutofit lnSpcReduction="10000"/>
          </a:bodyPr>
          <a:lstStyle/>
          <a:p>
            <a:pPr>
              <a:lnSpc>
                <a:spcPct val="170000"/>
              </a:lnSpc>
            </a:pPr>
            <a:r>
              <a:rPr lang="en-GB" dirty="0" smtClean="0"/>
              <a:t>Having looked at the troubleshooting process, and the planning and implementation of a solution, we will now look at how to test to see if your solution has been successful.</a:t>
            </a:r>
          </a:p>
          <a:p>
            <a:pPr>
              <a:lnSpc>
                <a:spcPct val="170000"/>
              </a:lnSpc>
            </a:pPr>
            <a:r>
              <a:rPr lang="en-GB" dirty="0" smtClean="0"/>
              <a:t>In your plan you should have included a testing solution. This may involve using a flowchart or checklist (sometimes known as a test schedule) to ensure components, software or code are now working</a:t>
            </a:r>
            <a:endParaRPr lang="en-GB" dirty="0"/>
          </a:p>
        </p:txBody>
      </p:sp>
      <p:sp>
        <p:nvSpPr>
          <p:cNvPr id="3" name="Title 2"/>
          <p:cNvSpPr>
            <a:spLocks noGrp="1"/>
          </p:cNvSpPr>
          <p:nvPr>
            <p:ph type="title"/>
          </p:nvPr>
        </p:nvSpPr>
        <p:spPr/>
        <p:txBody>
          <a:bodyPr/>
          <a:lstStyle/>
          <a:p>
            <a:r>
              <a:rPr lang="en-GB" dirty="0" smtClean="0"/>
              <a:t>Testing the Solution</a:t>
            </a:r>
            <a:endParaRPr lang="en-GB" dirty="0"/>
          </a:p>
        </p:txBody>
      </p:sp>
    </p:spTree>
    <p:extLst>
      <p:ext uri="{BB962C8B-B14F-4D97-AF65-F5344CB8AC3E}">
        <p14:creationId xmlns:p14="http://schemas.microsoft.com/office/powerpoint/2010/main" val="57239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4282" y="1772816"/>
            <a:ext cx="8715435" cy="4799456"/>
          </a:xfrm>
        </p:spPr>
        <p:txBody>
          <a:bodyPr>
            <a:noAutofit/>
          </a:bodyPr>
          <a:lstStyle/>
          <a:p>
            <a:pPr>
              <a:lnSpc>
                <a:spcPct val="170000"/>
              </a:lnSpc>
            </a:pPr>
            <a:r>
              <a:rPr lang="en-GB" sz="1800" b="1" dirty="0" smtClean="0"/>
              <a:t>Flow charts</a:t>
            </a:r>
            <a:r>
              <a:rPr lang="en-GB" sz="1800" dirty="0" smtClean="0"/>
              <a:t> involve you following a series of steps and answering questions which take you along a, hopefully, productive path. Such flow charts and similar schemes can be found in books, manuals, websites, etc. They are generally designed for novice technicians and are arguably of limited use to experienced technicians, or in dealing with complex faults. One problem with these charts is that it is difficult to cover every eventuality.</a:t>
            </a:r>
          </a:p>
          <a:p>
            <a:pPr>
              <a:lnSpc>
                <a:spcPct val="170000"/>
              </a:lnSpc>
            </a:pPr>
            <a:r>
              <a:rPr lang="en-GB" sz="1800" b="1" dirty="0" smtClean="0"/>
              <a:t>Checklist or Test Schedule</a:t>
            </a:r>
            <a:br>
              <a:rPr lang="en-GB" sz="1800" b="1" dirty="0" smtClean="0"/>
            </a:br>
            <a:r>
              <a:rPr lang="en-GB" sz="1800" dirty="0" smtClean="0"/>
              <a:t>Your Checklist or Test Schedule should contain a list of items that should be tested, sample data and expected results to allow quick confirmation that the solution you have implemented has worked correctly</a:t>
            </a:r>
            <a:endParaRPr lang="en-GB" sz="1800" dirty="0"/>
          </a:p>
        </p:txBody>
      </p:sp>
      <p:sp>
        <p:nvSpPr>
          <p:cNvPr id="3" name="Title 2"/>
          <p:cNvSpPr>
            <a:spLocks noGrp="1"/>
          </p:cNvSpPr>
          <p:nvPr>
            <p:ph type="title"/>
          </p:nvPr>
        </p:nvSpPr>
        <p:spPr/>
        <p:txBody>
          <a:bodyPr/>
          <a:lstStyle/>
          <a:p>
            <a:r>
              <a:rPr lang="en-GB" dirty="0" smtClean="0"/>
              <a:t>Testing the Solution</a:t>
            </a:r>
            <a:endParaRPr lang="en-GB" dirty="0"/>
          </a:p>
        </p:txBody>
      </p:sp>
    </p:spTree>
    <p:extLst>
      <p:ext uri="{BB962C8B-B14F-4D97-AF65-F5344CB8AC3E}">
        <p14:creationId xmlns:p14="http://schemas.microsoft.com/office/powerpoint/2010/main" val="57239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500174"/>
            <a:ext cx="9143999" cy="5357826"/>
          </a:xfrm>
        </p:spPr>
        <p:txBody>
          <a:bodyPr>
            <a:normAutofit fontScale="47500" lnSpcReduction="20000"/>
          </a:bodyPr>
          <a:lstStyle/>
          <a:p>
            <a:pPr algn="ctr">
              <a:lnSpc>
                <a:spcPct val="170000"/>
              </a:lnSpc>
              <a:buNone/>
            </a:pPr>
            <a:r>
              <a:rPr lang="en-GB" sz="4200" b="1" dirty="0" smtClean="0">
                <a:solidFill>
                  <a:srgbClr val="FF0000"/>
                </a:solidFill>
              </a:rPr>
              <a:t>Video Failure Troubleshooting </a:t>
            </a:r>
          </a:p>
          <a:p>
            <a:pPr>
              <a:lnSpc>
                <a:spcPct val="170000"/>
              </a:lnSpc>
              <a:buNone/>
            </a:pPr>
            <a:r>
              <a:rPr lang="en-GB" sz="3400" dirty="0" smtClean="0"/>
              <a:t>There can be a large variety of video problems that may need troubleshooting: </a:t>
            </a:r>
          </a:p>
          <a:p>
            <a:pPr>
              <a:lnSpc>
                <a:spcPct val="170000"/>
              </a:lnSpc>
            </a:pPr>
            <a:r>
              <a:rPr lang="en-GB" sz="3400" dirty="0" smtClean="0"/>
              <a:t>When the problem is an outright failure, then this would usually mean nothing appearing on the screen.</a:t>
            </a:r>
          </a:p>
          <a:p>
            <a:pPr>
              <a:lnSpc>
                <a:spcPct val="170000"/>
              </a:lnSpc>
            </a:pPr>
            <a:r>
              <a:rPr lang="en-GB" sz="3400" dirty="0" smtClean="0"/>
              <a:t>If the problem is monitor related then it would be easy enough to diagnose, however video related problems can be due to either the monitor, the video adapter in the PC, the power supply or the motherboard.</a:t>
            </a:r>
          </a:p>
          <a:p>
            <a:pPr>
              <a:lnSpc>
                <a:spcPct val="170000"/>
              </a:lnSpc>
            </a:pPr>
            <a:r>
              <a:rPr lang="en-GB" sz="3400" dirty="0" smtClean="0"/>
              <a:t>Modern video cards run so hot and require so much power that failure is often due to overheating.</a:t>
            </a:r>
          </a:p>
          <a:p>
            <a:pPr>
              <a:lnSpc>
                <a:spcPct val="170000"/>
              </a:lnSpc>
            </a:pPr>
            <a:r>
              <a:rPr lang="en-GB" sz="3400" dirty="0" smtClean="0"/>
              <a:t>It's not uncommon for older video cards without latches to simply to pop out of the bus slot.</a:t>
            </a:r>
          </a:p>
          <a:p>
            <a:pPr>
              <a:lnSpc>
                <a:spcPct val="170000"/>
              </a:lnSpc>
              <a:buNone/>
            </a:pPr>
            <a:endParaRPr lang="en-GB" sz="3400" dirty="0" smtClean="0"/>
          </a:p>
          <a:p>
            <a:pPr marL="0" indent="0">
              <a:lnSpc>
                <a:spcPct val="170000"/>
              </a:lnSpc>
              <a:buNone/>
            </a:pPr>
            <a:r>
              <a:rPr lang="en-GB" sz="3400" b="1" dirty="0" smtClean="0"/>
              <a:t>You are required to create a video failure flow chart using logical steps starting from whether or not the computer powers up (power supply failure) moving  up to other steps </a:t>
            </a:r>
            <a:r>
              <a:rPr lang="en-GB" sz="3400" b="1" smtClean="0"/>
              <a:t>such as whether </a:t>
            </a:r>
            <a:r>
              <a:rPr lang="en-GB" sz="3400" b="1" dirty="0" smtClean="0"/>
              <a:t>or not you have a live screen!</a:t>
            </a:r>
          </a:p>
        </p:txBody>
      </p:sp>
      <p:sp>
        <p:nvSpPr>
          <p:cNvPr id="3" name="Title 2"/>
          <p:cNvSpPr>
            <a:spLocks noGrp="1"/>
          </p:cNvSpPr>
          <p:nvPr>
            <p:ph type="title"/>
          </p:nvPr>
        </p:nvSpPr>
        <p:spPr/>
        <p:txBody>
          <a:bodyPr/>
          <a:lstStyle/>
          <a:p>
            <a:r>
              <a:rPr lang="en-GB" dirty="0" smtClean="0"/>
              <a:t>Hardware Task</a:t>
            </a:r>
            <a:endParaRPr lang="en-GB" dirty="0"/>
          </a:p>
        </p:txBody>
      </p:sp>
    </p:spTree>
    <p:extLst>
      <p:ext uri="{BB962C8B-B14F-4D97-AF65-F5344CB8AC3E}">
        <p14:creationId xmlns:p14="http://schemas.microsoft.com/office/powerpoint/2010/main" val="867936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dirty="0" smtClean="0"/>
              <a:t>Software Task</a:t>
            </a:r>
            <a:endParaRPr lang="en-GB" dirty="0"/>
          </a:p>
        </p:txBody>
      </p:sp>
    </p:spTree>
    <p:extLst>
      <p:ext uri="{BB962C8B-B14F-4D97-AF65-F5344CB8AC3E}">
        <p14:creationId xmlns:p14="http://schemas.microsoft.com/office/powerpoint/2010/main" val="300984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GB"/>
          </a:p>
        </p:txBody>
      </p:sp>
      <p:sp>
        <p:nvSpPr>
          <p:cNvPr id="3" name="Title 2"/>
          <p:cNvSpPr>
            <a:spLocks noGrp="1"/>
          </p:cNvSpPr>
          <p:nvPr>
            <p:ph type="title"/>
          </p:nvPr>
        </p:nvSpPr>
        <p:spPr/>
        <p:txBody>
          <a:bodyPr/>
          <a:lstStyle/>
          <a:p>
            <a:r>
              <a:rPr lang="en-GB" smtClean="0"/>
              <a:t>Network Task</a:t>
            </a:r>
            <a:endParaRPr lang="en-GB"/>
          </a:p>
        </p:txBody>
      </p:sp>
    </p:spTree>
    <p:extLst>
      <p:ext uri="{BB962C8B-B14F-4D97-AF65-F5344CB8AC3E}">
        <p14:creationId xmlns:p14="http://schemas.microsoft.com/office/powerpoint/2010/main" val="2748607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1273</TotalTime>
  <Words>672</Words>
  <Application>Microsoft Office PowerPoint</Application>
  <PresentationFormat>On-screen Show (4:3)</PresentationFormat>
  <Paragraphs>44</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Waveform</vt:lpstr>
      <vt:lpstr>Planning a Solution</vt:lpstr>
      <vt:lpstr>Planning a Solution</vt:lpstr>
      <vt:lpstr>Planning a Solution</vt:lpstr>
      <vt:lpstr>Implementing a Solution</vt:lpstr>
      <vt:lpstr>Testing the Solution</vt:lpstr>
      <vt:lpstr>Testing the Solution</vt:lpstr>
      <vt:lpstr>Hardware Task</vt:lpstr>
      <vt:lpstr>Software Task</vt:lpstr>
      <vt:lpstr>Network Task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Planning a Solution</dc:title>
  <dc:creator>Kevin MacLean</dc:creator>
  <cp:lastModifiedBy>temp</cp:lastModifiedBy>
  <cp:revision>15</cp:revision>
  <dcterms:created xsi:type="dcterms:W3CDTF">2012-08-26T12:35:13Z</dcterms:created>
  <dcterms:modified xsi:type="dcterms:W3CDTF">2013-12-09T14:37:18Z</dcterms:modified>
</cp:coreProperties>
</file>