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9" r:id="rId7"/>
    <p:sldId id="268" r:id="rId8"/>
    <p:sldId id="261" r:id="rId9"/>
    <p:sldId id="262" r:id="rId10"/>
    <p:sldId id="263" r:id="rId11"/>
    <p:sldId id="264" r:id="rId12"/>
    <p:sldId id="266"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1" autoAdjust="0"/>
    <p:restoredTop sz="85042" autoAdjust="0"/>
  </p:normalViewPr>
  <p:slideViewPr>
    <p:cSldViewPr>
      <p:cViewPr varScale="1">
        <p:scale>
          <a:sx n="92" d="100"/>
          <a:sy n="92" d="100"/>
        </p:scale>
        <p:origin x="-54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3C21C-6EA8-4239-AF6D-6838C2D7F8E6}" type="datetimeFigureOut">
              <a:rPr lang="en-GB" smtClean="0"/>
              <a:t>28/01/2016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FFF0C-138F-4D11-A600-212A53143FE2}" type="slidenum">
              <a:rPr lang="en-GB" smtClean="0"/>
              <a:t>‹#›</a:t>
            </a:fld>
            <a:endParaRPr lang="en-GB"/>
          </a:p>
        </p:txBody>
      </p:sp>
    </p:spTree>
    <p:extLst>
      <p:ext uri="{BB962C8B-B14F-4D97-AF65-F5344CB8AC3E}">
        <p14:creationId xmlns:p14="http://schemas.microsoft.com/office/powerpoint/2010/main" val="6887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buFont typeface="+mj-lt"/>
              <a:buAutoNum type="arabicPeriod"/>
            </a:pPr>
            <a:r>
              <a:rPr lang="en-GB" b="0" dirty="0" smtClean="0">
                <a:solidFill>
                  <a:srgbClr val="000000"/>
                </a:solidFill>
                <a:effectLst/>
              </a:rPr>
              <a:t> PHENOMEMON - a fact or situation that is observed to exist or happen, especially one whose cause or explanation is in question.</a:t>
            </a:r>
          </a:p>
          <a:p>
            <a:pPr marL="0" marR="0">
              <a:spcBef>
                <a:spcPts val="0"/>
              </a:spcBef>
              <a:spcAft>
                <a:spcPts val="0"/>
              </a:spcAft>
              <a:buFont typeface="+mj-lt"/>
              <a:buAutoNum type="arabicPeriod"/>
            </a:pPr>
            <a:endParaRPr lang="en-GB" b="0" dirty="0" smtClean="0">
              <a:solidFill>
                <a:srgbClr val="000000"/>
              </a:solidFill>
              <a:effectLst/>
            </a:endParaRPr>
          </a:p>
          <a:p>
            <a:pPr marL="0" marR="0">
              <a:spcBef>
                <a:spcPts val="0"/>
              </a:spcBef>
              <a:spcAft>
                <a:spcPts val="0"/>
              </a:spcAft>
              <a:buFont typeface="+mj-lt"/>
              <a:buAutoNum type="arabicPeriod"/>
            </a:pPr>
            <a:r>
              <a:rPr lang="en-GB" b="0" dirty="0" smtClean="0">
                <a:solidFill>
                  <a:srgbClr val="000000"/>
                </a:solidFill>
                <a:effectLst/>
              </a:rPr>
              <a:t> Motherboard issue started as a keyboard issue changing from lower case to upper.</a:t>
            </a:r>
          </a:p>
          <a:p>
            <a:endParaRPr lang="en-GB" dirty="0"/>
          </a:p>
        </p:txBody>
      </p:sp>
      <p:sp>
        <p:nvSpPr>
          <p:cNvPr id="4" name="Slide Number Placeholder 3"/>
          <p:cNvSpPr>
            <a:spLocks noGrp="1"/>
          </p:cNvSpPr>
          <p:nvPr>
            <p:ph type="sldNum" sz="quarter" idx="10"/>
          </p:nvPr>
        </p:nvSpPr>
        <p:spPr/>
        <p:txBody>
          <a:bodyPr/>
          <a:lstStyle/>
          <a:p>
            <a:fld id="{F00FFF0C-138F-4D11-A600-212A53143FE2}" type="slidenum">
              <a:rPr lang="en-GB" smtClean="0"/>
              <a:t>4</a:t>
            </a:fld>
            <a:endParaRPr lang="en-GB"/>
          </a:p>
        </p:txBody>
      </p:sp>
    </p:spTree>
    <p:extLst>
      <p:ext uri="{BB962C8B-B14F-4D97-AF65-F5344CB8AC3E}">
        <p14:creationId xmlns:p14="http://schemas.microsoft.com/office/powerpoint/2010/main" val="232498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Two diagrams follow in </a:t>
            </a:r>
            <a:r>
              <a:rPr lang="en-GB" smtClean="0"/>
              <a:t>two slides - </a:t>
            </a:r>
            <a:r>
              <a:rPr lang="en-GB" dirty="0" smtClean="0"/>
              <a:t>to give better understanding </a:t>
            </a:r>
            <a:r>
              <a:rPr lang="en-GB" smtClean="0"/>
              <a:t>to five whys</a:t>
            </a:r>
            <a:endParaRPr lang="en-GB"/>
          </a:p>
        </p:txBody>
      </p:sp>
      <p:sp>
        <p:nvSpPr>
          <p:cNvPr id="4" name="Slide Number Placeholder 3"/>
          <p:cNvSpPr>
            <a:spLocks noGrp="1"/>
          </p:cNvSpPr>
          <p:nvPr>
            <p:ph type="sldNum" sz="quarter" idx="10"/>
          </p:nvPr>
        </p:nvSpPr>
        <p:spPr/>
        <p:txBody>
          <a:bodyPr/>
          <a:lstStyle/>
          <a:p>
            <a:fld id="{F00FFF0C-138F-4D11-A600-212A53143FE2}" type="slidenum">
              <a:rPr lang="en-GB" smtClean="0"/>
              <a:t>5</a:t>
            </a:fld>
            <a:endParaRPr lang="en-GB"/>
          </a:p>
        </p:txBody>
      </p:sp>
    </p:spTree>
    <p:extLst>
      <p:ext uri="{BB962C8B-B14F-4D97-AF65-F5344CB8AC3E}">
        <p14:creationId xmlns:p14="http://schemas.microsoft.com/office/powerpoint/2010/main" val="264054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0FFF0C-138F-4D11-A600-212A53143FE2}" type="slidenum">
              <a:rPr lang="en-GB" smtClean="0"/>
              <a:t>6</a:t>
            </a:fld>
            <a:endParaRPr lang="en-GB"/>
          </a:p>
        </p:txBody>
      </p:sp>
    </p:spTree>
    <p:extLst>
      <p:ext uri="{BB962C8B-B14F-4D97-AF65-F5344CB8AC3E}">
        <p14:creationId xmlns:p14="http://schemas.microsoft.com/office/powerpoint/2010/main" val="1109364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B3F5E04-252A-477F-8A1B-EAEBC8F3DC8B}" type="datetimeFigureOut">
              <a:rPr lang="en-GB" smtClean="0"/>
              <a:t>28/01/2016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79807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3F5E04-252A-477F-8A1B-EAEBC8F3DC8B}" type="datetimeFigureOut">
              <a:rPr lang="en-GB" smtClean="0"/>
              <a:t>28/01/2016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396196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3F5E04-252A-477F-8A1B-EAEBC8F3DC8B}" type="datetimeFigureOut">
              <a:rPr lang="en-GB" smtClean="0"/>
              <a:t>28/01/2016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61953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3F5E04-252A-477F-8A1B-EAEBC8F3DC8B}" type="datetimeFigureOut">
              <a:rPr lang="en-GB" smtClean="0"/>
              <a:t>28/01/2016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45728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F5E04-252A-477F-8A1B-EAEBC8F3DC8B}" type="datetimeFigureOut">
              <a:rPr lang="en-GB" smtClean="0"/>
              <a:t>28/01/2016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4226154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B3F5E04-252A-477F-8A1B-EAEBC8F3DC8B}" type="datetimeFigureOut">
              <a:rPr lang="en-GB" smtClean="0"/>
              <a:t>28/01/2016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46332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B3F5E04-252A-477F-8A1B-EAEBC8F3DC8B}" type="datetimeFigureOut">
              <a:rPr lang="en-GB" smtClean="0"/>
              <a:t>28/01/2016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421434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B3F5E04-252A-477F-8A1B-EAEBC8F3DC8B}" type="datetimeFigureOut">
              <a:rPr lang="en-GB" smtClean="0"/>
              <a:t>28/01/2016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90137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F5E04-252A-477F-8A1B-EAEBC8F3DC8B}" type="datetimeFigureOut">
              <a:rPr lang="en-GB" smtClean="0"/>
              <a:t>28/01/2016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23444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F5E04-252A-477F-8A1B-EAEBC8F3DC8B}" type="datetimeFigureOut">
              <a:rPr lang="en-GB" smtClean="0"/>
              <a:t>28/01/2016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380843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F5E04-252A-477F-8A1B-EAEBC8F3DC8B}" type="datetimeFigureOut">
              <a:rPr lang="en-GB" smtClean="0"/>
              <a:t>28/01/2016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D1A71B-A66F-42D1-AEB8-3F33F0DFA494}" type="slidenum">
              <a:rPr lang="en-GB" smtClean="0"/>
              <a:t>‹#›</a:t>
            </a:fld>
            <a:endParaRPr lang="en-GB"/>
          </a:p>
        </p:txBody>
      </p:sp>
    </p:spTree>
    <p:extLst>
      <p:ext uri="{BB962C8B-B14F-4D97-AF65-F5344CB8AC3E}">
        <p14:creationId xmlns:p14="http://schemas.microsoft.com/office/powerpoint/2010/main" val="169952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F5E04-252A-477F-8A1B-EAEBC8F3DC8B}" type="datetimeFigureOut">
              <a:rPr lang="en-GB" smtClean="0"/>
              <a:t>28/01/2016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1A71B-A66F-42D1-AEB8-3F33F0DFA494}" type="slidenum">
              <a:rPr lang="en-GB" smtClean="0"/>
              <a:t>‹#›</a:t>
            </a:fld>
            <a:endParaRPr lang="en-GB"/>
          </a:p>
        </p:txBody>
      </p:sp>
    </p:spTree>
    <p:extLst>
      <p:ext uri="{BB962C8B-B14F-4D97-AF65-F5344CB8AC3E}">
        <p14:creationId xmlns:p14="http://schemas.microsoft.com/office/powerpoint/2010/main" val="13376865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Problem Solving</a:t>
            </a:r>
            <a:endParaRPr lang="en-GB" dirty="0"/>
          </a:p>
        </p:txBody>
      </p:sp>
      <p:sp>
        <p:nvSpPr>
          <p:cNvPr id="3" name="Subtitle 2"/>
          <p:cNvSpPr>
            <a:spLocks noGrp="1"/>
          </p:cNvSpPr>
          <p:nvPr>
            <p:ph type="subTitle" idx="1"/>
          </p:nvPr>
        </p:nvSpPr>
        <p:spPr/>
        <p:txBody>
          <a:bodyPr/>
          <a:lstStyle/>
          <a:p>
            <a:endParaRPr lang="en-GB" dirty="0" smtClean="0"/>
          </a:p>
          <a:p>
            <a:r>
              <a:rPr lang="en-GB" dirty="0" smtClean="0"/>
              <a:t>The </a:t>
            </a:r>
            <a:r>
              <a:rPr lang="en-GB" dirty="0"/>
              <a:t>S</a:t>
            </a:r>
            <a:r>
              <a:rPr lang="en-GB" dirty="0" smtClean="0"/>
              <a:t>ix </a:t>
            </a:r>
            <a:r>
              <a:rPr lang="en-GB" dirty="0"/>
              <a:t>S</a:t>
            </a:r>
            <a:r>
              <a:rPr lang="en-GB" dirty="0" smtClean="0"/>
              <a:t>tep </a:t>
            </a:r>
            <a:r>
              <a:rPr lang="en-GB" dirty="0"/>
              <a:t>P</a:t>
            </a:r>
            <a:r>
              <a:rPr lang="en-GB" dirty="0" smtClean="0"/>
              <a:t>roblem </a:t>
            </a:r>
            <a:r>
              <a:rPr lang="en-GB" dirty="0"/>
              <a:t>S</a:t>
            </a:r>
            <a:r>
              <a:rPr lang="en-GB" dirty="0" smtClean="0"/>
              <a:t>olving Model</a:t>
            </a:r>
            <a:endParaRPr lang="en-GB" dirty="0"/>
          </a:p>
        </p:txBody>
      </p:sp>
    </p:spTree>
    <p:extLst>
      <p:ext uri="{BB962C8B-B14F-4D97-AF65-F5344CB8AC3E}">
        <p14:creationId xmlns:p14="http://schemas.microsoft.com/office/powerpoint/2010/main" val="356782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latin typeface="Arial" pitchFamily="34" charset="0"/>
                <a:cs typeface="Arial" pitchFamily="34" charset="0"/>
              </a:rPr>
              <a:t>5. Plan of action</a:t>
            </a:r>
            <a:endParaRPr lang="en-GB" dirty="0">
              <a:latin typeface="Arial" pitchFamily="34" charset="0"/>
              <a:cs typeface="Arial" pitchFamily="34" charset="0"/>
            </a:endParaRPr>
          </a:p>
        </p:txBody>
      </p:sp>
      <p:sp>
        <p:nvSpPr>
          <p:cNvPr id="3" name="Content Placeholder 2"/>
          <p:cNvSpPr>
            <a:spLocks noGrp="1"/>
          </p:cNvSpPr>
          <p:nvPr>
            <p:ph idx="1"/>
          </p:nvPr>
        </p:nvSpPr>
        <p:spPr>
          <a:xfrm>
            <a:off x="457200" y="1196752"/>
            <a:ext cx="8229600" cy="5472608"/>
          </a:xfrm>
        </p:spPr>
        <p:txBody>
          <a:bodyPr>
            <a:normAutofit fontScale="85000" lnSpcReduction="10000"/>
          </a:bodyPr>
          <a:lstStyle/>
          <a:p>
            <a:pPr marL="0" indent="0" algn="just">
              <a:buNone/>
            </a:pPr>
            <a:r>
              <a:rPr lang="en-GB" dirty="0" smtClean="0">
                <a:latin typeface="Arial" panose="020B0604020202020204" pitchFamily="34" charset="0"/>
                <a:cs typeface="Arial" panose="020B0604020202020204" pitchFamily="34" charset="0"/>
              </a:rPr>
              <a:t>During this step, you determine what steps must be taken, designating tasks where necessary. And you decide on deadlines for completing the actions and estimate the costs of implementing them. You also create a contingency plan in case of unforeseen circumstances so that if anything goes wrong with your plan, you have a “plan B” in place. Typically, this stage involves narrowing down the possible ways to implement the solution you’ve chosen, based on any constraints that apply. You also should draw up an action plan. The complexity of the plan will depend on the situation, but it should include the who, what, and when of your proposed solution.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554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Arial" pitchFamily="34" charset="0"/>
                <a:cs typeface="Arial" pitchFamily="34" charset="0"/>
              </a:rPr>
              <a:t>6. Implement\evaluate the solution</a:t>
            </a:r>
            <a:endParaRPr lang="en-GB" dirty="0">
              <a:latin typeface="Arial" pitchFamily="34" charset="0"/>
              <a:cs typeface="Arial" pitchFamily="34" charset="0"/>
            </a:endParaRPr>
          </a:p>
        </p:txBody>
      </p:sp>
      <p:sp>
        <p:nvSpPr>
          <p:cNvPr id="3" name="Content Placeholder 2"/>
          <p:cNvSpPr>
            <a:spLocks noGrp="1"/>
          </p:cNvSpPr>
          <p:nvPr>
            <p:ph idx="1"/>
          </p:nvPr>
        </p:nvSpPr>
        <p:spPr>
          <a:xfrm>
            <a:off x="457200" y="1196752"/>
            <a:ext cx="8229600" cy="5472608"/>
          </a:xfrm>
        </p:spPr>
        <p:txBody>
          <a:bodyPr>
            <a:normAutofit fontScale="77500" lnSpcReduction="20000"/>
          </a:bodyPr>
          <a:lstStyle/>
          <a:p>
            <a:pPr marL="0" indent="0" algn="just">
              <a:buNone/>
            </a:pPr>
            <a:r>
              <a:rPr lang="en-GB" dirty="0" smtClean="0"/>
              <a:t>This is an on going process. You need to ensure the required resources remain available and monitor progress in solving the problem; otherwise, all the work you’ve done might be for nothing</a:t>
            </a:r>
            <a:r>
              <a:rPr lang="en-GB" dirty="0"/>
              <a:t>. In simplest terms, evaluation is the monitoring that any project needs to ensure that milestones are met, costs are contained, and work is completed. Unfortunately, most </a:t>
            </a:r>
            <a:r>
              <a:rPr lang="en-GB" dirty="0" smtClean="0"/>
              <a:t>technicians neglect </a:t>
            </a:r>
            <a:r>
              <a:rPr lang="en-GB" dirty="0"/>
              <a:t>or short-change the evaluation step, and therefore do not get the continued results or performance they were hoping to achieve. Effective </a:t>
            </a:r>
            <a:r>
              <a:rPr lang="en-GB" dirty="0" smtClean="0"/>
              <a:t>technicians, </a:t>
            </a:r>
            <a:r>
              <a:rPr lang="en-GB" dirty="0"/>
              <a:t>however, plan additional feedback mechanisms to detect the need for midcourse corrections and to ensure that the problem is solved without creating new problems. Collecting data and reporting on what has been accomplished also keeps a </a:t>
            </a:r>
            <a:r>
              <a:rPr lang="en-GB" dirty="0" smtClean="0"/>
              <a:t>technician </a:t>
            </a:r>
            <a:r>
              <a:rPr lang="en-GB" dirty="0"/>
              <a:t>credible with its constituents. Finally, reflecting on </a:t>
            </a:r>
            <a:r>
              <a:rPr lang="en-GB" dirty="0" smtClean="0"/>
              <a:t>their </a:t>
            </a:r>
            <a:r>
              <a:rPr lang="en-GB" dirty="0"/>
              <a:t>own processes and results keeps a </a:t>
            </a:r>
            <a:r>
              <a:rPr lang="en-GB" dirty="0" smtClean="0"/>
              <a:t>technician </a:t>
            </a:r>
            <a:r>
              <a:rPr lang="en-GB" dirty="0"/>
              <a:t>effective. It also brings the problem-solving process full circle, as reflecting on results helps a </a:t>
            </a:r>
            <a:r>
              <a:rPr lang="en-GB" dirty="0" smtClean="0"/>
              <a:t>technician </a:t>
            </a:r>
            <a:r>
              <a:rPr lang="en-GB" dirty="0"/>
              <a:t>identify </a:t>
            </a:r>
            <a:r>
              <a:rPr lang="en-GB" dirty="0" smtClean="0"/>
              <a:t>their </a:t>
            </a:r>
            <a:r>
              <a:rPr lang="en-GB" dirty="0"/>
              <a:t>next step.</a:t>
            </a:r>
          </a:p>
        </p:txBody>
      </p:sp>
    </p:spTree>
    <p:extLst>
      <p:ext uri="{BB962C8B-B14F-4D97-AF65-F5344CB8AC3E}">
        <p14:creationId xmlns:p14="http://schemas.microsoft.com/office/powerpoint/2010/main" val="2306121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dirty="0" smtClean="0">
                <a:latin typeface="Arial" pitchFamily="34" charset="0"/>
                <a:cs typeface="Arial" pitchFamily="34" charset="0"/>
              </a:rPr>
              <a:t>Summary</a:t>
            </a:r>
            <a:endParaRPr lang="en-GB" dirty="0">
              <a:latin typeface="Arial" pitchFamily="34" charset="0"/>
              <a:cs typeface="Arial" pitchFamily="34" charset="0"/>
            </a:endParaRPr>
          </a:p>
        </p:txBody>
      </p:sp>
      <p:sp>
        <p:nvSpPr>
          <p:cNvPr id="3" name="Content Placeholder 2"/>
          <p:cNvSpPr>
            <a:spLocks noGrp="1"/>
          </p:cNvSpPr>
          <p:nvPr>
            <p:ph idx="1"/>
          </p:nvPr>
        </p:nvSpPr>
        <p:spPr>
          <a:xfrm>
            <a:off x="457200" y="1268760"/>
            <a:ext cx="8229600" cy="5328592"/>
          </a:xfrm>
        </p:spPr>
        <p:txBody>
          <a:bodyPr>
            <a:normAutofit fontScale="32500" lnSpcReduction="20000"/>
          </a:bodyPr>
          <a:lstStyle/>
          <a:p>
            <a:pPr marL="0" indent="0" algn="just">
              <a:buNone/>
            </a:pPr>
            <a:r>
              <a:rPr lang="en-GB" sz="7400" dirty="0" smtClean="0">
                <a:latin typeface="Arial" panose="020B0604020202020204" pitchFamily="34" charset="0"/>
                <a:cs typeface="Arial" panose="020B0604020202020204" pitchFamily="34" charset="0"/>
              </a:rPr>
              <a:t>Remember that this model is highly adaptable. Although you shouldn’t skip any of the six steps, you can tailor the amount of time you spend on each stage based on the demands of your unique situation.</a:t>
            </a:r>
          </a:p>
          <a:p>
            <a:pPr marL="0" indent="0" algn="just">
              <a:buNone/>
            </a:pPr>
            <a:endParaRPr lang="en-GB" sz="7400" dirty="0" smtClean="0">
              <a:latin typeface="Arial" panose="020B0604020202020204" pitchFamily="34" charset="0"/>
              <a:cs typeface="Arial" panose="020B0604020202020204" pitchFamily="34" charset="0"/>
            </a:endParaRPr>
          </a:p>
          <a:p>
            <a:pPr marL="0" indent="0" algn="just">
              <a:buNone/>
            </a:pPr>
            <a:r>
              <a:rPr lang="en-GB" sz="7400" dirty="0" smtClean="0">
                <a:latin typeface="Arial" panose="020B0604020202020204" pitchFamily="34" charset="0"/>
                <a:cs typeface="Arial" panose="020B0604020202020204" pitchFamily="34" charset="0"/>
              </a:rPr>
              <a:t>The six-step problem-solving model, and the tools it provides, is an effective, systematic approach to problem solving. By following each step consciously, you can ensure that generating solutions is a fact-driven, objective, and reliable process. It encourages you to dig deeper to the root cause, allows you to get input from others, to be creative when finding solutions, and to monitor your solutions to make sure they’re working. So by following this model you’re more likely to come up with good, original, lasting solutions.</a:t>
            </a:r>
          </a:p>
          <a:p>
            <a:pPr marL="0" indent="0" algn="just">
              <a:buNone/>
            </a:pPr>
            <a:endParaRPr lang="en-GB" sz="4200" dirty="0" smtClean="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753653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Arial" panose="020B0604020202020204" pitchFamily="34" charset="0"/>
                <a:cs typeface="Arial" panose="020B0604020202020204" pitchFamily="34" charset="0"/>
              </a:rPr>
              <a:t>Summary </a:t>
            </a:r>
            <a:r>
              <a:rPr lang="en-GB" dirty="0" err="1" smtClean="0">
                <a:latin typeface="Arial" panose="020B0604020202020204" pitchFamily="34" charset="0"/>
                <a:cs typeface="Arial" panose="020B0604020202020204" pitchFamily="34" charset="0"/>
              </a:rPr>
              <a:t>cont.d</a:t>
            </a: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r>
              <a:rPr lang="en-GB" dirty="0"/>
              <a:t>To solve problems effectively, you need to use a good problem-solving model. The six-step model is a tried-and-tested approach. The steps include:- </a:t>
            </a:r>
            <a:r>
              <a:rPr lang="en-GB" dirty="0" smtClean="0">
                <a:solidFill>
                  <a:srgbClr val="FF0000"/>
                </a:solidFill>
              </a:rPr>
              <a:t>Defining</a:t>
            </a:r>
            <a:r>
              <a:rPr lang="en-GB" dirty="0" smtClean="0"/>
              <a:t> </a:t>
            </a:r>
            <a:r>
              <a:rPr lang="en-GB" dirty="0"/>
              <a:t>a problem, </a:t>
            </a:r>
            <a:r>
              <a:rPr lang="en-GB" dirty="0" err="1" smtClean="0">
                <a:solidFill>
                  <a:srgbClr val="FF0000"/>
                </a:solidFill>
              </a:rPr>
              <a:t>Analyzing</a:t>
            </a:r>
            <a:r>
              <a:rPr lang="en-GB" dirty="0" smtClean="0"/>
              <a:t> </a:t>
            </a:r>
            <a:r>
              <a:rPr lang="en-GB" dirty="0"/>
              <a:t>the problem, </a:t>
            </a:r>
            <a:r>
              <a:rPr lang="en-GB" dirty="0" smtClean="0">
                <a:solidFill>
                  <a:srgbClr val="FF0000"/>
                </a:solidFill>
              </a:rPr>
              <a:t>Identifying</a:t>
            </a:r>
            <a:r>
              <a:rPr lang="en-GB" dirty="0" smtClean="0"/>
              <a:t> </a:t>
            </a:r>
            <a:r>
              <a:rPr lang="en-GB" dirty="0"/>
              <a:t>possible solutions, </a:t>
            </a:r>
            <a:r>
              <a:rPr lang="en-GB" dirty="0" smtClean="0">
                <a:solidFill>
                  <a:srgbClr val="FF0000"/>
                </a:solidFill>
              </a:rPr>
              <a:t>Choosing</a:t>
            </a:r>
            <a:r>
              <a:rPr lang="en-GB" dirty="0" smtClean="0"/>
              <a:t> </a:t>
            </a:r>
            <a:r>
              <a:rPr lang="en-GB" dirty="0"/>
              <a:t>the best solution, </a:t>
            </a:r>
            <a:r>
              <a:rPr lang="en-GB" dirty="0" smtClean="0">
                <a:solidFill>
                  <a:srgbClr val="FF0000"/>
                </a:solidFill>
              </a:rPr>
              <a:t>Planning</a:t>
            </a:r>
            <a:r>
              <a:rPr lang="en-GB" dirty="0" smtClean="0"/>
              <a:t> </a:t>
            </a:r>
            <a:r>
              <a:rPr lang="en-GB" dirty="0"/>
              <a:t>your course of action, and finally </a:t>
            </a:r>
            <a:r>
              <a:rPr lang="en-GB" dirty="0" smtClean="0">
                <a:solidFill>
                  <a:srgbClr val="FF0000"/>
                </a:solidFill>
              </a:rPr>
              <a:t>Implementing</a:t>
            </a:r>
            <a:r>
              <a:rPr lang="en-GB" dirty="0" smtClean="0"/>
              <a:t> </a:t>
            </a:r>
            <a:r>
              <a:rPr lang="en-GB" dirty="0"/>
              <a:t>the solution while monitoring its effectiveness</a:t>
            </a:r>
            <a:r>
              <a:rPr lang="en-GB" dirty="0" smtClean="0"/>
              <a:t>.</a:t>
            </a:r>
            <a:endParaRPr lang="en-GB" dirty="0"/>
          </a:p>
        </p:txBody>
      </p:sp>
    </p:spTree>
    <p:extLst>
      <p:ext uri="{BB962C8B-B14F-4D97-AF65-F5344CB8AC3E}">
        <p14:creationId xmlns:p14="http://schemas.microsoft.com/office/powerpoint/2010/main" val="2546880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latin typeface="Arial" panose="020B0604020202020204" pitchFamily="34" charset="0"/>
                <a:cs typeface="Arial" panose="020B0604020202020204" pitchFamily="34" charset="0"/>
              </a:rPr>
              <a:t>The Six Step Problem-solving Model</a:t>
            </a:r>
            <a:endParaRPr lang="en-GB"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7544" y="1556792"/>
            <a:ext cx="8229600" cy="4709120"/>
          </a:xfrm>
        </p:spPr>
        <p:txBody>
          <a:bodyPr>
            <a:normAutofit fontScale="47500" lnSpcReduction="20000"/>
          </a:bodyPr>
          <a:lstStyle/>
          <a:p>
            <a:pPr marL="0" indent="0">
              <a:buNone/>
            </a:pPr>
            <a:r>
              <a:rPr lang="en-GB" sz="3400" dirty="0" smtClean="0">
                <a:latin typeface="Arial" panose="020B0604020202020204" pitchFamily="34" charset="0"/>
                <a:cs typeface="Arial" panose="020B0604020202020204" pitchFamily="34" charset="0"/>
              </a:rPr>
              <a:t>Problem solving is the mental process you follow when you have a goal but can’t immediately understand how to achieve it. It’s a process that depends on you – how you perceive a problem, what you know about it, and the end-state you want to reach.</a:t>
            </a:r>
          </a:p>
          <a:p>
            <a:pPr marL="0" indent="0">
              <a:buNone/>
            </a:pPr>
            <a:endParaRPr lang="en-GB" sz="3400" dirty="0" smtClean="0">
              <a:latin typeface="Arial" panose="020B0604020202020204" pitchFamily="34" charset="0"/>
              <a:cs typeface="Arial" panose="020B0604020202020204" pitchFamily="34" charset="0"/>
            </a:endParaRPr>
          </a:p>
          <a:p>
            <a:pPr marL="0" indent="0">
              <a:buNone/>
            </a:pPr>
            <a:r>
              <a:rPr lang="en-GB" sz="3400" dirty="0" smtClean="0">
                <a:latin typeface="Arial" panose="020B0604020202020204" pitchFamily="34" charset="0"/>
                <a:cs typeface="Arial" panose="020B0604020202020204" pitchFamily="34" charset="0"/>
              </a:rPr>
              <a:t>Solving a problem involves a number of cognitive activities:</a:t>
            </a:r>
          </a:p>
          <a:p>
            <a:pPr marL="0" indent="0">
              <a:buNone/>
            </a:pPr>
            <a:endParaRPr lang="en-GB" sz="3400" dirty="0" smtClean="0">
              <a:latin typeface="Arial" panose="020B0604020202020204" pitchFamily="34" charset="0"/>
              <a:cs typeface="Arial" panose="020B0604020202020204" pitchFamily="34" charset="0"/>
            </a:endParaRPr>
          </a:p>
          <a:p>
            <a:pPr marL="0" indent="0">
              <a:buNone/>
            </a:pPr>
            <a:r>
              <a:rPr lang="en-GB" sz="3400" dirty="0" smtClean="0">
                <a:latin typeface="Arial" panose="020B0604020202020204" pitchFamily="34" charset="0"/>
                <a:cs typeface="Arial" panose="020B0604020202020204" pitchFamily="34" charset="0"/>
              </a:rPr>
              <a:t>•	ascertaining what the problem really is</a:t>
            </a:r>
          </a:p>
          <a:p>
            <a:pPr marL="0" indent="0">
              <a:buNone/>
            </a:pPr>
            <a:r>
              <a:rPr lang="en-GB" sz="3400" dirty="0" smtClean="0">
                <a:latin typeface="Arial" panose="020B0604020202020204" pitchFamily="34" charset="0"/>
                <a:cs typeface="Arial" panose="020B0604020202020204" pitchFamily="34" charset="0"/>
              </a:rPr>
              <a:t>•	identifying the true causes of your problem and the opportunities for 	reaching your goal</a:t>
            </a:r>
          </a:p>
          <a:p>
            <a:pPr marL="0" indent="0">
              <a:buNone/>
            </a:pPr>
            <a:r>
              <a:rPr lang="en-GB" sz="3400" dirty="0" smtClean="0">
                <a:latin typeface="Arial" panose="020B0604020202020204" pitchFamily="34" charset="0"/>
                <a:cs typeface="Arial" panose="020B0604020202020204" pitchFamily="34" charset="0"/>
              </a:rPr>
              <a:t>•	generating creative solutions to the problem</a:t>
            </a:r>
          </a:p>
          <a:p>
            <a:pPr marL="0" indent="0">
              <a:buNone/>
            </a:pPr>
            <a:r>
              <a:rPr lang="en-GB" sz="3400" dirty="0" smtClean="0">
                <a:latin typeface="Arial" panose="020B0604020202020204" pitchFamily="34" charset="0"/>
                <a:cs typeface="Arial" panose="020B0604020202020204" pitchFamily="34" charset="0"/>
              </a:rPr>
              <a:t>•	evaluating and choosing the best solution, and</a:t>
            </a:r>
          </a:p>
          <a:p>
            <a:pPr marL="0" indent="0">
              <a:buNone/>
            </a:pPr>
            <a:r>
              <a:rPr lang="en-GB" sz="3400" dirty="0" smtClean="0">
                <a:latin typeface="Arial" panose="020B0604020202020204" pitchFamily="34" charset="0"/>
                <a:cs typeface="Arial" panose="020B0604020202020204" pitchFamily="34" charset="0"/>
              </a:rPr>
              <a:t>•	implementing the best </a:t>
            </a:r>
            <a:r>
              <a:rPr lang="en-GB" sz="3400" dirty="0" smtClean="0">
                <a:latin typeface="Arial" panose="020B0604020202020204" pitchFamily="34" charset="0"/>
                <a:cs typeface="Arial" panose="020B0604020202020204" pitchFamily="34" charset="0"/>
              </a:rPr>
              <a:t>solution  </a:t>
            </a:r>
          </a:p>
          <a:p>
            <a:r>
              <a:rPr lang="en-GB" sz="3400" smtClean="0">
                <a:latin typeface="Arial" panose="020B0604020202020204" pitchFamily="34" charset="0"/>
                <a:cs typeface="Arial" panose="020B0604020202020204" pitchFamily="34" charset="0"/>
              </a:rPr>
              <a:t>          </a:t>
            </a:r>
            <a:r>
              <a:rPr lang="en-GB" sz="3400" dirty="0" smtClean="0">
                <a:latin typeface="Arial" panose="020B0604020202020204" pitchFamily="34" charset="0"/>
                <a:cs typeface="Arial" panose="020B0604020202020204" pitchFamily="34" charset="0"/>
              </a:rPr>
              <a:t>then </a:t>
            </a:r>
            <a:r>
              <a:rPr lang="en-GB" sz="3400" dirty="0" smtClean="0">
                <a:latin typeface="Arial" panose="020B0604020202020204" pitchFamily="34" charset="0"/>
                <a:cs typeface="Arial" panose="020B0604020202020204" pitchFamily="34" charset="0"/>
              </a:rPr>
              <a:t>monitoring your actions and </a:t>
            </a:r>
            <a:r>
              <a:rPr lang="en-GB" sz="3400" dirty="0" smtClean="0">
                <a:latin typeface="Arial" panose="020B0604020202020204" pitchFamily="34" charset="0"/>
                <a:cs typeface="Arial" panose="020B0604020202020204" pitchFamily="34" charset="0"/>
              </a:rPr>
              <a:t>their results </a:t>
            </a:r>
            <a:r>
              <a:rPr lang="en-GB" sz="3400" dirty="0" smtClean="0">
                <a:latin typeface="Arial" panose="020B0604020202020204" pitchFamily="34" charset="0"/>
                <a:cs typeface="Arial" panose="020B0604020202020204" pitchFamily="34" charset="0"/>
              </a:rPr>
              <a:t>to ensure the problem is solved </a:t>
            </a:r>
            <a:r>
              <a:rPr lang="en-GB" sz="3400" dirty="0" smtClean="0">
                <a:latin typeface="Arial" panose="020B0604020202020204" pitchFamily="34" charset="0"/>
                <a:cs typeface="Arial" panose="020B0604020202020204" pitchFamily="34" charset="0"/>
              </a:rPr>
              <a:t>   	successfully</a:t>
            </a:r>
            <a:endParaRPr lang="en-GB" sz="3400" dirty="0" smtClean="0">
              <a:latin typeface="Arial" panose="020B0604020202020204" pitchFamily="34" charset="0"/>
              <a:cs typeface="Arial" panose="020B0604020202020204" pitchFamily="34" charset="0"/>
            </a:endParaRPr>
          </a:p>
          <a:p>
            <a:pPr marL="0" indent="0">
              <a:buNone/>
            </a:pPr>
            <a:endParaRPr lang="en-GB" sz="3400" dirty="0" smtClean="0">
              <a:latin typeface="Arial" panose="020B0604020202020204" pitchFamily="34" charset="0"/>
              <a:cs typeface="Arial" panose="020B0604020202020204" pitchFamily="34" charset="0"/>
            </a:endParaRPr>
          </a:p>
          <a:p>
            <a:pPr marL="0" indent="0">
              <a:buNone/>
            </a:pPr>
            <a:r>
              <a:rPr lang="en-GB" sz="3400" dirty="0" smtClean="0">
                <a:latin typeface="Arial" panose="020B0604020202020204" pitchFamily="34" charset="0"/>
                <a:cs typeface="Arial" panose="020B0604020202020204" pitchFamily="34" charset="0"/>
              </a:rPr>
              <a:t>Clearly, problem solving isn’t a one-step process. Your success will depend on whether you approach and implement each of the stages effectively. The best way to do this is to use a well-established, systematic problem-solving model.</a:t>
            </a:r>
          </a:p>
          <a:p>
            <a:endParaRPr lang="en-GB" dirty="0"/>
          </a:p>
        </p:txBody>
      </p:sp>
    </p:spTree>
    <p:extLst>
      <p:ext uri="{BB962C8B-B14F-4D97-AF65-F5344CB8AC3E}">
        <p14:creationId xmlns:p14="http://schemas.microsoft.com/office/powerpoint/2010/main" val="32783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six steps of problem solving</a:t>
            </a:r>
            <a:endParaRPr lang="en-GB" dirty="0"/>
          </a:p>
        </p:txBody>
      </p:sp>
      <p:sp>
        <p:nvSpPr>
          <p:cNvPr id="3" name="Content Placeholder 2"/>
          <p:cNvSpPr>
            <a:spLocks noGrp="1"/>
          </p:cNvSpPr>
          <p:nvPr>
            <p:ph idx="1"/>
          </p:nvPr>
        </p:nvSpPr>
        <p:spPr>
          <a:xfrm>
            <a:off x="457200" y="1556792"/>
            <a:ext cx="8229600" cy="5184576"/>
          </a:xfrm>
        </p:spPr>
        <p:txBody>
          <a:bodyPr>
            <a:normAutofit fontScale="47500" lnSpcReduction="20000"/>
          </a:bodyPr>
          <a:lstStyle/>
          <a:p>
            <a:pPr marL="0" indent="0" algn="just">
              <a:buNone/>
            </a:pPr>
            <a:r>
              <a:rPr lang="en-GB" sz="5100" dirty="0" smtClean="0">
                <a:latin typeface="Arial" panose="020B0604020202020204" pitchFamily="34" charset="0"/>
                <a:cs typeface="Arial" panose="020B0604020202020204" pitchFamily="34" charset="0"/>
              </a:rPr>
              <a:t>Problems vary widely, and so do their solutions.</a:t>
            </a:r>
          </a:p>
          <a:p>
            <a:pPr marL="0" indent="0" algn="just">
              <a:buNone/>
            </a:pPr>
            <a:r>
              <a:rPr lang="en-GB" sz="5100" dirty="0" smtClean="0">
                <a:latin typeface="Arial" panose="020B0604020202020204" pitchFamily="34" charset="0"/>
                <a:cs typeface="Arial" panose="020B0604020202020204" pitchFamily="34" charset="0"/>
              </a:rPr>
              <a:t>Sometimes a problem and its solution are clear, but you don’t know how to get from point A to point B. At other times, you may find it hard to define what’s wrong or how to fix it.</a:t>
            </a:r>
            <a:endParaRPr lang="en-GB" sz="5100" dirty="0">
              <a:latin typeface="Arial" panose="020B0604020202020204" pitchFamily="34" charset="0"/>
              <a:cs typeface="Arial" panose="020B0604020202020204" pitchFamily="34" charset="0"/>
            </a:endParaRPr>
          </a:p>
          <a:p>
            <a:pPr marL="0" indent="0" algn="just">
              <a:buNone/>
            </a:pPr>
            <a:r>
              <a:rPr lang="en-GB" sz="5100" dirty="0" smtClean="0">
                <a:latin typeface="Arial" panose="020B0604020202020204" pitchFamily="34" charset="0"/>
                <a:cs typeface="Arial" panose="020B0604020202020204" pitchFamily="34" charset="0"/>
              </a:rPr>
              <a:t>Regardless of what a problem is, you can use a six-step problem-solving model to address it. This model is highly flexible and can be adapted to suit various types of problems. It also comes with a flexible set of tools to use at each step. The model is designed to be followed one step at a time, but you may find that some stages don’t require as much attention as others. This will depend on your unique situation.</a:t>
            </a:r>
          </a:p>
          <a:p>
            <a:pPr marL="0" indent="0">
              <a:buNone/>
            </a:pPr>
            <a:r>
              <a:rPr lang="en-GB" sz="5100" dirty="0" smtClean="0">
                <a:latin typeface="Arial" panose="020B0604020202020204" pitchFamily="34" charset="0"/>
                <a:cs typeface="Arial" panose="020B0604020202020204" pitchFamily="34" charset="0"/>
              </a:rPr>
              <a:t>The 6 steps in the problem-solving model are as follows:</a:t>
            </a:r>
          </a:p>
          <a:p>
            <a:endParaRPr lang="en-GB" dirty="0"/>
          </a:p>
        </p:txBody>
      </p:sp>
    </p:spTree>
    <p:extLst>
      <p:ext uri="{BB962C8B-B14F-4D97-AF65-F5344CB8AC3E}">
        <p14:creationId xmlns:p14="http://schemas.microsoft.com/office/powerpoint/2010/main" val="2449473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1. Define the problem</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smtClean="0"/>
              <a:t>Defining the problem is a crucial step that involves digging deeper to identify what it is that needs to be solved. The more clearly a problem is defined, the easier you’ll find it to complete subsequent steps. A symptom is a phenomenon or circumstance that results from a deeper, underlying condition. It’s common to mistake symptoms for problems themselves – and so to waste a lot of time and effort on tackling consequences of problems instead of their causes. To define a problem, you can use gap analysis, which involves comparing your current state to the future state you want to be in, to identify the gaps between them.</a:t>
            </a:r>
            <a:endParaRPr lang="en-GB" dirty="0"/>
          </a:p>
        </p:txBody>
      </p:sp>
    </p:spTree>
    <p:extLst>
      <p:ext uri="{BB962C8B-B14F-4D97-AF65-F5344CB8AC3E}">
        <p14:creationId xmlns:p14="http://schemas.microsoft.com/office/powerpoint/2010/main" val="4250224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2. </a:t>
            </a:r>
            <a:r>
              <a:rPr lang="en-GB" dirty="0" err="1" smtClean="0">
                <a:latin typeface="Arial" pitchFamily="34" charset="0"/>
                <a:cs typeface="Arial" pitchFamily="34" charset="0"/>
              </a:rPr>
              <a:t>Analyze</a:t>
            </a:r>
            <a:r>
              <a:rPr lang="en-GB" dirty="0" smtClean="0">
                <a:latin typeface="Arial" pitchFamily="34" charset="0"/>
                <a:cs typeface="Arial" pitchFamily="34" charset="0"/>
              </a:rPr>
              <a:t> the problem </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GB" dirty="0" smtClean="0"/>
              <a:t>You decide what type of problem it is – whether there’s a clear barrier or circumstance you need to overcome, or whether you need to determine how to reach a goal. You then dig to the root causes of the problem, and detail the nature of the gap between where you are and where you want to be. The five-why analysis is a tool that’ll help you get to the heart of the problem. Ask “Why?” a number of times to dig through each layer of symptoms and so to arrive at the problem’s root cause. You can get to the root of a more complicated problem using a cause-and-effect diagram. A cause is something that produces an effect, result, or consequence – or what contributed to the current state of affairs. Categories of causes include people, time, and the environment.</a:t>
            </a:r>
            <a:endParaRPr lang="en-GB" dirty="0"/>
          </a:p>
        </p:txBody>
      </p:sp>
    </p:spTree>
    <p:extLst>
      <p:ext uri="{BB962C8B-B14F-4D97-AF65-F5344CB8AC3E}">
        <p14:creationId xmlns:p14="http://schemas.microsoft.com/office/powerpoint/2010/main" val="2081533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6222"/>
            <a:ext cx="8806861" cy="660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44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95288"/>
            <a:ext cx="7858125"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12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900" dirty="0" smtClean="0"/>
              <a:t>3. </a:t>
            </a:r>
            <a:r>
              <a:rPr lang="en-GB" dirty="0" smtClean="0">
                <a:latin typeface="Arial" pitchFamily="34" charset="0"/>
                <a:cs typeface="Arial" pitchFamily="34" charset="0"/>
              </a:rPr>
              <a:t>Identify as many potential solutions as you can </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dirty="0" smtClean="0"/>
              <a:t>Brainstorm creatively – ask lots of questions about the who, what, where, when, and how of the causes to point to various possibilities. </a:t>
            </a:r>
          </a:p>
          <a:p>
            <a:pPr marL="400050" lvl="1" indent="0">
              <a:buNone/>
            </a:pPr>
            <a:r>
              <a:rPr lang="en-GB" sz="3200" dirty="0" smtClean="0"/>
              <a:t>Don’t limit yourself by considering practicalities at this stage; simply record your ideas.</a:t>
            </a:r>
            <a:endParaRPr lang="en-GB" sz="3200" dirty="0"/>
          </a:p>
        </p:txBody>
      </p:sp>
    </p:spTree>
    <p:extLst>
      <p:ext uri="{BB962C8B-B14F-4D97-AF65-F5344CB8AC3E}">
        <p14:creationId xmlns:p14="http://schemas.microsoft.com/office/powerpoint/2010/main" val="3239952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4. Choose the best solution </a:t>
            </a:r>
            <a:endParaRPr lang="en-GB" dirty="0">
              <a:latin typeface="Arial" pitchFamily="34" charset="0"/>
              <a:cs typeface="Arial" pitchFamily="34" charset="0"/>
            </a:endParaRPr>
          </a:p>
        </p:txBody>
      </p:sp>
      <p:sp>
        <p:nvSpPr>
          <p:cNvPr id="3" name="Content Placeholder 2"/>
          <p:cNvSpPr>
            <a:spLocks noGrp="1"/>
          </p:cNvSpPr>
          <p:nvPr>
            <p:ph idx="1"/>
          </p:nvPr>
        </p:nvSpPr>
        <p:spPr/>
        <p:txBody>
          <a:bodyPr/>
          <a:lstStyle/>
          <a:p>
            <a:pPr marL="0" indent="0" algn="just">
              <a:buNone/>
            </a:pPr>
            <a:r>
              <a:rPr lang="en-GB" dirty="0" smtClean="0"/>
              <a:t>In evaluating your ideas, more options could present themselves. You could do this by rating each possible solution you came up with in step 3 according to criteria such as how effective it will be, how much time or effort it will take, its cost, and how likely it is to satisfy stakeholders.</a:t>
            </a:r>
            <a:endParaRPr lang="en-GB" dirty="0"/>
          </a:p>
        </p:txBody>
      </p:sp>
    </p:spTree>
    <p:extLst>
      <p:ext uri="{BB962C8B-B14F-4D97-AF65-F5344CB8AC3E}">
        <p14:creationId xmlns:p14="http://schemas.microsoft.com/office/powerpoint/2010/main" val="1519751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1196</Words>
  <Application>Microsoft Office PowerPoint</Application>
  <PresentationFormat>On-screen Show (4:3)</PresentationFormat>
  <Paragraphs>47</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Problem Solving</vt:lpstr>
      <vt:lpstr>The Six Step Problem-solving Model</vt:lpstr>
      <vt:lpstr>The six steps of problem solving</vt:lpstr>
      <vt:lpstr>1. Define the problem</vt:lpstr>
      <vt:lpstr>2. Analyze the problem </vt:lpstr>
      <vt:lpstr>PowerPoint Presentation</vt:lpstr>
      <vt:lpstr>PowerPoint Presentation</vt:lpstr>
      <vt:lpstr>3. Identify as many potential solutions as you can </vt:lpstr>
      <vt:lpstr>4. Choose the best solution </vt:lpstr>
      <vt:lpstr>5. Plan of action</vt:lpstr>
      <vt:lpstr>6. Implement\evaluate the solution</vt:lpstr>
      <vt:lpstr>Summary</vt:lpstr>
      <vt:lpstr>Summary cont.d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creator>temp</dc:creator>
  <cp:lastModifiedBy>temp</cp:lastModifiedBy>
  <cp:revision>15</cp:revision>
  <dcterms:created xsi:type="dcterms:W3CDTF">2014-01-20T14:13:59Z</dcterms:created>
  <dcterms:modified xsi:type="dcterms:W3CDTF">2016-01-28T08:36:34Z</dcterms:modified>
</cp:coreProperties>
</file>