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05" r:id="rId3"/>
    <p:sldId id="337" r:id="rId4"/>
    <p:sldId id="307" r:id="rId5"/>
    <p:sldId id="309" r:id="rId6"/>
    <p:sldId id="399" r:id="rId7"/>
    <p:sldId id="400" r:id="rId8"/>
    <p:sldId id="310" r:id="rId9"/>
    <p:sldId id="314" r:id="rId10"/>
    <p:sldId id="311" r:id="rId11"/>
    <p:sldId id="308" r:id="rId12"/>
    <p:sldId id="315" r:id="rId13"/>
    <p:sldId id="312" r:id="rId14"/>
    <p:sldId id="313" r:id="rId15"/>
    <p:sldId id="406" r:id="rId16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660"/>
  </p:normalViewPr>
  <p:slideViewPr>
    <p:cSldViewPr>
      <p:cViewPr varScale="1">
        <p:scale>
          <a:sx n="84" d="100"/>
          <a:sy n="84" d="100"/>
        </p:scale>
        <p:origin x="-153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48C9-382E-4F29-8BEA-50C845A03914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1538"/>
            <a:ext cx="5438775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8E8F7-C89A-4441-9AC4-62C5F1146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6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F65C-FE59-469F-B776-3CA4B74B01A5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C947B-3BE0-4518-AA0C-B2295792C8F3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CD2-7724-491D-A99F-20ECC89E1F3E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E69-DBFC-4819-8B09-44B0DAEA48FE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D711-924F-42B6-9867-DFB1BA66A8C3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BD07-F621-4A15-8AEB-0AD9333F6973}" type="datetime1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B78C-AB31-43E1-A209-6FFF448F06E6}" type="datetime1">
              <a:rPr lang="en-GB" smtClean="0"/>
              <a:t>30/03/2017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3CD7-BC0D-4A9C-A955-51309009DA0D}" type="datetime1">
              <a:rPr lang="en-GB" smtClean="0"/>
              <a:t>30/03/2017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B183-4AD8-494F-860B-1CD7A23DFE1D}" type="datetime1">
              <a:rPr lang="en-GB" smtClean="0"/>
              <a:t>30/03/2017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AA0C-AE0F-40E3-B21E-43C28982CCD6}" type="datetime1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08B-0714-4290-BFC2-4FFE93A1500B}" type="datetime1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6BBD-04AF-4E1D-9710-478B42060E5C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databases-4133458" TargetMode="External"/><Relationship Id="rId2" Type="http://schemas.openxmlformats.org/officeDocument/2006/relationships/hyperlink" Target="https://www.sqa.org.uk/e-learning/SoftDevRDS01CD/page_15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Z9KEBexzcM&amp;list=PLXvbNfcYjXS0OUErHhkZdEENmz12Duxy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/>
              <a:t>Databases: </a:t>
            </a:r>
            <a:r>
              <a:rPr lang="en-GB" sz="3600" dirty="0" smtClean="0"/>
              <a:t>Flat Files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/>
              <a:t>(H17H 34)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Part B.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Fixing Flat Files Problems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The course data could be moved into a separate table as follows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oup 10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79602"/>
              </p:ext>
            </p:extLst>
          </p:nvPr>
        </p:nvGraphicFramePr>
        <p:xfrm>
          <a:off x="1763688" y="1857514"/>
          <a:ext cx="3657600" cy="306832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xmlns="" val="3115632121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xmlns="" val="3622212822"/>
                    </a:ext>
                  </a:extLst>
                </a:gridCol>
              </a:tblGrid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Course 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Course 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0926800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4965574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Chemistry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1020384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Applied 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877478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Chemistry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7628403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2210576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348049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4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Fixing Flat Files Problems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399276" cy="4785395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The subject information could be moved into a separate table as follows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10373"/>
              </p:ext>
            </p:extLst>
          </p:nvPr>
        </p:nvGraphicFramePr>
        <p:xfrm>
          <a:off x="611560" y="2348880"/>
          <a:ext cx="6402090" cy="3349362"/>
        </p:xfrm>
        <a:graphic>
          <a:graphicData uri="http://schemas.openxmlformats.org/drawingml/2006/table">
            <a:tbl>
              <a:tblPr/>
              <a:tblGrid>
                <a:gridCol w="1072819">
                  <a:extLst>
                    <a:ext uri="{9D8B030D-6E8A-4147-A177-3AD203B41FA5}">
                      <a16:colId xmlns:a16="http://schemas.microsoft.com/office/drawing/2014/main" xmlns="" val="2737948235"/>
                    </a:ext>
                  </a:extLst>
                </a:gridCol>
                <a:gridCol w="1626638">
                  <a:extLst>
                    <a:ext uri="{9D8B030D-6E8A-4147-A177-3AD203B41FA5}">
                      <a16:colId xmlns:a16="http://schemas.microsoft.com/office/drawing/2014/main" xmlns="" val="1971936921"/>
                    </a:ext>
                  </a:extLst>
                </a:gridCol>
                <a:gridCol w="1235317">
                  <a:extLst>
                    <a:ext uri="{9D8B030D-6E8A-4147-A177-3AD203B41FA5}">
                      <a16:colId xmlns:a16="http://schemas.microsoft.com/office/drawing/2014/main" xmlns="" val="3600111279"/>
                    </a:ext>
                  </a:extLst>
                </a:gridCol>
                <a:gridCol w="1233658">
                  <a:extLst>
                    <a:ext uri="{9D8B030D-6E8A-4147-A177-3AD203B41FA5}">
                      <a16:colId xmlns:a16="http://schemas.microsoft.com/office/drawing/2014/main" xmlns="" val="1565901581"/>
                    </a:ext>
                  </a:extLst>
                </a:gridCol>
                <a:gridCol w="1233658">
                  <a:extLst>
                    <a:ext uri="{9D8B030D-6E8A-4147-A177-3AD203B41FA5}">
                      <a16:colId xmlns:a16="http://schemas.microsoft.com/office/drawing/2014/main" xmlns="" val="3002569357"/>
                    </a:ext>
                  </a:extLst>
                </a:gridCol>
              </a:tblGrid>
              <a:tr h="599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Subject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Subject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Period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Lecturer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7219206"/>
                  </a:ext>
                </a:extLst>
              </a:tr>
              <a:tr h="4273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Physiology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Tuesday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6181011"/>
                  </a:ext>
                </a:extLst>
              </a:tr>
              <a:tr h="430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Atoms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Tuesday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0015644"/>
                  </a:ext>
                </a:extLst>
              </a:tr>
              <a:tr h="430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Electrons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Monday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4178763"/>
                  </a:ext>
                </a:extLst>
              </a:tr>
              <a:tr h="599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Particles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Wednesday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32664"/>
                  </a:ext>
                </a:extLst>
              </a:tr>
              <a:tr h="430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1865177"/>
                  </a:ext>
                </a:extLst>
              </a:tr>
              <a:tr h="430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4409553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Fixing Flat Files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The lecturer information could be moved into a separate table as follows: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54"/>
          <p:cNvGraphicFramePr>
            <a:graphicFrameLocks noGrp="1"/>
          </p:cNvGraphicFramePr>
          <p:nvPr/>
        </p:nvGraphicFramePr>
        <p:xfrm>
          <a:off x="2339752" y="1772816"/>
          <a:ext cx="4104456" cy="3068320"/>
        </p:xfrm>
        <a:graphic>
          <a:graphicData uri="http://schemas.openxmlformats.org/drawingml/2006/table">
            <a:tbl>
              <a:tblPr/>
              <a:tblGrid>
                <a:gridCol w="1243137">
                  <a:extLst>
                    <a:ext uri="{9D8B030D-6E8A-4147-A177-3AD203B41FA5}">
                      <a16:colId xmlns:a16="http://schemas.microsoft.com/office/drawing/2014/main" xmlns="" val="1118010593"/>
                    </a:ext>
                  </a:extLst>
                </a:gridCol>
                <a:gridCol w="1557337">
                  <a:extLst>
                    <a:ext uri="{9D8B030D-6E8A-4147-A177-3AD203B41FA5}">
                      <a16:colId xmlns:a16="http://schemas.microsoft.com/office/drawing/2014/main" xmlns="" val="2735960088"/>
                    </a:ext>
                  </a:extLst>
                </a:gridCol>
                <a:gridCol w="1303982">
                  <a:extLst>
                    <a:ext uri="{9D8B030D-6E8A-4147-A177-3AD203B41FA5}">
                      <a16:colId xmlns:a16="http://schemas.microsoft.com/office/drawing/2014/main" xmlns="" val="356508006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Lecturer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Lecturer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Date 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22727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Meaner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03/11/1995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8404639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Maynard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01/02/2002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790335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Noakes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09/10/1999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7674752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14/12/2002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8700606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5115954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848887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9512" y="5155848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latin typeface="Arial" panose="020B0604020202020204" pitchFamily="34" charset="0"/>
              </a:rPr>
              <a:t>A unique ID has been assigned to each lecturer, since if two people were hired with the same name, it would be impossible to distinguish between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4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Fixing Flat Files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Note that this structure does not currently allow students to take more than one subject.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In order to do that, another table will be required.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01484"/>
              </p:ext>
            </p:extLst>
          </p:nvPr>
        </p:nvGraphicFramePr>
        <p:xfrm>
          <a:off x="1259632" y="2683192"/>
          <a:ext cx="5112568" cy="3442971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115103755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10603814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821049043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Student_SubjectID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Subject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4550053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7702323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5822963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8107819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4381794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931602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03125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54514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2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Flat Files Problems 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Redundant data has been reduced.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Risk of errors reduced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Modifying and updating data problems resolved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9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737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 for Further Reading/Research</a:t>
            </a:r>
            <a:endParaRPr lang="en-GB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76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www.sqa.org.uk/e-learning/SoftDevRDS01CD/page_15.htm</a:t>
            </a:r>
            <a:r>
              <a:rPr lang="en-GB" sz="2000" dirty="0" smtClean="0"/>
              <a:t> </a:t>
            </a:r>
            <a:endParaRPr lang="en-GB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www.thoughtco.com/databases-4133458</a:t>
            </a:r>
            <a:r>
              <a:rPr lang="en-GB" sz="2000" dirty="0" smtClean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www.youtube.com/watch?v=4Z9KEBexzcM&amp;list=PLXvbNfcYjXS0OUErHhkZdEENmz12DuxyH</a:t>
            </a:r>
            <a:r>
              <a:rPr lang="en-GB" sz="2000" dirty="0" smtClean="0"/>
              <a:t> 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64896" cy="72008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Outline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147248" cy="5001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Intro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XML &amp; Flat Files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Management System (DBMS)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Relational Database Management System (RDBMS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E-R Model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Normalisation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RDBMS Practical Session – Learning MS Access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Mini-Project – Setup MS Assess  RDBMS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4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Part. 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Flat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32334"/>
            <a:ext cx="8229600" cy="588354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Flat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568952" cy="550547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Flat files are databases held in a single file.  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Common examples of flat files are – excel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spreadsheets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GB" altLang="en-US" sz="1800" b="1" dirty="0">
                <a:latin typeface="Arial" panose="020B0604020202020204" pitchFamily="34" charset="0"/>
                <a:cs typeface="Times New Roman" panose="02020603050405020304" pitchFamily="18" charset="0"/>
              </a:rPr>
              <a:t>Note</a:t>
            </a: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Data stored in one flat file cannot easily be linked to data stored in another flat file.</a:t>
            </a:r>
          </a:p>
        </p:txBody>
      </p:sp>
      <p:pic>
        <p:nvPicPr>
          <p:cNvPr id="4" name="Picture 2" descr="http://www.jegsworks.com/Lessons/databases/intro/flatfile-works-starwar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9635"/>
            <a:ext cx="7056784" cy="3791078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5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Uses of Flat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Flat files are useful for: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Lists of contact names and addresses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Lists of student grades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Details of a video collection</a:t>
            </a: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GB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Note</a:t>
            </a: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Data stored in one flat file cannot easily be linked to data stored in another flat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6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2486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of Using Flat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Flat files are familiar and conceptually easy to use</a:t>
            </a:r>
            <a:endParaRPr lang="en-GB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Flat files are portable and readable by most statistical and graphics software</a:t>
            </a:r>
            <a:endParaRPr lang="en-GB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No additional software layer is required to master</a:t>
            </a:r>
            <a:endParaRPr lang="en-GB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2486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Databases are Used Instead of Flat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Extensive self-documentation via lookup tables</a:t>
            </a:r>
            <a:endParaRPr lang="en-GB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Data integrity checks:</a:t>
            </a:r>
            <a:endParaRPr lang="en-GB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Easy to share portions of data without extensive programming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Easy to use in a web environment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DB are can handle much larger data sizes compared to handling in flat file format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DB allows multiple relations to be linked easily and operations to be performed more efficiently and quickly.</a:t>
            </a:r>
            <a:endParaRPr lang="en-GB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Problems With Flat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54461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Data Redundancy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Data inconsistencies &amp; anomalies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Problems with vast amount of repeated data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Waste of disk space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System slow down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Time required for data entry</a:t>
            </a:r>
          </a:p>
          <a:p>
            <a:pPr lvl="1">
              <a:spcBef>
                <a:spcPct val="50000"/>
              </a:spcBef>
              <a:buFontTx/>
              <a:buChar char="-"/>
            </a:pPr>
            <a:endParaRPr lang="en-GB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Data Input Error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Problems with vast amount of repeated data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Waste of disk space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System slow down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Time required for data entry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GB" altLang="en-US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Data Update Problems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Problems with vast amount of repeated data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Waste of disk space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System slow down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GB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Time required for data entry</a:t>
            </a:r>
          </a:p>
          <a:p>
            <a:pPr lvl="1">
              <a:spcBef>
                <a:spcPct val="50000"/>
              </a:spcBef>
              <a:buFontTx/>
              <a:buChar char="-"/>
            </a:pPr>
            <a:endParaRPr lang="en-GB" altLang="en-US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4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Fixing Flat Files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145435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Avoiding data entry repetition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Moving and separating data into different tables i.e. using multiple tables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- The student data could be moved into a separate table as follows</a:t>
            </a:r>
          </a:p>
          <a:p>
            <a:pPr marL="0" indent="0">
              <a:buNone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- Which data do you think could be moved to separate tables?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49074"/>
              </p:ext>
            </p:extLst>
          </p:nvPr>
        </p:nvGraphicFramePr>
        <p:xfrm>
          <a:off x="611696" y="3645024"/>
          <a:ext cx="7848600" cy="306832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xmlns="" val="148295140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xmlns="" val="39423279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127432987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409611533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942819992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 forename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 surname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Date enrolled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Course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9721353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Philip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Harris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30/08/2002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5690425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Michael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Jenner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09/09/2002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0572782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Bemrose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07/09/2002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4917303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Akbar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4602595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Payne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09/09/2002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8080839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Campbell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12/10/2002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356758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7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692</Words>
  <Application>Microsoft Office PowerPoint</Application>
  <PresentationFormat>On-screen Show (4:3)</PresentationFormat>
  <Paragraphs>222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Databases: Flat Files (H17H 34)</vt:lpstr>
      <vt:lpstr>Outline</vt:lpstr>
      <vt:lpstr>Part. B: Flat Files</vt:lpstr>
      <vt:lpstr>Flat Files</vt:lpstr>
      <vt:lpstr>Uses of Flat Files</vt:lpstr>
      <vt:lpstr>Benefits of Using Flat Files</vt:lpstr>
      <vt:lpstr>Why Databases are Used Instead of Flat Files</vt:lpstr>
      <vt:lpstr>Problems With Flat Files</vt:lpstr>
      <vt:lpstr>Fixing Flat Files Problems</vt:lpstr>
      <vt:lpstr>Fixing Flat Files Problems - Example</vt:lpstr>
      <vt:lpstr>Fixing Flat Files Problems - Example</vt:lpstr>
      <vt:lpstr>Fixing Flat Files Problems</vt:lpstr>
      <vt:lpstr>Fixing Flat Files Problems</vt:lpstr>
      <vt:lpstr>Flat Files Problems Fixed</vt:lpstr>
      <vt:lpstr>Resources for Further Reading/Research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Ralph Middlemass</cp:lastModifiedBy>
  <cp:revision>281</cp:revision>
  <cp:lastPrinted>2016-09-16T10:49:37Z</cp:lastPrinted>
  <dcterms:created xsi:type="dcterms:W3CDTF">2016-08-31T19:30:49Z</dcterms:created>
  <dcterms:modified xsi:type="dcterms:W3CDTF">2017-03-30T12:32:54Z</dcterms:modified>
</cp:coreProperties>
</file>