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85" d="100"/>
          <a:sy n="85" d="100"/>
        </p:scale>
        <p:origin x="-39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19C89-F739-49E2-B728-FEF149808544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A6ADC-060A-4938-BFE2-A1E84E3ABF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78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8385-869B-4C80-8BDE-B971B8B6D089}" type="datetime1">
              <a:rPr lang="en-GB" smtClean="0"/>
              <a:t>20/04/2017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HNC- Databases (O. Elebiju)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AE00-B257-4B3E-8C36-365DDEF0EC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78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CE5B-2DE6-4145-8E3C-424B98758CD5}" type="datetime1">
              <a:rPr lang="en-GB" smtClean="0"/>
              <a:t>20/04/2017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HNC- Databases (O. Elebiju)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AE00-B257-4B3E-8C36-365DDEF0EC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47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9EA7-84A7-4491-9EE2-78BD970965B9}" type="datetime1">
              <a:rPr lang="en-GB" smtClean="0"/>
              <a:t>20/04/2017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HNC- Databases (O. Elebiju)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AE00-B257-4B3E-8C36-365DDEF0EC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3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0287-2654-44DE-9C50-B662A09CE00D}" type="datetime1">
              <a:rPr lang="en-GB" smtClean="0"/>
              <a:t>20/04/2017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HNC- Databases (O. Elebiju)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AE00-B257-4B3E-8C36-365DDEF0EC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32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AAC6-A4D0-4315-8DC4-0736120099AF}" type="datetime1">
              <a:rPr lang="en-GB" smtClean="0"/>
              <a:t>20/04/2017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HNC- Databases (O. Elebiju)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AE00-B257-4B3E-8C36-365DDEF0EC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63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391A-12D5-4C51-9250-291209BDA0C3}" type="datetime1">
              <a:rPr lang="en-GB" smtClean="0"/>
              <a:t>20/04/2017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HNC- Databases (O. Elebiju)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AE00-B257-4B3E-8C36-365DDEF0EC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17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8A84-E50F-4335-9A46-BCA4545E112D}" type="datetime1">
              <a:rPr lang="en-GB" smtClean="0"/>
              <a:t>20/04/2017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HNC- Databases (O. Elebiju)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AE00-B257-4B3E-8C36-365DDEF0EC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61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7108-72B4-44C5-BB21-C66263F1618E}" type="datetime1">
              <a:rPr lang="en-GB" smtClean="0"/>
              <a:t>20/04/2017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HNC- Databases (O. Elebiju)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AE00-B257-4B3E-8C36-365DDEF0EC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25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AEE7-6E31-4DB3-A872-45DB47C1A852}" type="datetime1">
              <a:rPr lang="en-GB" smtClean="0"/>
              <a:t>20/04/2017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HNC- Databases (O. Elebiju)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AE00-B257-4B3E-8C36-365DDEF0EC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33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E6C5-C349-46E2-A506-CB3F6FCECFC2}" type="datetime1">
              <a:rPr lang="en-GB" smtClean="0"/>
              <a:t>20/04/2017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HNC- Databases (O. Elebiju)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AE00-B257-4B3E-8C36-365DDEF0EC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07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E737-8D10-4565-94A0-622F032194F2}" type="datetime1">
              <a:rPr lang="en-GB" smtClean="0"/>
              <a:t>20/04/2017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HNC- Databases (O. Elebiju)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AE00-B257-4B3E-8C36-365DDEF0EC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85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D146F-C98F-4A48-B71A-81F4A4FD55C9}" type="datetime1">
              <a:rPr lang="en-GB" smtClean="0"/>
              <a:t>20/04/2017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HNC- Databases (O. Elebiju)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4AE00-B257-4B3E-8C36-365DDEF0EC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33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cflearnfree.org/access2010/" TargetMode="External"/><Relationship Id="rId2" Type="http://schemas.openxmlformats.org/officeDocument/2006/relationships/hyperlink" Target="https://www.tutorialspoint.com/ms_access/index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cflearnfree.org/access2010/" TargetMode="External"/><Relationship Id="rId2" Type="http://schemas.openxmlformats.org/officeDocument/2006/relationships/hyperlink" Target="https://www.tutorialspoint.com/ms_access/index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cflearnfree.org/access201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47557"/>
          </a:xfrm>
        </p:spPr>
        <p:txBody>
          <a:bodyPr>
            <a:normAutofit/>
          </a:bodyPr>
          <a:lstStyle/>
          <a:p>
            <a:r>
              <a:rPr lang="en-GB" sz="3600" dirty="0"/>
              <a:t>HNC Computing - 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 to MS – Access RDBMS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HNC- Databases (O. Elebiju)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86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47557"/>
          </a:xfrm>
        </p:spPr>
        <p:txBody>
          <a:bodyPr>
            <a:normAutofit/>
          </a:bodyPr>
          <a:lstStyle/>
          <a:p>
            <a:r>
              <a:rPr lang="en-GB" sz="3600" b="1" dirty="0"/>
              <a:t>MS – Access Practical Session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HNC- Databases (O. Elebiju)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326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r>
              <a:rPr lang="en-GB" sz="2800" dirty="0"/>
              <a:t>MS – Access Practical Session Outline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125087"/>
              </p:ext>
            </p:extLst>
          </p:nvPr>
        </p:nvGraphicFramePr>
        <p:xfrm>
          <a:off x="838200" y="1309688"/>
          <a:ext cx="10226676" cy="5308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78529">
                  <a:extLst>
                    <a:ext uri="{9D8B030D-6E8A-4147-A177-3AD203B41FA5}">
                      <a16:colId xmlns:a16="http://schemas.microsoft.com/office/drawing/2014/main" xmlns="" val="3090604854"/>
                    </a:ext>
                  </a:extLst>
                </a:gridCol>
                <a:gridCol w="4439255">
                  <a:extLst>
                    <a:ext uri="{9D8B030D-6E8A-4147-A177-3AD203B41FA5}">
                      <a16:colId xmlns:a16="http://schemas.microsoft.com/office/drawing/2014/main" xmlns="" val="1056738223"/>
                    </a:ext>
                  </a:extLst>
                </a:gridCol>
                <a:gridCol w="3408892">
                  <a:extLst>
                    <a:ext uri="{9D8B030D-6E8A-4147-A177-3AD203B41FA5}">
                      <a16:colId xmlns:a16="http://schemas.microsoft.com/office/drawing/2014/main" xmlns="" val="409595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MS –Access Lessons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Source/Link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5780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Introduction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dirty="0"/>
                        <a:t>Loading MS-Access Templates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dirty="0"/>
                        <a:t>Loading new MS-Access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dirty="0"/>
                        <a:t>Creating Tables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dirty="0"/>
                        <a:t>Adding Data to Tables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dirty="0"/>
                        <a:t>Editing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dirty="0">
                          <a:hlinkClick r:id="rId2"/>
                        </a:rPr>
                        <a:t>https://www.tutorialspoint.com/ms_access/index.htm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493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Introduction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dirty="0"/>
                        <a:t>GCF Lessons 1 – 7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All challenges should be completed and submitted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dirty="0">
                          <a:hlinkClick r:id="rId3"/>
                        </a:rPr>
                        <a:t>https://www.gcflearnfree.org/access2010/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491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Working With Queries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dirty="0"/>
                        <a:t>Query Data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dirty="0"/>
                        <a:t>Query Criteria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dirty="0"/>
                        <a:t>Action  Queries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dirty="0"/>
                        <a:t>Create Queries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You should create MS Access queries and save file.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dirty="0">
                          <a:hlinkClick r:id="rId2"/>
                        </a:rPr>
                        <a:t>https://www.tutorialspoint.com/ms_access/index.htm</a:t>
                      </a:r>
                      <a:r>
                        <a:rPr lang="en-GB" dirty="0"/>
                        <a:t>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5078017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HNC- Databases (O. Elebiju)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39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691"/>
          </a:xfrm>
        </p:spPr>
        <p:txBody>
          <a:bodyPr>
            <a:normAutofit/>
          </a:bodyPr>
          <a:lstStyle/>
          <a:p>
            <a:r>
              <a:rPr lang="en-GB" sz="2800" dirty="0"/>
              <a:t>MS – Access Practical Session Outline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341836"/>
              </p:ext>
            </p:extLst>
          </p:nvPr>
        </p:nvGraphicFramePr>
        <p:xfrm>
          <a:off x="838200" y="1309688"/>
          <a:ext cx="10226676" cy="47599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78529">
                  <a:extLst>
                    <a:ext uri="{9D8B030D-6E8A-4147-A177-3AD203B41FA5}">
                      <a16:colId xmlns:a16="http://schemas.microsoft.com/office/drawing/2014/main" xmlns="" val="3090604854"/>
                    </a:ext>
                  </a:extLst>
                </a:gridCol>
                <a:gridCol w="4439255">
                  <a:extLst>
                    <a:ext uri="{9D8B030D-6E8A-4147-A177-3AD203B41FA5}">
                      <a16:colId xmlns:a16="http://schemas.microsoft.com/office/drawing/2014/main" xmlns="" val="1056738223"/>
                    </a:ext>
                  </a:extLst>
                </a:gridCol>
                <a:gridCol w="3408892">
                  <a:extLst>
                    <a:ext uri="{9D8B030D-6E8A-4147-A177-3AD203B41FA5}">
                      <a16:colId xmlns:a16="http://schemas.microsoft.com/office/drawing/2014/main" xmlns="" val="409595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MS –Access Lessons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Source/Link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5780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Working With Forms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dirty="0"/>
                        <a:t>Create Forms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dirty="0"/>
                        <a:t>Modify/Edit Forms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dirty="0"/>
                        <a:t>Navigate Forms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You should create MS Access form and save file.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dirty="0">
                          <a:hlinkClick r:id="rId2"/>
                        </a:rPr>
                        <a:t>https://www.tutorialspoint.com/ms_access/index.htm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493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Working With Reports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dirty="0"/>
                        <a:t>Create Reports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dirty="0"/>
                        <a:t>Modify/Edit Reports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You should create MS Access report and save file.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dirty="0">
                          <a:hlinkClick r:id="rId3"/>
                        </a:rPr>
                        <a:t>https://www.tutorialspoint.com/ms_access/index.htm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491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More on Forms, Queries &amp; Reports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dirty="0"/>
                        <a:t>GCF Lessons 8 - 11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All challenges should be completed and submitted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dirty="0">
                          <a:hlinkClick r:id="rId3"/>
                        </a:rPr>
                        <a:t>https://www.gcflearnfree.org/access2010/</a:t>
                      </a:r>
                      <a:r>
                        <a:rPr lang="en-GB" dirty="0"/>
                        <a:t>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5078017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HNC- Databases (O. Elebiju)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105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986" y="332468"/>
            <a:ext cx="10515600" cy="829691"/>
          </a:xfrm>
        </p:spPr>
        <p:txBody>
          <a:bodyPr>
            <a:normAutofit/>
          </a:bodyPr>
          <a:lstStyle/>
          <a:p>
            <a:r>
              <a:rPr lang="en-GB" sz="2800" dirty="0"/>
              <a:t>MS – Access Practical Session Outline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120309"/>
              </p:ext>
            </p:extLst>
          </p:nvPr>
        </p:nvGraphicFramePr>
        <p:xfrm>
          <a:off x="838200" y="1309688"/>
          <a:ext cx="10226676" cy="20269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78529">
                  <a:extLst>
                    <a:ext uri="{9D8B030D-6E8A-4147-A177-3AD203B41FA5}">
                      <a16:colId xmlns:a16="http://schemas.microsoft.com/office/drawing/2014/main" xmlns="" val="3090604854"/>
                    </a:ext>
                  </a:extLst>
                </a:gridCol>
                <a:gridCol w="4439255">
                  <a:extLst>
                    <a:ext uri="{9D8B030D-6E8A-4147-A177-3AD203B41FA5}">
                      <a16:colId xmlns:a16="http://schemas.microsoft.com/office/drawing/2014/main" xmlns="" val="1056738223"/>
                    </a:ext>
                  </a:extLst>
                </a:gridCol>
                <a:gridCol w="3408892">
                  <a:extLst>
                    <a:ext uri="{9D8B030D-6E8A-4147-A177-3AD203B41FA5}">
                      <a16:colId xmlns:a16="http://schemas.microsoft.com/office/drawing/2014/main" xmlns="" val="409595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MS –Access Lessons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Source/Link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5780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Class Project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Assessment Prep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Tutorial to be done and submitted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493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Assessment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GB" dirty="0">
                        <a:hlinkClick r:id="rId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491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Resit/Remediation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5078017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HNC- Databases (O. Elebiju)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711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691"/>
          </a:xfrm>
        </p:spPr>
        <p:txBody>
          <a:bodyPr>
            <a:normAutofit/>
          </a:bodyPr>
          <a:lstStyle/>
          <a:p>
            <a:r>
              <a:rPr lang="en-GB" sz="2800" dirty="0"/>
              <a:t>MS –Access DB Objects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16736"/>
            <a:ext cx="10227365" cy="4860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MS-Access DB makes use of 4- key objects in the database design and  implementation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/>
              <a:t>Tables,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/>
              <a:t>  Queries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/>
              <a:t>  Forms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/>
              <a:t>  Reports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/>
              <a:t>  Data types dictionary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/>
              <a:t>  Data Relationships – Primary Keys &amp; Foreign Keys 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GB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HNC- Databases (O. Elebiju)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22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691"/>
          </a:xfrm>
        </p:spPr>
        <p:txBody>
          <a:bodyPr>
            <a:normAutofit/>
          </a:bodyPr>
          <a:lstStyle/>
          <a:p>
            <a:r>
              <a:rPr lang="en-GB" sz="2800" dirty="0"/>
              <a:t>MS –Access DB Objects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16736"/>
            <a:ext cx="10227365" cy="48602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 </a:t>
            </a:r>
            <a:r>
              <a:rPr lang="en-GB" sz="2400" b="1" dirty="0"/>
              <a:t>Tables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Table is an object that is used to define and store data. When you create a new table, Access asks you to define fields which is also known as column headings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Each field must have a unique name, and data type.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Tables contain fields or columns that store different kinds of data, such as a name or an address, and records or rows that collect all the information about a particular instance of the subject, such as all the information about a customer or employee etc.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You can define a primary key, one or more fields that have a unique value for each record, and one or more indexes on each table to help retrieve your data more quickly.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HNC- Databases (O. Elebiju)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87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691"/>
          </a:xfrm>
        </p:spPr>
        <p:txBody>
          <a:bodyPr>
            <a:normAutofit/>
          </a:bodyPr>
          <a:lstStyle/>
          <a:p>
            <a:r>
              <a:rPr lang="en-GB" sz="2800" dirty="0"/>
              <a:t>MS –Access DB Objects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16736"/>
            <a:ext cx="10227365" cy="48602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 </a:t>
            </a:r>
            <a:r>
              <a:rPr lang="en-GB" sz="2400" b="1" dirty="0"/>
              <a:t>Queries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An object that provides a custom view of data from one or more tables.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Queries are a way of searching for and compiling data from one or more tables. Each field must have a unique name, and data type.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Running a query is like asking a detailed question of your database.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When you build a query in Access, you are defining specific search conditions to find exactly the data you want.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You can define queries to Select, Update, Insert, or Delete data.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You can also define queries that create new tables from data in one or more existing tables.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HNC- Databases (O. Elebiju)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52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691"/>
          </a:xfrm>
        </p:spPr>
        <p:txBody>
          <a:bodyPr>
            <a:normAutofit/>
          </a:bodyPr>
          <a:lstStyle/>
          <a:p>
            <a:r>
              <a:rPr lang="en-GB" sz="2800" dirty="0"/>
              <a:t>MS –Access DB Objects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16736"/>
            <a:ext cx="10281557" cy="48602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 </a:t>
            </a:r>
            <a:r>
              <a:rPr lang="en-GB" sz="2400" b="1" dirty="0"/>
              <a:t>Forms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Form is an object in a desktop database designed primarily for data input or display or for control of application execution.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You use forms to customize the presentation of data that your application extracts from queries or tables..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Forms are used for entering, modifying, and viewing records.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The reason forms are used so often is that they are an easy way to guide people toward entering data correctly.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When you enter information into a form in Access, the data goes exactly where the database designer wants it to go in one or more related tables.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HNC- Databases (O. Elebiju)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49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691"/>
          </a:xfrm>
        </p:spPr>
        <p:txBody>
          <a:bodyPr>
            <a:normAutofit/>
          </a:bodyPr>
          <a:lstStyle/>
          <a:p>
            <a:r>
              <a:rPr lang="en-GB" sz="2800" dirty="0"/>
              <a:t>MS –Access DB Objects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16736"/>
            <a:ext cx="10281557" cy="51330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 </a:t>
            </a:r>
            <a:r>
              <a:rPr lang="en-GB" sz="2400" b="1" dirty="0"/>
              <a:t>Reports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Report is an object in desktop databases designed for formatting, calculating, printing, and summarizing selected data..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You use forms to customize the presentation of data that your application extracts from queries or tables..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You can view a report on your screen before you print it.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If forms are for input purposes, then reports are for output.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Anything you plan to print deserves a report, whether it is a list of names and addresses, a financial summary for a period, or a set of mailing labels.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Reports are useful because they allow you to present components of your database in an easy-to-read format.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You can even customize a report's appearance to make it visually appealing.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Access offers you the ability to create a report from any table or query.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HNC- Databases (O. Elebiju)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21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69182"/>
            <a:ext cx="10515600" cy="516618"/>
          </a:xfrm>
        </p:spPr>
        <p:txBody>
          <a:bodyPr>
            <a:normAutofit/>
          </a:bodyPr>
          <a:lstStyle/>
          <a:p>
            <a:r>
              <a:rPr lang="en-GB" sz="2800" dirty="0"/>
              <a:t>MS –Access DB Objects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685800"/>
            <a:ext cx="10281557" cy="57639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 </a:t>
            </a:r>
            <a:r>
              <a:rPr lang="en-GB" sz="2400" b="1" dirty="0"/>
              <a:t>Data types Dictionary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164670"/>
              </p:ext>
            </p:extLst>
          </p:nvPr>
        </p:nvGraphicFramePr>
        <p:xfrm>
          <a:off x="1592941" y="1414690"/>
          <a:ext cx="9526815" cy="5196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97667">
                  <a:extLst>
                    <a:ext uri="{9D8B030D-6E8A-4147-A177-3AD203B41FA5}">
                      <a16:colId xmlns:a16="http://schemas.microsoft.com/office/drawing/2014/main" xmlns="" val="3966562977"/>
                    </a:ext>
                  </a:extLst>
                </a:gridCol>
                <a:gridCol w="4914549">
                  <a:extLst>
                    <a:ext uri="{9D8B030D-6E8A-4147-A177-3AD203B41FA5}">
                      <a16:colId xmlns:a16="http://schemas.microsoft.com/office/drawing/2014/main" xmlns="" val="2215611761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xmlns="" val="2182612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8461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/>
                        <a:t>Short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Text or combinations of text and numbers, including numbers that do not require calculating (e.g. phone numbers).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Up to 255 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055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/>
                        <a:t>Long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Lengthy text or combinations of text and numbers.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Up to 63, 999 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19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Numeric data used in mathematical calculations.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1, 2, 4, or 8 bytes (16 bytes if set to Replication ID).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85943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/>
                        <a:t>Date/Time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Date and time values for the years 100 through 9999.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8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90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/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Currency values and numeric data used in mathematical calculations involving data with one to four decimal places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8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607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/>
                        <a:t>AutoNumber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A unique sequential (incremented by 1) number or random number assigned by Microsoft Access whenever a new record is added to a table.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4 bytes (16 bytes if set to Replication ID)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8638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/>
                        <a:t>Yes/No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Yes and No values and fields that contain only one of two values (Yes/No, True/False, or On/Off).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1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3216829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HNC- Databases (O. Elebiju)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902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691"/>
          </a:xfrm>
        </p:spPr>
        <p:txBody>
          <a:bodyPr>
            <a:normAutofit/>
          </a:bodyPr>
          <a:lstStyle/>
          <a:p>
            <a:r>
              <a:rPr lang="en-GB" sz="2800" dirty="0"/>
              <a:t>MS –Access DB Objects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16736"/>
            <a:ext cx="10281557" cy="51330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 </a:t>
            </a:r>
            <a:r>
              <a:rPr lang="en-GB" sz="2400" b="1" dirty="0"/>
              <a:t>Data Relationship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b="1" dirty="0">
                <a:highlight>
                  <a:srgbClr val="FFFF00"/>
                </a:highlight>
              </a:rPr>
              <a:t>Primary Keys: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Consists of one or more columns whose data contained within is used to uniquely identify each row in the table.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Primary keys must contain UNIQUE values, and cannot contain NULL values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A table can have only one primary key, which may consist of single or multiple fields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GB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b="1" dirty="0">
                <a:highlight>
                  <a:srgbClr val="FFFF00"/>
                </a:highlight>
              </a:rPr>
              <a:t>Foreign Keys: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Is a set of one or more columns in a table that refers to the primary key in another table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A FOREIGN KEY is a key used to link two tables together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1800" dirty="0"/>
              <a:t>A FOREIGN KEY in a table points to a PRIMARY KEY in another table.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HNC- Databases (O. Elebiju)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5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5511"/>
            <a:ext cx="10515601" cy="745218"/>
          </a:xfrm>
        </p:spPr>
        <p:txBody>
          <a:bodyPr>
            <a:normAutofit/>
          </a:bodyPr>
          <a:lstStyle/>
          <a:p>
            <a:r>
              <a:rPr lang="en-GB" sz="2800" dirty="0"/>
              <a:t>MS –Access DB Objects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30729"/>
            <a:ext cx="10281557" cy="55190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 </a:t>
            </a:r>
            <a:r>
              <a:rPr lang="en-GB" sz="2400" b="1" dirty="0"/>
              <a:t>Data Relationship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238" y="1675947"/>
            <a:ext cx="7741104" cy="495635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HNC- Databases (O. Elebiju)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07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1148</Words>
  <Application>Microsoft Office PowerPoint</Application>
  <PresentationFormat>Custom</PresentationFormat>
  <Paragraphs>153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HNC Computing - Databases</vt:lpstr>
      <vt:lpstr>MS –Access DB Objects Overview</vt:lpstr>
      <vt:lpstr>MS –Access DB Objects Overview</vt:lpstr>
      <vt:lpstr>MS –Access DB Objects Overview</vt:lpstr>
      <vt:lpstr>MS –Access DB Objects Overview</vt:lpstr>
      <vt:lpstr>MS –Access DB Objects Overview</vt:lpstr>
      <vt:lpstr>MS –Access DB Objects Overview</vt:lpstr>
      <vt:lpstr>MS –Access DB Objects Overview</vt:lpstr>
      <vt:lpstr>MS –Access DB Objects Overview</vt:lpstr>
      <vt:lpstr>MS – Access Practical Session</vt:lpstr>
      <vt:lpstr>MS – Access Practical Session Outline</vt:lpstr>
      <vt:lpstr>MS – Access Practical Session Outline</vt:lpstr>
      <vt:lpstr>MS – Access Practical Session Outline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HNC Computing - Databases</dc:title>
  <dc:creator>Rich</dc:creator>
  <cp:lastModifiedBy>Oludare Elebiju</cp:lastModifiedBy>
  <cp:revision>21</cp:revision>
  <dcterms:created xsi:type="dcterms:W3CDTF">2017-04-20T00:02:20Z</dcterms:created>
  <dcterms:modified xsi:type="dcterms:W3CDTF">2017-04-20T08:05:17Z</dcterms:modified>
</cp:coreProperties>
</file>