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6" r:id="rId3"/>
    <p:sldId id="258" r:id="rId4"/>
    <p:sldId id="280" r:id="rId5"/>
    <p:sldId id="281" r:id="rId6"/>
    <p:sldId id="259" r:id="rId7"/>
    <p:sldId id="260" r:id="rId8"/>
    <p:sldId id="261" r:id="rId9"/>
    <p:sldId id="282" r:id="rId10"/>
    <p:sldId id="283" r:id="rId11"/>
    <p:sldId id="274" r:id="rId12"/>
    <p:sldId id="275" r:id="rId13"/>
    <p:sldId id="263" r:id="rId14"/>
    <p:sldId id="284" r:id="rId15"/>
    <p:sldId id="264" r:id="rId16"/>
    <p:sldId id="265" r:id="rId17"/>
    <p:sldId id="285" r:id="rId18"/>
    <p:sldId id="268" r:id="rId19"/>
    <p:sldId id="267" r:id="rId20"/>
    <p:sldId id="269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9937" autoAdjust="0"/>
  </p:normalViewPr>
  <p:slideViewPr>
    <p:cSldViewPr>
      <p:cViewPr varScale="1">
        <p:scale>
          <a:sx n="92" d="100"/>
          <a:sy n="92" d="100"/>
        </p:scale>
        <p:origin x="21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5B7DF-8097-43F9-A6AF-1D8FA8571D37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A6BE-C78A-49D1-8ADA-9E1A878E6A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70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85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9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</a:t>
            </a:r>
            <a:r>
              <a:rPr lang="en-GB" baseline="0" dirty="0"/>
              <a:t> this stage, the problem is formulated, user requirements are identified, and then a model is built based upon real-world objects</a:t>
            </a:r>
          </a:p>
          <a:p>
            <a:endParaRPr lang="en-GB" baseline="0" dirty="0"/>
          </a:p>
          <a:p>
            <a:r>
              <a:rPr lang="en-GB" baseline="0" dirty="0"/>
              <a:t>The analysis produces models on how the desired system should functions and how it must be developed.</a:t>
            </a:r>
          </a:p>
          <a:p>
            <a:endParaRPr lang="en-GB" baseline="0" dirty="0"/>
          </a:p>
          <a:p>
            <a:r>
              <a:rPr lang="en-GB" baseline="0" dirty="0"/>
              <a:t>The models do not include any implementation details, so that it can be understood and examined by any non-technical application expert</a:t>
            </a:r>
          </a:p>
          <a:p>
            <a:endParaRPr lang="en-GB" baseline="0" dirty="0"/>
          </a:p>
          <a:p>
            <a:r>
              <a:rPr lang="en-GB" baseline="0" dirty="0"/>
              <a:t>The primary tasks in OOA (object-oriented analysis) are: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Identifying objects (both data and functions)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Organising the objects into a model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Defining the internals of the object (attributes)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Defining the behaviour of the objects (actions)</a:t>
            </a:r>
          </a:p>
          <a:p>
            <a:pPr marL="171450" indent="-171450">
              <a:buFontTx/>
              <a:buChar char="-"/>
            </a:pPr>
            <a:r>
              <a:rPr lang="en-GB" baseline="0" dirty="0"/>
              <a:t>Describing how the objects interact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7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Object-oriented design includes two main stages, namely, system design and object design.</a:t>
            </a:r>
          </a:p>
          <a:p>
            <a:r>
              <a:rPr lang="en-GB" b="1" dirty="0"/>
              <a:t>System Design</a:t>
            </a:r>
          </a:p>
          <a:p>
            <a:pPr lvl="1"/>
            <a:r>
              <a:rPr lang="en-GB" dirty="0"/>
              <a:t>complete architecture of the desired system is designed</a:t>
            </a:r>
          </a:p>
          <a:p>
            <a:pPr lvl="1"/>
            <a:r>
              <a:rPr lang="en-GB" dirty="0"/>
              <a:t>system is conceived as a set of interacting subsystems that in turn is composed of a hierarchy of interacting objects, grouped into classes. </a:t>
            </a:r>
          </a:p>
          <a:p>
            <a:pPr lvl="1"/>
            <a:r>
              <a:rPr lang="en-GB" dirty="0"/>
              <a:t>the emphasis is on the objects comprising the system rather than the processes in the system.</a:t>
            </a:r>
          </a:p>
          <a:p>
            <a:r>
              <a:rPr lang="en-GB" b="1" dirty="0"/>
              <a:t>Object Design</a:t>
            </a:r>
          </a:p>
          <a:p>
            <a:pPr lvl="1"/>
            <a:r>
              <a:rPr lang="en-GB" dirty="0"/>
              <a:t>a design model is developed based on both the models developed in the system analysis phase and the architecture designed in the system design phase. </a:t>
            </a:r>
          </a:p>
          <a:p>
            <a:pPr lvl="1"/>
            <a:r>
              <a:rPr lang="en-GB" dirty="0"/>
              <a:t>the designer decides whether:</a:t>
            </a:r>
          </a:p>
          <a:p>
            <a:pPr lvl="2"/>
            <a:r>
              <a:rPr lang="en-GB" dirty="0"/>
              <a:t>new classes are to be created from scratch,</a:t>
            </a:r>
          </a:p>
          <a:p>
            <a:pPr lvl="2"/>
            <a:r>
              <a:rPr lang="en-GB" dirty="0"/>
              <a:t>any existing classes can be used in their original form, or </a:t>
            </a:r>
          </a:p>
          <a:p>
            <a:pPr lvl="2"/>
            <a:r>
              <a:rPr lang="en-GB" dirty="0"/>
              <a:t>new classes should be inherited from the existing classes. </a:t>
            </a:r>
          </a:p>
          <a:p>
            <a:pPr lvl="1"/>
            <a:r>
              <a:rPr lang="en-GB" dirty="0"/>
              <a:t>the associations between the identified classes are established and the hierarchies of classes are identified</a:t>
            </a:r>
          </a:p>
          <a:p>
            <a:pPr lvl="1"/>
            <a:r>
              <a:rPr lang="en-GB" dirty="0"/>
              <a:t>the developer designs the internal details of the classes and their associations, i.e., the data structure for each attribute and the algorithms for the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86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Reusability – classes once defined can be easily reused by other applications.  Classes are stored in a library for future reference</a:t>
            </a:r>
          </a:p>
          <a:p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Inheritance – small additions to existing classes can quickly make new classes</a:t>
            </a:r>
          </a:p>
          <a:p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Programmer can spend less time and effort and focus on other aspects of the system due to reusability</a:t>
            </a:r>
          </a:p>
          <a:p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Data hiding (encapsulation) – separates internal functioning from external functioning therefore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Systems designed using this approach are closer to the real world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409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Activity:</a:t>
            </a:r>
            <a:r>
              <a:rPr lang="en-GB" baseline="0" dirty="0"/>
              <a:t> split into 5 groups and write down the identity/attributes/behaviour of – phone, aeroplane, car, person, </a:t>
            </a:r>
            <a:r>
              <a:rPr lang="en-GB" baseline="0" dirty="0" err="1"/>
              <a:t>t.v</a:t>
            </a:r>
            <a:r>
              <a:rPr lang="en-GB" baseline="0" dirty="0"/>
              <a:t>.</a:t>
            </a:r>
          </a:p>
          <a:p>
            <a:r>
              <a:rPr lang="en-GB" baseline="0" dirty="0"/>
              <a:t>Then pick your own object to describe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A6BE-C78A-49D1-8ADA-9E1A878E6AE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4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89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63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3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51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74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659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829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 dirty="0"/>
              <a:t>NQ1 Introduction to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71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21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4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4DC7686-A8B1-4B8F-9D21-FF305E435517}" type="datetimeFigureOut">
              <a:rPr lang="en-GB" smtClean="0"/>
              <a:t>20/11/2017</a:t>
            </a:fld>
            <a:endParaRPr lang="en-GB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2FB646-FF89-496F-85DB-C678F5944239}" type="slidenum">
              <a:rPr lang="en-GB" smtClean="0"/>
              <a:t>‹#›</a:t>
            </a:fld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F952-564F-4191-B350-3B602367E06F}" type="datetimeFigureOut">
              <a:rPr lang="en-GB" smtClean="0"/>
              <a:t>20/11/2017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25F4-5DF9-4E50-8840-0550F3614D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6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VideoPool/FoundationsOfProgramming-OOD/01%2001a%20WhyWeUseObjectOrientation.mp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F:\HND%20Software%20Development\HND_SD_2o15_16\Block1\VideoPool\FoundationsOfProgramming-OOD\01%2002%20WhatIs_Object.mp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420888"/>
            <a:ext cx="7851648" cy="1828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HND Computing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Systems Development: Object Oriented Analysis and Design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(H172 35)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93676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endParaRPr lang="en-GB" dirty="0">
              <a:solidFill>
                <a:schemeClr val="bg2"/>
              </a:solidFill>
            </a:endParaRPr>
          </a:p>
          <a:p>
            <a:pPr algn="ctr"/>
            <a:r>
              <a:rPr lang="en-GB" dirty="0">
                <a:solidFill>
                  <a:schemeClr val="bg2"/>
                </a:solidFill>
              </a:rPr>
              <a:t>Lecturer – Dawn Wilson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96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964488" cy="780696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Object-Oriented view of the Analysis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The primary tasks in OOA (object-oriented analysis) are:</a:t>
            </a:r>
          </a:p>
          <a:p>
            <a:pPr marL="0" indent="0">
              <a:buNone/>
            </a:pPr>
            <a:endParaRPr lang="en-GB" dirty="0"/>
          </a:p>
          <a:p>
            <a:pPr marL="537210" lvl="1" indent="-171450">
              <a:buFontTx/>
              <a:buChar char="-"/>
            </a:pPr>
            <a:r>
              <a:rPr lang="en-GB" dirty="0"/>
              <a:t>Identifying objects (both data and functions)</a:t>
            </a:r>
          </a:p>
          <a:p>
            <a:pPr marL="537210" lvl="1" indent="-171450">
              <a:buFontTx/>
              <a:buChar char="-"/>
            </a:pPr>
            <a:r>
              <a:rPr lang="en-GB" dirty="0"/>
              <a:t>Organising the objects into a model</a:t>
            </a:r>
          </a:p>
          <a:p>
            <a:pPr marL="537210" lvl="1" indent="-171450">
              <a:buFontTx/>
              <a:buChar char="-"/>
            </a:pPr>
            <a:r>
              <a:rPr lang="en-GB" dirty="0"/>
              <a:t>Defining the internals of the object (attributes)</a:t>
            </a:r>
          </a:p>
          <a:p>
            <a:pPr marL="537210" lvl="1" indent="-171450">
              <a:buFontTx/>
              <a:buChar char="-"/>
            </a:pPr>
            <a:r>
              <a:rPr lang="en-GB" dirty="0"/>
              <a:t>Defining the behaviour of the objects (actions)</a:t>
            </a:r>
          </a:p>
          <a:p>
            <a:pPr marL="537210" lvl="1" indent="-171450">
              <a:buFontTx/>
              <a:buChar char="-"/>
            </a:pPr>
            <a:r>
              <a:rPr lang="en-GB" dirty="0"/>
              <a:t>Describing how the objects interact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i="1" dirty="0"/>
              <a:t>Outcome:</a:t>
            </a:r>
            <a:r>
              <a:rPr lang="en-GB" i="1" dirty="0"/>
              <a:t> The analysis produces models on how the desired system should function and how it must be developed</a:t>
            </a:r>
          </a:p>
          <a:p>
            <a:pPr marL="0" indent="0" algn="ctr">
              <a:buNone/>
            </a:pPr>
            <a:r>
              <a:rPr lang="en-GB" i="1" dirty="0"/>
              <a:t>The models </a:t>
            </a:r>
            <a:r>
              <a:rPr lang="en-GB" i="1" u="sng" dirty="0"/>
              <a:t>do not</a:t>
            </a:r>
            <a:r>
              <a:rPr lang="en-GB" b="1" i="1" dirty="0"/>
              <a:t> </a:t>
            </a:r>
            <a:r>
              <a:rPr lang="en-GB" i="1" dirty="0"/>
              <a:t>include any implementation </a:t>
            </a:r>
          </a:p>
          <a:p>
            <a:pPr lvl="1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62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668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Object-Oriented view of the Design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Object-oriented design includes two main stages, namely, object design and system design.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Object Design</a:t>
            </a:r>
          </a:p>
          <a:p>
            <a:pPr lvl="1"/>
            <a:r>
              <a:rPr lang="en-GB" dirty="0"/>
              <a:t>Object-oriented design is the discipline of defining the objects and their interactions </a:t>
            </a:r>
          </a:p>
          <a:p>
            <a:r>
              <a:rPr lang="en-GB" b="1" dirty="0"/>
              <a:t>System Design</a:t>
            </a:r>
          </a:p>
          <a:p>
            <a:pPr lvl="1"/>
            <a:r>
              <a:rPr lang="en-GB" dirty="0"/>
              <a:t>complete architecture of the desired system is designed</a:t>
            </a:r>
          </a:p>
          <a:p>
            <a:pPr lvl="1"/>
            <a:r>
              <a:rPr lang="en-GB" dirty="0"/>
              <a:t>the emphasis is on the objects comprising the system rather than the processes in the system.</a:t>
            </a:r>
          </a:p>
          <a:p>
            <a:pPr marL="393192" lvl="1" indent="0">
              <a:buNone/>
            </a:pPr>
            <a:endParaRPr lang="en-GB" dirty="0"/>
          </a:p>
          <a:p>
            <a:pPr marL="393192" lvl="1" indent="0" algn="ctr">
              <a:buNone/>
            </a:pPr>
            <a:r>
              <a:rPr lang="en-GB" b="1" i="1" dirty="0"/>
              <a:t>Outcome:</a:t>
            </a:r>
            <a:r>
              <a:rPr lang="en-GB" i="1" dirty="0"/>
              <a:t> The design phase produces detailed models on how the desired system should function and how components should interact</a:t>
            </a:r>
          </a:p>
          <a:p>
            <a:pPr marL="393192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29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Analyst makes use of certain models to depict these objects.  Methodology supports and uses 3 different models:</a:t>
            </a:r>
          </a:p>
          <a:p>
            <a:endParaRPr lang="en-GB" dirty="0"/>
          </a:p>
          <a:p>
            <a:r>
              <a:rPr lang="en-GB" dirty="0"/>
              <a:t>OBJECT MODEL</a:t>
            </a:r>
          </a:p>
          <a:p>
            <a:pPr lvl="1"/>
            <a:r>
              <a:rPr lang="en-GB" dirty="0"/>
              <a:t>Describes objects and their interrelationships.  Model observes objects as </a:t>
            </a:r>
            <a:r>
              <a:rPr lang="en-GB" i="1" dirty="0"/>
              <a:t>static </a:t>
            </a:r>
            <a:r>
              <a:rPr lang="en-GB" dirty="0"/>
              <a:t>and does not pay attention to their </a:t>
            </a:r>
            <a:r>
              <a:rPr lang="en-GB" i="1" dirty="0"/>
              <a:t>dynamic</a:t>
            </a:r>
            <a:r>
              <a:rPr lang="en-GB" dirty="0"/>
              <a:t> nature.</a:t>
            </a:r>
          </a:p>
          <a:p>
            <a:r>
              <a:rPr lang="en-GB" dirty="0"/>
              <a:t>DYNAMIC MODEL</a:t>
            </a:r>
          </a:p>
          <a:p>
            <a:pPr lvl="1"/>
            <a:r>
              <a:rPr lang="en-GB" dirty="0"/>
              <a:t>Depicts dynamic aspects of the system.  Portrays changes occurring in the states of various objects with the events that might occur in the system</a:t>
            </a:r>
          </a:p>
          <a:p>
            <a:r>
              <a:rPr lang="en-GB" dirty="0"/>
              <a:t>FUNCTIONAL MODEL</a:t>
            </a:r>
          </a:p>
          <a:p>
            <a:pPr lvl="1"/>
            <a:r>
              <a:rPr lang="en-GB" dirty="0"/>
              <a:t>Describes data transformations of the system.  Flow of data and the changes that occur to the data throughout the system</a:t>
            </a:r>
          </a:p>
          <a:p>
            <a:pPr marL="393192" lvl="1" indent="0">
              <a:buNone/>
            </a:pPr>
            <a:endParaRPr lang="en-GB" i="1" dirty="0"/>
          </a:p>
          <a:p>
            <a:pPr marL="393192" lvl="1" indent="0">
              <a:buNone/>
            </a:pPr>
            <a:endParaRPr lang="en-GB" i="1" dirty="0"/>
          </a:p>
          <a:p>
            <a:pPr marL="393192" lvl="1" indent="0">
              <a:buNone/>
            </a:pPr>
            <a:r>
              <a:rPr lang="en-GB" i="1" dirty="0"/>
              <a:t>All 3 models together describe the complete functional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532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OO SDLC</a:t>
            </a:r>
          </a:p>
        </p:txBody>
      </p:sp>
    </p:spTree>
    <p:extLst>
      <p:ext uri="{BB962C8B-B14F-4D97-AF65-F5344CB8AC3E}">
        <p14:creationId xmlns:p14="http://schemas.microsoft.com/office/powerpoint/2010/main" val="276917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80696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What is the aim of taking an object-oriented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en-GB" dirty="0"/>
              <a:t>By applying the object-oriented paradigm we can  </a:t>
            </a:r>
            <a:r>
              <a:rPr lang="en-GB" b="1" dirty="0"/>
              <a:t>visually model</a:t>
            </a:r>
            <a:r>
              <a:rPr lang="en-GB" dirty="0"/>
              <a:t> the solution throughout each development life cycle to foster better stakeholder communication and product quality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3600" dirty="0"/>
              <a:t>“ A picture is worth a thousand words”</a:t>
            </a:r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2400" dirty="0"/>
              <a:t>You will be learning how to visually model your solution</a:t>
            </a:r>
          </a:p>
        </p:txBody>
      </p:sp>
    </p:spTree>
    <p:extLst>
      <p:ext uri="{BB962C8B-B14F-4D97-AF65-F5344CB8AC3E}">
        <p14:creationId xmlns:p14="http://schemas.microsoft.com/office/powerpoint/2010/main" val="183475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400" dirty="0"/>
              <a:t>Benefits of using Object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85000" lnSpcReduction="20000"/>
          </a:bodyPr>
          <a:lstStyle/>
          <a:p>
            <a:endParaRPr lang="en-GB" sz="3200" dirty="0"/>
          </a:p>
          <a:p>
            <a:r>
              <a:rPr lang="en-GB" sz="3200" dirty="0"/>
              <a:t>Data hiding (encapsulation)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dirty="0"/>
              <a:t>Reusability </a:t>
            </a:r>
          </a:p>
          <a:p>
            <a:pPr lvl="1"/>
            <a:r>
              <a:rPr lang="en-GB" dirty="0"/>
              <a:t>Programmer can spend less time and effort and focus on other aspects of the system due to reusability</a:t>
            </a:r>
          </a:p>
          <a:p>
            <a:endParaRPr lang="en-GB" sz="3200" dirty="0"/>
          </a:p>
          <a:p>
            <a:r>
              <a:rPr lang="en-GB" sz="3200" dirty="0"/>
              <a:t>Inheritance</a:t>
            </a:r>
          </a:p>
          <a:p>
            <a:endParaRPr lang="en-GB" sz="3200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900" dirty="0"/>
              <a:t>Systems designed using this approach are closer to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311065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GB" dirty="0"/>
              <a:t>Advantages of OO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2453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Closely represents the problem domain therefore easier to produce and understand designs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Objects are immune to requirement changes therefore easier to make modifications.  Normally just affects one object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Encourages more re-use therefore reduced costs and lifecycle times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natural approach and provides structures for thinking and abstracting and leads to a more modular design</a:t>
            </a:r>
          </a:p>
        </p:txBody>
      </p:sp>
    </p:spTree>
    <p:extLst>
      <p:ext uri="{BB962C8B-B14F-4D97-AF65-F5344CB8AC3E}">
        <p14:creationId xmlns:p14="http://schemas.microsoft.com/office/powerpoint/2010/main" val="270440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r>
              <a:rPr lang="en-GB" sz="3600" dirty="0"/>
              <a:t>What steps do we follow to model our solution?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9" y="1341438"/>
            <a:ext cx="4983162" cy="4983162"/>
          </a:xfrm>
        </p:spPr>
      </p:pic>
      <p:sp>
        <p:nvSpPr>
          <p:cNvPr id="5" name="TextBox 4"/>
          <p:cNvSpPr txBox="1"/>
          <p:nvPr/>
        </p:nvSpPr>
        <p:spPr>
          <a:xfrm>
            <a:off x="3923928" y="1772816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What models do we build?</a:t>
            </a:r>
          </a:p>
          <a:p>
            <a:pPr algn="ctr"/>
            <a:r>
              <a:rPr lang="en-GB" sz="2400" dirty="0"/>
              <a:t>How do we build them?</a:t>
            </a:r>
          </a:p>
        </p:txBody>
      </p:sp>
    </p:spTree>
    <p:extLst>
      <p:ext uri="{BB962C8B-B14F-4D97-AF65-F5344CB8AC3E}">
        <p14:creationId xmlns:p14="http://schemas.microsoft.com/office/powerpoint/2010/main" val="4888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History of OO Methods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228330"/>
              </p:ext>
            </p:extLst>
          </p:nvPr>
        </p:nvGraphicFramePr>
        <p:xfrm>
          <a:off x="457200" y="981075"/>
          <a:ext cx="8229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0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Method</a:t>
                      </a:r>
                      <a:r>
                        <a:rPr lang="en-GB" baseline="0" dirty="0"/>
                        <a:t>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Method</a:t>
                      </a:r>
                      <a:r>
                        <a:rPr lang="en-GB" baseline="0" dirty="0"/>
                        <a:t> Proposer(s)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Booch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Object approach not</a:t>
                      </a:r>
                      <a:r>
                        <a:rPr lang="en-GB" baseline="0" dirty="0"/>
                        <a:t> quite scalable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OO Systems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Schlaer</a:t>
                      </a:r>
                      <a:r>
                        <a:rPr lang="en-GB" baseline="0" dirty="0"/>
                        <a:t> and Mellor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Information</a:t>
                      </a:r>
                      <a:r>
                        <a:rPr lang="en-GB" baseline="0" dirty="0"/>
                        <a:t> analysis based on data modelling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Hierarchical Object-Oriented Design (HOOD)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European</a:t>
                      </a:r>
                      <a:r>
                        <a:rPr lang="en-GB" baseline="0" dirty="0"/>
                        <a:t> Space Agency (ESA)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Hierarchical decomposition</a:t>
                      </a:r>
                      <a:r>
                        <a:rPr lang="en-GB" baseline="0" dirty="0"/>
                        <a:t> of a s/w problem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OO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Coad and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Yourdon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Method for developing OO system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Object Modelling</a:t>
                      </a:r>
                      <a:r>
                        <a:rPr lang="en-GB" baseline="0" dirty="0"/>
                        <a:t> Technique (OMT)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Rumbaugh et</a:t>
                      </a:r>
                      <a:r>
                        <a:rPr lang="en-GB" baseline="0" dirty="0"/>
                        <a:t> 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Entity/relationship modelling</a:t>
                      </a:r>
                      <a:r>
                        <a:rPr lang="en-GB" baseline="0" dirty="0"/>
                        <a:t>  with extension to model classes, inheritance and behaviour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Jacobson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Jacobson</a:t>
                      </a:r>
                      <a:r>
                        <a:rPr lang="en-GB" baseline="0" dirty="0"/>
                        <a:t> et 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Requirement modelling, analysis</a:t>
                      </a:r>
                      <a:r>
                        <a:rPr lang="en-GB" baseline="0" dirty="0"/>
                        <a:t> and design (OOSE Object-Oriented Software Engineering)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5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Too many methods!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63272" cy="473388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frustration in the s/w engineering community soon lead to efforts by </a:t>
            </a:r>
            <a:r>
              <a:rPr lang="en-GB" dirty="0" err="1"/>
              <a:t>Booch</a:t>
            </a:r>
            <a:r>
              <a:rPr lang="en-GB" dirty="0"/>
              <a:t>, Rumbaugh and Jacobson, aimed at integration and unification, the first fruit of which was the </a:t>
            </a:r>
            <a:r>
              <a:rPr lang="en-GB" b="1" dirty="0">
                <a:solidFill>
                  <a:srgbClr val="FF0000"/>
                </a:solidFill>
              </a:rPr>
              <a:t>Unified Modelling Language </a:t>
            </a:r>
            <a:r>
              <a:rPr lang="en-GB" dirty="0"/>
              <a:t>(</a:t>
            </a:r>
            <a:r>
              <a:rPr lang="en-GB" b="1" dirty="0">
                <a:solidFill>
                  <a:srgbClr val="FF0000"/>
                </a:solidFill>
              </a:rPr>
              <a:t>UML</a:t>
            </a:r>
            <a:r>
              <a:rPr lang="en-GB" dirty="0"/>
              <a:t>), adopted by OMG (Object Management Group – technology standards consortium) as the standard OO modelling language in the late 90s</a:t>
            </a:r>
          </a:p>
          <a:p>
            <a:r>
              <a:rPr lang="en-GB" dirty="0"/>
              <a:t>It is </a:t>
            </a:r>
            <a:r>
              <a:rPr lang="en-GB" b="1" dirty="0"/>
              <a:t>NOT</a:t>
            </a:r>
            <a:r>
              <a:rPr lang="en-GB" dirty="0"/>
              <a:t> a language, but a </a:t>
            </a:r>
            <a:r>
              <a:rPr lang="en-GB" b="1" dirty="0"/>
              <a:t>graphical</a:t>
            </a:r>
            <a:r>
              <a:rPr lang="en-GB" dirty="0"/>
              <a:t> </a:t>
            </a:r>
            <a:r>
              <a:rPr lang="en-GB" b="1" dirty="0"/>
              <a:t>notation</a:t>
            </a:r>
            <a:r>
              <a:rPr lang="en-GB" dirty="0"/>
              <a:t> for drawing an object-oriented system</a:t>
            </a:r>
          </a:p>
          <a:p>
            <a:r>
              <a:rPr lang="en-GB" dirty="0"/>
              <a:t>Graphical representation is a quick, useful communication tool that is readable/understandable regardless of technology used for 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8640"/>
            <a:ext cx="706388" cy="1412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88640"/>
            <a:ext cx="706388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00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Software 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r>
              <a:rPr lang="en-GB" dirty="0"/>
              <a:t>A software development methodology is commonly understood to consist of 2 parts</a:t>
            </a:r>
          </a:p>
          <a:p>
            <a:pPr lvl="1"/>
            <a:r>
              <a:rPr lang="en-GB" dirty="0"/>
              <a:t>A set of modelling conventions comprising a Modelling Language</a:t>
            </a:r>
          </a:p>
          <a:p>
            <a:pPr lvl="1"/>
            <a:r>
              <a:rPr lang="en-GB" dirty="0"/>
              <a:t>A process which gives guidance as to the order of activities, specifies what artefacts should be developed using the modelling language, directs the tasks of developers/team,  offers criteria for monitoring and measuring a projects products and activities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450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1095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253216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+mj-lt"/>
              </a:rPr>
              <a:t>2 credits</a:t>
            </a:r>
          </a:p>
          <a:p>
            <a:r>
              <a:rPr lang="en-GB" b="1" u="sng" dirty="0">
                <a:latin typeface="+mj-lt"/>
              </a:rPr>
              <a:t>Outcome 1</a:t>
            </a:r>
            <a:r>
              <a:rPr lang="en-GB" dirty="0">
                <a:latin typeface="+mj-lt"/>
              </a:rPr>
              <a:t>:</a:t>
            </a:r>
          </a:p>
          <a:p>
            <a:pPr lvl="1"/>
            <a:r>
              <a:rPr lang="en-GB" b="1" dirty="0">
                <a:latin typeface="+mj-lt"/>
              </a:rPr>
              <a:t>Assessment style</a:t>
            </a:r>
            <a:r>
              <a:rPr lang="en-GB" dirty="0">
                <a:latin typeface="+mj-lt"/>
              </a:rPr>
              <a:t>: 1 hour, closed book, multiple-choice</a:t>
            </a:r>
          </a:p>
          <a:p>
            <a:pPr lvl="1"/>
            <a:r>
              <a:rPr lang="en-GB" b="1" dirty="0">
                <a:latin typeface="+mj-lt"/>
              </a:rPr>
              <a:t>Description</a:t>
            </a:r>
            <a:r>
              <a:rPr lang="en-GB" dirty="0">
                <a:latin typeface="+mj-lt"/>
              </a:rPr>
              <a:t>: You will describe the object-oriented paradigm</a:t>
            </a:r>
          </a:p>
          <a:p>
            <a:r>
              <a:rPr lang="en-GB" b="1" u="sng" dirty="0">
                <a:latin typeface="+mj-lt"/>
              </a:rPr>
              <a:t>Outcome 2 and 3</a:t>
            </a:r>
            <a:r>
              <a:rPr lang="en-GB" dirty="0">
                <a:latin typeface="+mj-lt"/>
              </a:rPr>
              <a:t>:</a:t>
            </a:r>
          </a:p>
          <a:p>
            <a:pPr lvl="1"/>
            <a:r>
              <a:rPr lang="en-GB" b="1" dirty="0">
                <a:latin typeface="+mj-lt"/>
              </a:rPr>
              <a:t>Assessment style</a:t>
            </a:r>
            <a:r>
              <a:rPr lang="en-GB" dirty="0">
                <a:latin typeface="+mj-lt"/>
              </a:rPr>
              <a:t>: open book</a:t>
            </a:r>
          </a:p>
          <a:p>
            <a:pPr lvl="1"/>
            <a:r>
              <a:rPr lang="en-GB" b="1" dirty="0">
                <a:latin typeface="+mj-lt"/>
              </a:rPr>
              <a:t>Description</a:t>
            </a:r>
            <a:r>
              <a:rPr lang="en-GB" dirty="0">
                <a:latin typeface="+mj-lt"/>
              </a:rPr>
              <a:t>: you will provide the analysis and design documentation spanning both the “Business” and “User Interface” models (static and dynamic) integrated with a modern agile approach to software development</a:t>
            </a:r>
          </a:p>
          <a:p>
            <a:pPr marL="27432" indent="0">
              <a:buNone/>
            </a:pPr>
            <a:endParaRPr lang="en-GB" sz="2000" i="1" dirty="0">
              <a:latin typeface="+mj-lt"/>
            </a:endParaRPr>
          </a:p>
          <a:p>
            <a:pPr marL="393192" lvl="1" indent="0">
              <a:buNone/>
            </a:pPr>
            <a:r>
              <a:rPr lang="en-GB" sz="1800" i="1" dirty="0">
                <a:latin typeface="+mj-lt"/>
              </a:rPr>
              <a:t>(You will subsequently implement your design as the requirement for Outcomes 1, 2, and 3 of the OOP unit)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2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6366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GB" dirty="0"/>
              <a:t>3 things to describe an object: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IDENTITY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have their own independent existence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ATTRIBUTES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own characteristics that describe them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BEHAVIOUR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things they can do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i="1" dirty="0"/>
              <a:t>   But objects are not always physical or visible therefore     </a:t>
            </a:r>
          </a:p>
          <a:p>
            <a:pPr marL="0" indent="0">
              <a:buNone/>
            </a:pPr>
            <a:r>
              <a:rPr lang="en-GB" i="1" dirty="0"/>
              <a:t>   difficult to identify objects </a:t>
            </a:r>
          </a:p>
          <a:p>
            <a:pPr marL="0" indent="0">
              <a:buNone/>
            </a:pPr>
            <a:endParaRPr lang="en-GB" i="1" dirty="0"/>
          </a:p>
          <a:p>
            <a:r>
              <a:rPr lang="en-GB" dirty="0"/>
              <a:t>Ways to identify an object: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NOUN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– is the word a noun?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“the” </a:t>
            </a:r>
            <a:r>
              <a:rPr lang="en-GB" dirty="0"/>
              <a:t>– could you put the word “the” in front of it?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0" y="3497847"/>
            <a:ext cx="476672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4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Getting to know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/>
          </a:bodyPr>
          <a:lstStyle/>
          <a:p>
            <a:r>
              <a:rPr lang="en-GB" sz="4000" dirty="0"/>
              <a:t>Are you a spender or a saver?</a:t>
            </a:r>
          </a:p>
          <a:p>
            <a:pPr marL="0" indent="0">
              <a:buNone/>
            </a:pPr>
            <a:endParaRPr lang="en-GB" sz="4000" dirty="0"/>
          </a:p>
          <a:p>
            <a:r>
              <a:rPr lang="en-GB" sz="4000" dirty="0"/>
              <a:t>What do you like to do to relax?</a:t>
            </a:r>
          </a:p>
          <a:p>
            <a:pPr marL="0" indent="0">
              <a:buNone/>
            </a:pPr>
            <a:endParaRPr lang="en-GB" sz="4000" dirty="0"/>
          </a:p>
          <a:p>
            <a:r>
              <a:rPr lang="en-GB" sz="4000" dirty="0"/>
              <a:t>If you could choose to live anywhere in the world where would it be and why?</a:t>
            </a:r>
          </a:p>
        </p:txBody>
      </p:sp>
    </p:spTree>
    <p:extLst>
      <p:ext uri="{BB962C8B-B14F-4D97-AF65-F5344CB8AC3E}">
        <p14:creationId xmlns:p14="http://schemas.microsoft.com/office/powerpoint/2010/main" val="28776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0868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True or False?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4000" dirty="0"/>
              <a:t>Each group has to write down 2 true statements about different members of their team and one false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4000" dirty="0"/>
              <a:t>Each group will take it in turn to read out the 3 statements and the other teams have to decide which statement is false</a:t>
            </a:r>
          </a:p>
        </p:txBody>
      </p:sp>
    </p:spTree>
    <p:extLst>
      <p:ext uri="{BB962C8B-B14F-4D97-AF65-F5344CB8AC3E}">
        <p14:creationId xmlns:p14="http://schemas.microsoft.com/office/powerpoint/2010/main" val="6434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80696"/>
          </a:xfrm>
        </p:spPr>
        <p:txBody>
          <a:bodyPr>
            <a:noAutofit/>
          </a:bodyPr>
          <a:lstStyle/>
          <a:p>
            <a:pPr algn="ctr"/>
            <a:r>
              <a:rPr lang="en-GB" sz="3400" dirty="0"/>
              <a:t>What is the process for developing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 fontScale="92500"/>
          </a:bodyPr>
          <a:lstStyle/>
          <a:p>
            <a:r>
              <a:rPr lang="en-GB" dirty="0"/>
              <a:t>NO single process from start to finish BUT multiple </a:t>
            </a:r>
            <a:r>
              <a:rPr lang="en-GB" b="1" dirty="0">
                <a:solidFill>
                  <a:srgbClr val="FF0000"/>
                </a:solidFill>
              </a:rPr>
              <a:t>Formal Software Development Methodologies</a:t>
            </a:r>
            <a:endParaRPr lang="en-GB" b="1" dirty="0"/>
          </a:p>
          <a:p>
            <a:r>
              <a:rPr lang="en-GB" dirty="0">
                <a:solidFill>
                  <a:srgbClr val="000000"/>
                </a:solidFill>
              </a:rPr>
              <a:t>Why so many?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Because there is a wide range of software i.e. games to world-wide security systems</a:t>
            </a:r>
          </a:p>
          <a:p>
            <a:r>
              <a:rPr lang="en-GB" dirty="0">
                <a:solidFill>
                  <a:srgbClr val="000000"/>
                </a:solidFill>
              </a:rPr>
              <a:t>Only expectation is that we follow an </a:t>
            </a:r>
            <a:r>
              <a:rPr lang="en-GB" b="1" dirty="0">
                <a:solidFill>
                  <a:srgbClr val="FF0000"/>
                </a:solidFill>
              </a:rPr>
              <a:t>agile, iterative </a:t>
            </a:r>
            <a:r>
              <a:rPr lang="en-GB" dirty="0">
                <a:solidFill>
                  <a:srgbClr val="000000"/>
                </a:solidFill>
              </a:rPr>
              <a:t>approach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Continuous analysis and design each cycle, improving as we go along.  </a:t>
            </a:r>
          </a:p>
          <a:p>
            <a:pPr marL="393192" lvl="1" indent="0">
              <a:buNone/>
            </a:pPr>
            <a:endParaRPr lang="en-GB" b="1" i="1" dirty="0">
              <a:solidFill>
                <a:srgbClr val="000000"/>
              </a:solidFill>
            </a:endParaRPr>
          </a:p>
          <a:p>
            <a:pPr marL="393192" lvl="1" indent="0">
              <a:buNone/>
            </a:pPr>
            <a:r>
              <a:rPr lang="en-GB" b="1" i="1" dirty="0">
                <a:solidFill>
                  <a:srgbClr val="000000"/>
                </a:solidFill>
              </a:rPr>
              <a:t>We just need enough to let us move forward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26245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Object-Oriented Software Development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9" y="1341438"/>
            <a:ext cx="4983162" cy="4983162"/>
          </a:xfrm>
        </p:spPr>
      </p:pic>
      <p:sp>
        <p:nvSpPr>
          <p:cNvPr id="5" name="TextBox 4"/>
          <p:cNvSpPr txBox="1"/>
          <p:nvPr/>
        </p:nvSpPr>
        <p:spPr>
          <a:xfrm>
            <a:off x="3923928" y="1772816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So why are we starting to look at object-oriented languages?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6165304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hlinkClick r:id="rId3" action="ppaction://hlinkfile"/>
              </a:rPr>
              <a:t>Why object-oriented languages?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983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435280" cy="56467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Object-Oriented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r>
              <a:rPr lang="en-GB" dirty="0"/>
              <a:t>We live in a world of objects - in nature, man-made entities, in business, in products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can be categorised, described, organised, combined, manipulated and created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 object-oriented approach to software development was proposed in the 1960’s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OO development requires that OO techniques be used during the analysis and design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00103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8688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OO Software Development Lifecycle (OO 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518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System Analysis</a:t>
            </a:r>
          </a:p>
          <a:p>
            <a:pPr lvl="1"/>
            <a:r>
              <a:rPr lang="en-GB" dirty="0"/>
              <a:t>As with any other SDLC analysis is the first phase of development</a:t>
            </a:r>
          </a:p>
          <a:p>
            <a:pPr lvl="1"/>
            <a:r>
              <a:rPr lang="en-GB" dirty="0"/>
              <a:t>Developer interacts with user to find out requirements</a:t>
            </a:r>
          </a:p>
          <a:p>
            <a:pPr lvl="1"/>
            <a:r>
              <a:rPr lang="en-GB" dirty="0"/>
              <a:t>Analyst prepares model of desired system based in the idea that the system is made up of a set of interacting objects</a:t>
            </a:r>
          </a:p>
          <a:p>
            <a:r>
              <a:rPr lang="en-GB" dirty="0"/>
              <a:t>System Design</a:t>
            </a:r>
          </a:p>
          <a:p>
            <a:pPr lvl="1"/>
            <a:r>
              <a:rPr lang="en-GB" dirty="0"/>
              <a:t>Next development stage where the overall architecture of the system is decided</a:t>
            </a:r>
          </a:p>
          <a:p>
            <a:pPr lvl="1"/>
            <a:r>
              <a:rPr lang="en-GB" dirty="0"/>
              <a:t>The system is perceived as a set of interacting smaller sub systems that are in turn composed of a set of interacting objects</a:t>
            </a:r>
          </a:p>
        </p:txBody>
      </p:sp>
    </p:spTree>
    <p:extLst>
      <p:ext uri="{BB962C8B-B14F-4D97-AF65-F5344CB8AC3E}">
        <p14:creationId xmlns:p14="http://schemas.microsoft.com/office/powerpoint/2010/main" val="259116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What is an object?</a:t>
            </a:r>
          </a:p>
        </p:txBody>
      </p:sp>
      <p:pic>
        <p:nvPicPr>
          <p:cNvPr id="4" name="Content Placeholder 3">
            <a:hlinkClick r:id="rId3" action="ppaction://program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9" y="1341438"/>
            <a:ext cx="4983162" cy="4983162"/>
          </a:xfrm>
        </p:spPr>
      </p:pic>
    </p:spTree>
    <p:extLst>
      <p:ext uri="{BB962C8B-B14F-4D97-AF65-F5344CB8AC3E}">
        <p14:creationId xmlns:p14="http://schemas.microsoft.com/office/powerpoint/2010/main" val="3931263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1967</TotalTime>
  <Words>1620</Words>
  <Application>Microsoft Office PowerPoint</Application>
  <PresentationFormat>On-screen Show (4:3)</PresentationFormat>
  <Paragraphs>209</Paragraphs>
  <Slides>20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Flow</vt:lpstr>
      <vt:lpstr>Custom Design</vt:lpstr>
      <vt:lpstr>HND Computing Systems Development: Object Oriented Analysis and Design (H172 35)</vt:lpstr>
      <vt:lpstr>Course Overview</vt:lpstr>
      <vt:lpstr>Getting to know you</vt:lpstr>
      <vt:lpstr>True or False?</vt:lpstr>
      <vt:lpstr>What is the process for developing software?</vt:lpstr>
      <vt:lpstr>     Object-Oriented Software Development</vt:lpstr>
      <vt:lpstr>Object-Oriented Software Development</vt:lpstr>
      <vt:lpstr>OO Software Development Lifecycle (OO SDLC)</vt:lpstr>
      <vt:lpstr>What is an object?</vt:lpstr>
      <vt:lpstr>Object-Oriented view of the Analysis phase</vt:lpstr>
      <vt:lpstr>Object-Oriented view of the Design phase</vt:lpstr>
      <vt:lpstr>OO SDLC</vt:lpstr>
      <vt:lpstr>What is the aim of taking an object-oriented approach?</vt:lpstr>
      <vt:lpstr>Benefits of using Object Orientation</vt:lpstr>
      <vt:lpstr>Advantages of OO methodology</vt:lpstr>
      <vt:lpstr>     What steps do we follow to model our solution?</vt:lpstr>
      <vt:lpstr>History of OO Methods</vt:lpstr>
      <vt:lpstr>Too many methods!</vt:lpstr>
      <vt:lpstr>Software Development Methodology</vt:lpstr>
      <vt:lpstr>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NQ1 Computing Introduction to Programming</dc:title>
  <dc:creator>stevenanddawn</dc:creator>
  <cp:lastModifiedBy>Chris Dworczyk</cp:lastModifiedBy>
  <cp:revision>123</cp:revision>
  <dcterms:created xsi:type="dcterms:W3CDTF">2014-08-20T09:50:30Z</dcterms:created>
  <dcterms:modified xsi:type="dcterms:W3CDTF">2017-11-20T19:10:48Z</dcterms:modified>
</cp:coreProperties>
</file>