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7" r:id="rId3"/>
    <p:sldId id="280" r:id="rId4"/>
    <p:sldId id="271" r:id="rId5"/>
    <p:sldId id="305" r:id="rId6"/>
    <p:sldId id="277" r:id="rId7"/>
    <p:sldId id="306" r:id="rId8"/>
    <p:sldId id="278" r:id="rId9"/>
    <p:sldId id="279" r:id="rId10"/>
    <p:sldId id="308" r:id="rId11"/>
    <p:sldId id="281" r:id="rId12"/>
    <p:sldId id="282" r:id="rId13"/>
    <p:sldId id="283" r:id="rId14"/>
    <p:sldId id="284" r:id="rId15"/>
    <p:sldId id="285" r:id="rId16"/>
    <p:sldId id="286" r:id="rId17"/>
    <p:sldId id="289" r:id="rId18"/>
    <p:sldId id="287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9937" autoAdjust="0"/>
  </p:normalViewPr>
  <p:slideViewPr>
    <p:cSldViewPr>
      <p:cViewPr varScale="1">
        <p:scale>
          <a:sx n="92" d="100"/>
          <a:sy n="92" d="100"/>
        </p:scale>
        <p:origin x="21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5B7DF-8097-43F9-A6AF-1D8FA8571D37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A6BE-C78A-49D1-8ADA-9E1A878E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0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Activity:</a:t>
            </a:r>
            <a:r>
              <a:rPr lang="en-GB" baseline="0" dirty="0"/>
              <a:t> split into 5 groups and write down the identity/attributes/behaviour of – phone, aeroplane, car, person, </a:t>
            </a:r>
            <a:r>
              <a:rPr lang="en-GB" baseline="0" dirty="0" err="1"/>
              <a:t>t.v</a:t>
            </a:r>
            <a:r>
              <a:rPr lang="en-GB" baseline="0" dirty="0"/>
              <a:t>.</a:t>
            </a:r>
          </a:p>
          <a:p>
            <a:r>
              <a:rPr lang="en-GB" baseline="0" dirty="0"/>
              <a:t>Then pick your own object to describe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4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noted that all cats have general characteristics, which are common to all cats, </a:t>
            </a:r>
            <a:r>
              <a:rPr lang="en-GB" dirty="0" err="1"/>
              <a:t>eg</a:t>
            </a:r>
            <a:r>
              <a:rPr lang="en-GB" dirty="0"/>
              <a:t> eyes, a tail, fur, a liking for fish and the ability to make meowing sounds. In addition, each cat has </a:t>
            </a:r>
            <a:r>
              <a:rPr lang="en-GB" b="1" dirty="0"/>
              <a:t>specific characteristics</a:t>
            </a:r>
            <a:r>
              <a:rPr lang="en-GB" dirty="0"/>
              <a:t>, such as </a:t>
            </a:r>
            <a:r>
              <a:rPr lang="en-GB" b="1" dirty="0"/>
              <a:t>black</a:t>
            </a:r>
            <a:r>
              <a:rPr lang="en-GB" dirty="0"/>
              <a:t> fur, a </a:t>
            </a:r>
            <a:r>
              <a:rPr lang="en-GB" b="1" dirty="0"/>
              <a:t>long</a:t>
            </a:r>
            <a:r>
              <a:rPr lang="en-GB" dirty="0"/>
              <a:t> tail, </a:t>
            </a:r>
            <a:r>
              <a:rPr lang="en-GB" b="1" dirty="0"/>
              <a:t>green</a:t>
            </a:r>
            <a:r>
              <a:rPr lang="en-GB" dirty="0"/>
              <a:t> eyes, a love of </a:t>
            </a:r>
            <a:r>
              <a:rPr lang="en-GB" b="1" dirty="0"/>
              <a:t>salmon</a:t>
            </a:r>
            <a:r>
              <a:rPr lang="en-GB" dirty="0"/>
              <a:t>, and a </a:t>
            </a:r>
            <a:r>
              <a:rPr lang="en-GB" b="1" dirty="0"/>
              <a:t>loud</a:t>
            </a:r>
            <a:r>
              <a:rPr lang="en-GB" dirty="0"/>
              <a:t> meow. </a:t>
            </a:r>
            <a:r>
              <a:rPr lang="en-GB" b="1" dirty="0"/>
              <a:t>These details are known as specifics</a:t>
            </a:r>
            <a:r>
              <a:rPr lang="en-GB" dirty="0"/>
              <a:t>.</a:t>
            </a:r>
          </a:p>
          <a:p>
            <a:r>
              <a:rPr lang="en-GB" dirty="0"/>
              <a:t>In order to draw a basic cat, we </a:t>
            </a:r>
            <a:r>
              <a:rPr lang="en-GB" b="1" dirty="0"/>
              <a:t>do</a:t>
            </a:r>
            <a:r>
              <a:rPr lang="en-GB" dirty="0"/>
              <a:t> need to know that it has a tail, fur and eyes. These characteristics are relevant. We </a:t>
            </a:r>
            <a:r>
              <a:rPr lang="en-GB" b="1" dirty="0"/>
              <a:t>don't</a:t>
            </a:r>
            <a:r>
              <a:rPr lang="en-GB" dirty="0"/>
              <a:t> need to know what sound a cat makes or that it likes fish. These characteristics are irrelevant and can be filtered out. We </a:t>
            </a:r>
            <a:r>
              <a:rPr lang="en-GB" b="1" dirty="0"/>
              <a:t>do</a:t>
            </a:r>
            <a:r>
              <a:rPr lang="en-GB" dirty="0"/>
              <a:t> need to know that a cat has a tail, fur and eyes, but we </a:t>
            </a:r>
            <a:r>
              <a:rPr lang="en-GB" b="1" dirty="0"/>
              <a:t>don't</a:t>
            </a:r>
            <a:r>
              <a:rPr lang="en-GB" dirty="0"/>
              <a:t> need to know what size and colour these are. These specifics can be filtered out.</a:t>
            </a:r>
          </a:p>
          <a:p>
            <a:r>
              <a:rPr lang="en-GB" dirty="0"/>
              <a:t>From the general characteristics we have (tail, fur, eyes) we can build a basic idea of a cat, </a:t>
            </a:r>
            <a:r>
              <a:rPr lang="en-GB" dirty="0" err="1"/>
              <a:t>ie</a:t>
            </a:r>
            <a:r>
              <a:rPr lang="en-GB" dirty="0"/>
              <a:t> what a cat basically looks like. Once we know what a cat looks like we can describe how to draw a basic cat.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9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NQ1 Introduction to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../../VideoPool/FoundationsOfProgramming-OOD/01%2007%20WhatIs_Polymorphism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../../../VideoPool/FoundationsOfProgramming-OOD/01%2003%20WhatIs_Class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HND Computing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Systems Development: Object Oriented Analysis and Design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(H172 35)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endParaRPr lang="en-GB" dirty="0">
              <a:solidFill>
                <a:schemeClr val="bg2"/>
              </a:solidFill>
            </a:endParaRPr>
          </a:p>
          <a:p>
            <a:pPr algn="ctr"/>
            <a:r>
              <a:rPr lang="en-GB" dirty="0">
                <a:solidFill>
                  <a:schemeClr val="bg2"/>
                </a:solidFill>
              </a:rPr>
              <a:t>Lecturer 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Guidelines for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What have we learned so far?</a:t>
            </a:r>
          </a:p>
          <a:p>
            <a:pPr lvl="1"/>
            <a:r>
              <a:rPr lang="en-GB" dirty="0"/>
              <a:t>we are modelling solutions based on interacting objects</a:t>
            </a:r>
          </a:p>
          <a:p>
            <a:pPr lvl="1"/>
            <a:r>
              <a:rPr lang="en-GB" dirty="0"/>
              <a:t>We create classes as the “templates” for these objects, and the objects themselves are instances of the class 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How should we go about creating classes for our solution?</a:t>
            </a:r>
          </a:p>
          <a:p>
            <a:pPr lvl="1"/>
            <a:r>
              <a:rPr lang="en-GB" dirty="0"/>
              <a:t>We need to understand the 4 principles of OO to help us understand how best to create our classes for our solution</a:t>
            </a:r>
          </a:p>
          <a:p>
            <a:pPr lvl="1"/>
            <a:r>
              <a:rPr lang="en-GB" dirty="0"/>
              <a:t>Remember, that although we should always think about the 4 principles of OO when designing our solution, we cannot address all of these on the 1</a:t>
            </a:r>
            <a:r>
              <a:rPr lang="en-GB" baseline="30000" dirty="0"/>
              <a:t>st</a:t>
            </a:r>
            <a:r>
              <a:rPr lang="en-GB" dirty="0"/>
              <a:t> iteration.  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b="1" i="1" dirty="0">
                <a:solidFill>
                  <a:srgbClr val="000000"/>
                </a:solidFill>
              </a:rPr>
              <a:t>We just need enough to let us move forward successfully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0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4 Pillars of OO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67" y="1484313"/>
            <a:ext cx="2702062" cy="1800671"/>
          </a:xfrm>
        </p:spPr>
      </p:pic>
      <p:sp>
        <p:nvSpPr>
          <p:cNvPr id="6" name="Rectangle 5"/>
          <p:cNvSpPr/>
          <p:nvPr/>
        </p:nvSpPr>
        <p:spPr>
          <a:xfrm>
            <a:off x="4355976" y="1916832"/>
            <a:ext cx="33123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“A PIE”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3501008"/>
            <a:ext cx="63367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62050" y="4403817"/>
            <a:ext cx="5266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P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olymorphism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8612" y="5157192"/>
            <a:ext cx="56116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nheritance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676" y="5934670"/>
            <a:ext cx="61886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E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ncapsulation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96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An idea/concept that is completely </a:t>
            </a:r>
            <a:r>
              <a:rPr lang="en-GB" i="1" dirty="0"/>
              <a:t>separate</a:t>
            </a:r>
            <a:r>
              <a:rPr lang="en-GB" dirty="0"/>
              <a:t> from any </a:t>
            </a:r>
            <a:r>
              <a:rPr lang="en-GB" i="1" dirty="0"/>
              <a:t>specific</a:t>
            </a:r>
            <a:r>
              <a:rPr lang="en-GB" dirty="0"/>
              <a:t> instance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You understand the idea of a table without having to say it’s wooden or glass etc.</a:t>
            </a:r>
          </a:p>
          <a:p>
            <a:pPr marL="393192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/>
              <a:t>we use abstraction to gather the general characteristics and to filter out of the details we do not need in order to solve our problem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/>
              <a:t>Focus on the essentials</a:t>
            </a:r>
          </a:p>
          <a:p>
            <a:pPr lvl="1"/>
            <a:r>
              <a:rPr lang="en-GB" dirty="0"/>
              <a:t>Ignore the irrelevant</a:t>
            </a:r>
          </a:p>
          <a:p>
            <a:pPr lvl="1"/>
            <a:r>
              <a:rPr lang="en-GB" dirty="0"/>
              <a:t>Ignore the unimportant</a:t>
            </a:r>
          </a:p>
          <a:p>
            <a:pPr marL="393192" lvl="1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Why abstraction?</a:t>
            </a:r>
          </a:p>
          <a:p>
            <a:pPr lvl="1"/>
            <a:r>
              <a:rPr lang="en-GB" dirty="0"/>
              <a:t>Reduces complexity and increases efficiency</a:t>
            </a:r>
          </a:p>
        </p:txBody>
      </p:sp>
    </p:spTree>
    <p:extLst>
      <p:ext uri="{BB962C8B-B14F-4D97-AF65-F5344CB8AC3E}">
        <p14:creationId xmlns:p14="http://schemas.microsoft.com/office/powerpoint/2010/main" val="348901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lnSpcReduction="10000"/>
          </a:bodyPr>
          <a:lstStyle/>
          <a:p>
            <a:r>
              <a:rPr lang="en-GB" sz="2400" i="1" dirty="0">
                <a:solidFill>
                  <a:srgbClr val="002060"/>
                </a:solidFill>
              </a:rPr>
              <a:t>Think capsule</a:t>
            </a:r>
            <a:r>
              <a:rPr lang="en-GB" sz="2400" dirty="0"/>
              <a:t>…idea of surrounding something to keep contents together and to protect the contents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b="1" i="1" dirty="0">
                <a:solidFill>
                  <a:srgbClr val="002060"/>
                </a:solidFill>
              </a:rPr>
              <a:t>Keep contents together </a:t>
            </a:r>
            <a:r>
              <a:rPr lang="en-GB" sz="2400" i="1" dirty="0"/>
              <a:t>– </a:t>
            </a:r>
            <a:r>
              <a:rPr lang="en-GB" sz="2400" dirty="0"/>
              <a:t>taking attributes and behaviours and bundling them together</a:t>
            </a:r>
          </a:p>
          <a:p>
            <a:r>
              <a:rPr lang="en-GB" sz="2400" b="1" i="1" dirty="0">
                <a:solidFill>
                  <a:srgbClr val="002060"/>
                </a:solidFill>
              </a:rPr>
              <a:t>Protect the contents</a:t>
            </a:r>
            <a:r>
              <a:rPr lang="en-GB" sz="2400" i="1" dirty="0">
                <a:solidFill>
                  <a:srgbClr val="002060"/>
                </a:solidFill>
              </a:rPr>
              <a:t> </a:t>
            </a:r>
            <a:r>
              <a:rPr lang="en-GB" sz="2400" i="1" dirty="0"/>
              <a:t>– </a:t>
            </a:r>
            <a:r>
              <a:rPr lang="en-GB" sz="2400" dirty="0"/>
              <a:t>an object should not reveal anything about itself other than that what is absolutely necessary for other parts of the application to work.  This is known as </a:t>
            </a:r>
            <a:r>
              <a:rPr lang="en-GB" sz="2400" b="1" dirty="0"/>
              <a:t>information/data hiding</a:t>
            </a:r>
            <a:r>
              <a:rPr lang="en-GB" sz="2400" dirty="0"/>
              <a:t>.</a:t>
            </a:r>
          </a:p>
          <a:p>
            <a:pPr lvl="1"/>
            <a:r>
              <a:rPr lang="en-GB" dirty="0"/>
              <a:t>Close off data and inner-workings with the exception of what we choose to make public, normally for input and output</a:t>
            </a:r>
          </a:p>
          <a:p>
            <a:pPr lvl="1"/>
            <a:r>
              <a:rPr lang="en-GB" i="1" dirty="0"/>
              <a:t>How much should we hide</a:t>
            </a:r>
            <a:r>
              <a:rPr lang="en-GB" dirty="0"/>
              <a:t>? – As much as possible!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 b="1" dirty="0">
                <a:solidFill>
                  <a:schemeClr val="tx2"/>
                </a:solidFill>
              </a:rPr>
              <a:t>Why encapsulation?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dirty="0"/>
              <a:t>It’s about reducing dependencies between different parts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39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Inheritance allows a software developer to </a:t>
            </a:r>
            <a:r>
              <a:rPr lang="en-US" sz="2400" b="1" dirty="0"/>
              <a:t>derive</a:t>
            </a:r>
            <a:r>
              <a:rPr lang="en-US" sz="2400" dirty="0"/>
              <a:t> a new class from an </a:t>
            </a:r>
            <a:r>
              <a:rPr lang="en-US" sz="2400" b="1" dirty="0"/>
              <a:t>existing</a:t>
            </a:r>
            <a:r>
              <a:rPr lang="en-US" sz="2400" dirty="0"/>
              <a:t> one: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Existing class = </a:t>
            </a:r>
            <a:r>
              <a:rPr lang="en-US" sz="2200" b="1" i="1" dirty="0"/>
              <a:t>parent</a:t>
            </a:r>
            <a:r>
              <a:rPr lang="en-US" sz="2200" dirty="0"/>
              <a:t>, </a:t>
            </a:r>
            <a:r>
              <a:rPr lang="en-US" sz="2200" b="1" i="1" dirty="0"/>
              <a:t>super</a:t>
            </a:r>
            <a:r>
              <a:rPr lang="en-US" sz="2200" dirty="0"/>
              <a:t>, or </a:t>
            </a:r>
            <a:r>
              <a:rPr lang="en-US" sz="2200" b="1" i="1" dirty="0"/>
              <a:t>base</a:t>
            </a:r>
            <a:r>
              <a:rPr lang="en-US" sz="2200" dirty="0"/>
              <a:t> class.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Derived class = </a:t>
            </a:r>
            <a:r>
              <a:rPr lang="en-US" sz="2200" b="1" i="1" dirty="0"/>
              <a:t>child</a:t>
            </a:r>
            <a:r>
              <a:rPr lang="en-US" sz="2200" dirty="0"/>
              <a:t> or </a:t>
            </a:r>
            <a:r>
              <a:rPr lang="en-US" sz="2200" b="1" i="1" dirty="0"/>
              <a:t>subclass</a:t>
            </a:r>
            <a:r>
              <a:rPr lang="en-US" sz="2200" dirty="0"/>
              <a:t>.</a:t>
            </a:r>
          </a:p>
          <a:p>
            <a:pPr marL="393192" lvl="1" indent="0">
              <a:lnSpc>
                <a:spcPct val="80000"/>
              </a:lnSpc>
              <a:buNone/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dirty="0"/>
              <a:t>The child class inherits characteristics of the parent.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All attributes and methods defined for the parent class.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Any changes to the parent filter down to the child class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child can also have its own unique behaviors and data.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tx2"/>
                </a:solidFill>
              </a:rPr>
              <a:t>Why inheritance?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Code re-use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Easy modification of model – modify one place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Avoid redundancy leading to smaller, more efficient, easier to understand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05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228110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1605961"/>
            <a:ext cx="20882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  <a:p>
            <a:r>
              <a:rPr lang="en-GB" dirty="0"/>
              <a:t>email</a:t>
            </a:r>
          </a:p>
          <a:p>
            <a:r>
              <a:rPr lang="en-GB" dirty="0"/>
              <a:t>phone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2529291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changeEmail</a:t>
            </a:r>
            <a:r>
              <a:rPr lang="en-GB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4077071"/>
            <a:ext cx="2088232" cy="377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4454922"/>
            <a:ext cx="20882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  <a:p>
            <a:r>
              <a:rPr lang="en-GB" dirty="0"/>
              <a:t>email</a:t>
            </a:r>
          </a:p>
          <a:p>
            <a:r>
              <a:rPr lang="en-GB" dirty="0"/>
              <a:t>Phone</a:t>
            </a:r>
          </a:p>
          <a:p>
            <a:r>
              <a:rPr lang="en-GB" dirty="0" err="1"/>
              <a:t>customerNumber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5628274"/>
            <a:ext cx="2085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changeEmail</a:t>
            </a:r>
            <a:r>
              <a:rPr lang="en-GB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1605962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Parent class</a:t>
            </a:r>
          </a:p>
          <a:p>
            <a:pPr algn="ctr"/>
            <a:r>
              <a:rPr lang="en-GB" sz="2800" dirty="0"/>
              <a:t>(super class / base class)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8336" y="4578032"/>
            <a:ext cx="4312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Child class</a:t>
            </a:r>
          </a:p>
          <a:p>
            <a:pPr algn="ctr"/>
            <a:r>
              <a:rPr lang="en-GB" sz="2800" dirty="0"/>
              <a:t>(sub class / derived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623731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Multiple inheritance used by C++, </a:t>
            </a:r>
            <a:r>
              <a:rPr lang="en-GB" sz="2000" b="1" dirty="0">
                <a:solidFill>
                  <a:srgbClr val="FF0000"/>
                </a:solidFill>
              </a:rPr>
              <a:t>single</a:t>
            </a:r>
            <a:r>
              <a:rPr lang="en-GB" sz="2000" b="1" dirty="0">
                <a:solidFill>
                  <a:srgbClr val="002060"/>
                </a:solidFill>
              </a:rPr>
              <a:t> inheritance used by C#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4460" y="2898623"/>
            <a:ext cx="3700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Don’t want to add </a:t>
            </a:r>
            <a:r>
              <a:rPr lang="en-GB" i="1" dirty="0" err="1"/>
              <a:t>customerNumber</a:t>
            </a:r>
            <a:r>
              <a:rPr lang="en-GB" i="1" dirty="0"/>
              <a:t> to Person class as trying to use </a:t>
            </a:r>
            <a:r>
              <a:rPr lang="en-GB" b="1" i="1" dirty="0"/>
              <a:t>abstraction</a:t>
            </a:r>
            <a:r>
              <a:rPr lang="en-GB" i="1" dirty="0"/>
              <a:t> – focus on essentials as not all Person objects will be a Customer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1763688" y="2898623"/>
            <a:ext cx="216024" cy="17033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3" idx="3"/>
          </p:cNvCxnSpPr>
          <p:nvPr/>
        </p:nvCxnSpPr>
        <p:spPr>
          <a:xfrm>
            <a:off x="1871700" y="3068960"/>
            <a:ext cx="0" cy="100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6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How to identify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Inheritance should create an “</a:t>
            </a:r>
            <a:r>
              <a:rPr lang="en-GB" b="1" dirty="0">
                <a:solidFill>
                  <a:srgbClr val="FF0000"/>
                </a:solidFill>
              </a:rPr>
              <a:t>IS A …</a:t>
            </a:r>
            <a:r>
              <a:rPr lang="en-GB" dirty="0"/>
              <a:t>” relationship</a:t>
            </a:r>
          </a:p>
          <a:p>
            <a:pPr marL="667512" lvl="2" indent="0">
              <a:buNone/>
            </a:pPr>
            <a:r>
              <a:rPr lang="en-GB" dirty="0"/>
              <a:t>A car IS A vehicle – Yes, inheritance</a:t>
            </a:r>
          </a:p>
          <a:p>
            <a:pPr marL="667512" lvl="2" indent="0">
              <a:buNone/>
            </a:pPr>
            <a:r>
              <a:rPr lang="en-GB" dirty="0"/>
              <a:t>A bus IS A vehicle – Yes, inheritance</a:t>
            </a:r>
          </a:p>
          <a:p>
            <a:pPr marL="667512" lvl="2" indent="0">
              <a:buNone/>
            </a:pPr>
            <a:r>
              <a:rPr lang="en-GB" dirty="0"/>
              <a:t>A car IS A bus – no, not inheritance</a:t>
            </a:r>
          </a:p>
          <a:p>
            <a:pPr marL="393192" lvl="1" indent="0">
              <a:buNone/>
            </a:pPr>
            <a:r>
              <a:rPr lang="en-GB" i="1" dirty="0"/>
              <a:t>Could also say “is a kind of…” or “is a type of…”</a:t>
            </a:r>
          </a:p>
          <a:p>
            <a:endParaRPr lang="en-GB" dirty="0"/>
          </a:p>
          <a:p>
            <a:r>
              <a:rPr lang="en-GB" dirty="0"/>
              <a:t>pick out all of your nouns to help identify your objects</a:t>
            </a:r>
          </a:p>
          <a:p>
            <a:r>
              <a:rPr lang="en-GB" dirty="0"/>
              <a:t>Think about whether there are any “is a” relationships between any of your objects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Don’t go looking for inheritance and over-emphasise it.  You will come across classes that have similar attributes/behaviours.  You may then create a superclass and strip out similar behaviours and put them in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192731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Class Hierarchies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/>
        </p:spPr>
        <p:txBody>
          <a:bodyPr vert="horz" lIns="92075" tIns="46038" rIns="92075" bIns="46038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child class of one parent can be the parent of another child, forming a </a:t>
            </a:r>
            <a:r>
              <a:rPr lang="en-US" i="1"/>
              <a:t>class hierarchy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62400" y="2667000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Animal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3962400"/>
            <a:ext cx="13716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Reptile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86200" y="39624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Bird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705600" y="39624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Mammal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Snake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050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Lizard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438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Bat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912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Horse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862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Parrot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05000" y="36576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5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572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4676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419600" y="3124200"/>
            <a:ext cx="304800" cy="762000"/>
            <a:chOff x="1296" y="2640"/>
            <a:chExt cx="192" cy="48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066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0668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6670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5532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5532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81534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4419600" y="4419600"/>
            <a:ext cx="304800" cy="762000"/>
            <a:chOff x="1296" y="2640"/>
            <a:chExt cx="192" cy="480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7239000" y="4419600"/>
            <a:ext cx="304800" cy="533400"/>
            <a:chOff x="4560" y="2784"/>
            <a:chExt cx="192" cy="336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1752600" y="4419600"/>
            <a:ext cx="304800" cy="533400"/>
            <a:chOff x="4560" y="2784"/>
            <a:chExt cx="192" cy="336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72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Inheritance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classes in C# are derived from the </a:t>
            </a:r>
            <a:r>
              <a:rPr lang="en-US" sz="2400" b="1" dirty="0">
                <a:latin typeface="Courier New" pitchFamily="49" charset="0"/>
              </a:rPr>
              <a:t>Object</a:t>
            </a:r>
            <a:r>
              <a:rPr lang="en-US" sz="2400" dirty="0"/>
              <a:t> class</a:t>
            </a:r>
          </a:p>
          <a:p>
            <a:pPr lvl="1"/>
            <a:r>
              <a:rPr lang="en-US" sz="2000" dirty="0"/>
              <a:t>if a class is not explicitly defined to be the child of an existing class, it is a direct descendant of the </a:t>
            </a:r>
            <a:r>
              <a:rPr lang="en-US" sz="2000" dirty="0">
                <a:latin typeface="Courier New" pitchFamily="49" charset="0"/>
              </a:rPr>
              <a:t>Object</a:t>
            </a:r>
            <a:r>
              <a:rPr lang="en-US" sz="2000" dirty="0"/>
              <a:t> class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Object</a:t>
            </a:r>
            <a:r>
              <a:rPr lang="en-US" sz="2400" dirty="0"/>
              <a:t> class is therefore the ultimate root of all class hierarchies.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Object</a:t>
            </a:r>
            <a:r>
              <a:rPr lang="en-US" sz="2400" dirty="0"/>
              <a:t> class defines methods that will be shared by all objects in C#, e.g.,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</a:rPr>
              <a:t>:</a:t>
            </a:r>
            <a:r>
              <a:rPr lang="en-US" sz="2000" dirty="0"/>
              <a:t> converts an object to a string representation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Equals:</a:t>
            </a:r>
            <a:r>
              <a:rPr lang="en-US" sz="2000" dirty="0"/>
              <a:t> checks if two objects are the same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GetType</a:t>
            </a:r>
            <a:r>
              <a:rPr lang="en-US" sz="2000" dirty="0">
                <a:latin typeface="Courier New" pitchFamily="49" charset="0"/>
              </a:rPr>
              <a:t>:</a:t>
            </a:r>
            <a:r>
              <a:rPr lang="en-US" sz="2000" dirty="0"/>
              <a:t> returns the type of a type of object</a:t>
            </a:r>
          </a:p>
          <a:p>
            <a:r>
              <a:rPr lang="en-US" sz="2400" dirty="0"/>
              <a:t>A class can override a method defined in Object to have a different behavior, e.g.,</a:t>
            </a:r>
          </a:p>
          <a:p>
            <a:pPr lvl="1"/>
            <a:r>
              <a:rPr lang="en-US" sz="2000" dirty="0"/>
              <a:t>String class overrides the </a:t>
            </a:r>
            <a:r>
              <a:rPr lang="en-US" sz="2000" dirty="0">
                <a:latin typeface="Courier New" pitchFamily="49" charset="0"/>
              </a:rPr>
              <a:t>Equals</a:t>
            </a:r>
            <a:r>
              <a:rPr lang="en-US" sz="2000" dirty="0"/>
              <a:t> method to compare the content of two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0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i="1" dirty="0"/>
              <a:t>Discuss then represent a shape hierarchy</a:t>
            </a:r>
          </a:p>
          <a:p>
            <a:pPr algn="ctr"/>
            <a:r>
              <a:rPr lang="en-GB" dirty="0"/>
              <a:t>Use the UML representation of a class i.e. include attributes and behaviours</a:t>
            </a:r>
          </a:p>
          <a:p>
            <a:pPr algn="ctr"/>
            <a:r>
              <a:rPr lang="en-GB" dirty="0"/>
              <a:t>In UML, inheritance is shown as an open arrow pointing to the object it is inheriting from</a:t>
            </a:r>
          </a:p>
        </p:txBody>
      </p:sp>
    </p:spTree>
    <p:extLst>
      <p:ext uri="{BB962C8B-B14F-4D97-AF65-F5344CB8AC3E}">
        <p14:creationId xmlns:p14="http://schemas.microsoft.com/office/powerpoint/2010/main" val="421551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n-GB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username and password = matriculation number</a:t>
            </a:r>
          </a:p>
          <a:p>
            <a:r>
              <a:rPr lang="en-GB" dirty="0"/>
              <a:t>Login and edit your profile to </a:t>
            </a:r>
            <a:r>
              <a:rPr lang="en-GB" b="1" dirty="0">
                <a:solidFill>
                  <a:srgbClr val="FF0000"/>
                </a:solidFill>
              </a:rPr>
              <a:t>update your email address</a:t>
            </a:r>
          </a:p>
        </p:txBody>
      </p:sp>
    </p:spTree>
    <p:extLst>
      <p:ext uri="{BB962C8B-B14F-4D97-AF65-F5344CB8AC3E}">
        <p14:creationId xmlns:p14="http://schemas.microsoft.com/office/powerpoint/2010/main" val="54961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/>
          </a:bodyPr>
          <a:lstStyle/>
          <a:p>
            <a:r>
              <a:rPr lang="en-GB" dirty="0"/>
              <a:t>Means “many forms”</a:t>
            </a:r>
          </a:p>
          <a:p>
            <a:r>
              <a:rPr lang="en-US" dirty="0"/>
              <a:t>A child class can </a:t>
            </a:r>
            <a:r>
              <a:rPr lang="en-US" b="1" i="1" dirty="0">
                <a:solidFill>
                  <a:srgbClr val="CC0000"/>
                </a:solidFill>
              </a:rPr>
              <a:t>override</a:t>
            </a:r>
            <a:r>
              <a:rPr lang="en-US" dirty="0"/>
              <a:t> the definition of an inherited method in favor of its own</a:t>
            </a:r>
          </a:p>
          <a:p>
            <a:r>
              <a:rPr lang="en-US" dirty="0"/>
              <a:t>That is, a child can redefine a method that it inherits from its parent</a:t>
            </a:r>
          </a:p>
          <a:p>
            <a:r>
              <a:rPr lang="en-US" dirty="0"/>
              <a:t>The new method must have the same signature as the parent's method, but can have a different implementation.</a:t>
            </a:r>
          </a:p>
          <a:p>
            <a:r>
              <a:rPr lang="en-GB" dirty="0"/>
              <a:t>Same object has different implementations and it is the</a:t>
            </a:r>
            <a:r>
              <a:rPr lang="en-US" dirty="0"/>
              <a:t> type of the object executing the method that determines which version of the method is invoked.  This is resolved at run-time, not during compilation, and is known as </a:t>
            </a:r>
            <a:r>
              <a:rPr lang="en-US" i="1" dirty="0"/>
              <a:t>dynamic binding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0647"/>
            <a:ext cx="1728192" cy="14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Object-oriented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n-GB" dirty="0"/>
              <a:t>A technique for system modelling</a:t>
            </a:r>
          </a:p>
          <a:p>
            <a:pPr lvl="1"/>
            <a:r>
              <a:rPr lang="en-GB" dirty="0"/>
              <a:t>Easy to understand</a:t>
            </a:r>
          </a:p>
          <a:p>
            <a:pPr lvl="1"/>
            <a:r>
              <a:rPr lang="en-GB" dirty="0"/>
              <a:t>Directly related to reality</a:t>
            </a:r>
          </a:p>
          <a:p>
            <a:pPr lvl="1"/>
            <a:r>
              <a:rPr lang="en-GB" dirty="0"/>
              <a:t>Natural partitioning of the problem</a:t>
            </a:r>
          </a:p>
          <a:p>
            <a:pPr lvl="1"/>
            <a:r>
              <a:rPr lang="en-GB" dirty="0"/>
              <a:t>More flexible and resilient to change</a:t>
            </a:r>
          </a:p>
          <a:p>
            <a:r>
              <a:rPr lang="en-GB" dirty="0"/>
              <a:t>Provides integrated view of hardware and software</a:t>
            </a:r>
          </a:p>
          <a:p>
            <a:r>
              <a:rPr lang="en-GB" dirty="0"/>
              <a:t>Provides a methodology for system development</a:t>
            </a:r>
          </a:p>
          <a:p>
            <a:endParaRPr lang="en-GB" dirty="0"/>
          </a:p>
          <a:p>
            <a:r>
              <a:rPr lang="en-GB" dirty="0"/>
              <a:t>How?</a:t>
            </a:r>
          </a:p>
          <a:p>
            <a:pPr lvl="1"/>
            <a:r>
              <a:rPr lang="en-GB" dirty="0"/>
              <a:t>We  model a system as a number of objects that interact</a:t>
            </a:r>
          </a:p>
        </p:txBody>
      </p:sp>
    </p:spTree>
    <p:extLst>
      <p:ext uri="{BB962C8B-B14F-4D97-AF65-F5344CB8AC3E}">
        <p14:creationId xmlns:p14="http://schemas.microsoft.com/office/powerpoint/2010/main" val="40862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GB" dirty="0"/>
              <a:t>3 things to describe an object: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IDENTITY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have their own independent existence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ATTRIBUTES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own characteristics that describe them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BEHAVIOUR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things they can do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/>
              <a:t>   But objects are not always physical or visible therefore     </a:t>
            </a:r>
          </a:p>
          <a:p>
            <a:pPr marL="0" indent="0">
              <a:buNone/>
            </a:pPr>
            <a:r>
              <a:rPr lang="en-GB" i="1" dirty="0"/>
              <a:t>   difficult to identify objects 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Ways to identify an object: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NOUN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is the word a noun?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“the” </a:t>
            </a:r>
            <a:r>
              <a:rPr lang="en-GB" dirty="0"/>
              <a:t>– could you put the word “the” in front of it?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" y="3497847"/>
            <a:ext cx="476672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Object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r>
              <a:rPr lang="en-GB" dirty="0"/>
              <a:t>Using the 3 categories to describe an object</a:t>
            </a:r>
          </a:p>
          <a:p>
            <a:pPr lvl="1"/>
            <a:r>
              <a:rPr lang="en-GB" dirty="0"/>
              <a:t>Identity</a:t>
            </a:r>
          </a:p>
          <a:p>
            <a:pPr lvl="1"/>
            <a:r>
              <a:rPr lang="en-GB" dirty="0"/>
              <a:t>Attributes</a:t>
            </a:r>
          </a:p>
          <a:p>
            <a:pPr lvl="1"/>
            <a:r>
              <a:rPr lang="en-GB" dirty="0"/>
              <a:t>Behaviour</a:t>
            </a:r>
          </a:p>
          <a:p>
            <a:r>
              <a:rPr lang="en-GB" dirty="0"/>
              <a:t>Describe the following: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25144"/>
            <a:ext cx="1032345" cy="9807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8" y="4873216"/>
            <a:ext cx="1665312" cy="832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545232"/>
            <a:ext cx="693316" cy="13405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97658"/>
            <a:ext cx="1475656" cy="9837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8314"/>
            <a:ext cx="1079947" cy="12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How do we make objects? -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GB" dirty="0"/>
              <a:t>Describes  what an object will be BUT is not the object itself</a:t>
            </a:r>
          </a:p>
          <a:p>
            <a:r>
              <a:rPr lang="en-GB" dirty="0"/>
              <a:t>It is a blueprint</a:t>
            </a:r>
          </a:p>
          <a:p>
            <a:pPr lvl="1"/>
            <a:r>
              <a:rPr lang="en-GB" dirty="0"/>
              <a:t>Use the class to create the object</a:t>
            </a:r>
          </a:p>
          <a:p>
            <a:pPr lvl="1"/>
            <a:r>
              <a:rPr lang="en-GB" dirty="0"/>
              <a:t>Could create 1000 objects from one class!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3000719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987062"/>
            <a:ext cx="3480387" cy="261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93831"/>
            <a:ext cx="1196752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6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How do we make objects?</a:t>
            </a:r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24" y="1935163"/>
            <a:ext cx="6210551" cy="4389437"/>
          </a:xfrm>
        </p:spPr>
      </p:pic>
    </p:spTree>
    <p:extLst>
      <p:ext uri="{BB962C8B-B14F-4D97-AF65-F5344CB8AC3E}">
        <p14:creationId xmlns:p14="http://schemas.microsoft.com/office/powerpoint/2010/main" val="255639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Creating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lnSpcReduction="10000"/>
          </a:bodyPr>
          <a:lstStyle/>
          <a:p>
            <a:r>
              <a:rPr lang="en-GB" sz="3200" b="1" dirty="0"/>
              <a:t>TYPE</a:t>
            </a:r>
            <a:endParaRPr lang="en-GB" sz="3200" dirty="0"/>
          </a:p>
          <a:p>
            <a:pPr lvl="1"/>
            <a:r>
              <a:rPr lang="en-GB" sz="2800" b="1" dirty="0">
                <a:solidFill>
                  <a:srgbClr val="FF0000"/>
                </a:solidFill>
              </a:rPr>
              <a:t>name</a:t>
            </a:r>
            <a:r>
              <a:rPr lang="en-GB" sz="2800" b="1" dirty="0"/>
              <a:t>: what is it?</a:t>
            </a:r>
            <a:endParaRPr lang="en-GB" sz="2800" dirty="0"/>
          </a:p>
          <a:p>
            <a:pPr lvl="2"/>
            <a:r>
              <a:rPr lang="en-GB" sz="2800" dirty="0">
                <a:solidFill>
                  <a:srgbClr val="000000"/>
                </a:solidFill>
              </a:rPr>
              <a:t>employee, bank account, event, player, document, album</a:t>
            </a:r>
            <a:endParaRPr lang="en-GB" b="1" dirty="0">
              <a:solidFill>
                <a:srgbClr val="000000"/>
              </a:solidFill>
            </a:endParaRPr>
          </a:p>
          <a:p>
            <a:r>
              <a:rPr lang="en-GB" sz="3200" b="1" dirty="0">
                <a:solidFill>
                  <a:srgbClr val="000000"/>
                </a:solidFill>
              </a:rPr>
              <a:t>PROPERTIES DATA</a:t>
            </a:r>
          </a:p>
          <a:p>
            <a:pPr lvl="1"/>
            <a:r>
              <a:rPr lang="en-GB" sz="2800" b="1" dirty="0">
                <a:solidFill>
                  <a:srgbClr val="FF0000"/>
                </a:solidFill>
              </a:rPr>
              <a:t>attributes</a:t>
            </a:r>
            <a:r>
              <a:rPr lang="en-GB" sz="2800" b="1" dirty="0">
                <a:solidFill>
                  <a:srgbClr val="000000"/>
                </a:solidFill>
              </a:rPr>
              <a:t>: what describes it?</a:t>
            </a:r>
          </a:p>
          <a:p>
            <a:pPr lvl="2"/>
            <a:r>
              <a:rPr lang="en-GB" sz="2800" dirty="0">
                <a:solidFill>
                  <a:srgbClr val="000000"/>
                </a:solidFill>
              </a:rPr>
              <a:t>Width, height, colour, score, file type, length</a:t>
            </a:r>
          </a:p>
          <a:p>
            <a:r>
              <a:rPr lang="en-GB" sz="3000" b="1" dirty="0">
                <a:solidFill>
                  <a:srgbClr val="FF0000"/>
                </a:solidFill>
              </a:rPr>
              <a:t>behaviour</a:t>
            </a:r>
            <a:r>
              <a:rPr lang="en-GB" sz="3000" b="1" dirty="0">
                <a:solidFill>
                  <a:srgbClr val="000000"/>
                </a:solidFill>
              </a:rPr>
              <a:t>: what can it do?</a:t>
            </a:r>
          </a:p>
          <a:p>
            <a:pPr lvl="2"/>
            <a:r>
              <a:rPr lang="en-GB" sz="2800" dirty="0">
                <a:solidFill>
                  <a:srgbClr val="000000"/>
                </a:solidFill>
              </a:rPr>
              <a:t>Play, open, search, save, print, create, delete, close</a:t>
            </a:r>
          </a:p>
        </p:txBody>
      </p:sp>
    </p:spTree>
    <p:extLst>
      <p:ext uri="{BB962C8B-B14F-4D97-AF65-F5344CB8AC3E}">
        <p14:creationId xmlns:p14="http://schemas.microsoft.com/office/powerpoint/2010/main" val="161088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Example: Bank Account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name</a:t>
            </a:r>
            <a:r>
              <a:rPr lang="en-GB" dirty="0"/>
              <a:t>: </a:t>
            </a:r>
            <a:r>
              <a:rPr lang="en-GB" dirty="0" err="1"/>
              <a:t>BankAccount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attributes</a:t>
            </a:r>
            <a:r>
              <a:rPr lang="en-GB" dirty="0"/>
              <a:t>: </a:t>
            </a:r>
            <a:r>
              <a:rPr lang="en-GB" dirty="0" err="1"/>
              <a:t>accountNumber</a:t>
            </a:r>
            <a:r>
              <a:rPr lang="en-GB" dirty="0"/>
              <a:t>, balance, </a:t>
            </a:r>
            <a:r>
              <a:rPr lang="en-GB" dirty="0" err="1"/>
              <a:t>dateOpened</a:t>
            </a:r>
            <a:r>
              <a:rPr lang="en-GB" dirty="0"/>
              <a:t>, </a:t>
            </a:r>
            <a:r>
              <a:rPr lang="en-GB" dirty="0" err="1"/>
              <a:t>accountType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behaviour</a:t>
            </a:r>
            <a:r>
              <a:rPr lang="en-GB" dirty="0"/>
              <a:t>: open, close, deposit, withdraw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Information represented in a </a:t>
            </a:r>
            <a:r>
              <a:rPr lang="en-GB" b="1" dirty="0"/>
              <a:t>CLASS DIAGRAM (UML)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820398"/>
            <a:ext cx="2592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BankAccount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189730"/>
            <a:ext cx="2592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accountNumber</a:t>
            </a:r>
            <a:endParaRPr lang="en-GB" dirty="0"/>
          </a:p>
          <a:p>
            <a:r>
              <a:rPr lang="en-GB" dirty="0"/>
              <a:t>balance</a:t>
            </a:r>
          </a:p>
          <a:p>
            <a:r>
              <a:rPr lang="en-GB" dirty="0" err="1"/>
              <a:t>dateOpened</a:t>
            </a:r>
            <a:endParaRPr lang="en-GB" dirty="0"/>
          </a:p>
          <a:p>
            <a:r>
              <a:rPr lang="en-GB" dirty="0" err="1"/>
              <a:t>accountType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390059"/>
            <a:ext cx="2592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open()</a:t>
            </a:r>
          </a:p>
          <a:p>
            <a:r>
              <a:rPr lang="en-GB" dirty="0"/>
              <a:t>close()</a:t>
            </a:r>
          </a:p>
          <a:p>
            <a:r>
              <a:rPr lang="en-GB" dirty="0"/>
              <a:t>deposit()</a:t>
            </a:r>
          </a:p>
          <a:p>
            <a:r>
              <a:rPr lang="en-GB" dirty="0"/>
              <a:t>withdraw()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1711384" cy="1711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112" y="3820398"/>
            <a:ext cx="2592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DawnAccount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4189730"/>
            <a:ext cx="2592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A7652</a:t>
            </a:r>
          </a:p>
          <a:p>
            <a:r>
              <a:rPr lang="en-GB" dirty="0"/>
              <a:t>£500</a:t>
            </a:r>
          </a:p>
          <a:p>
            <a:r>
              <a:rPr lang="en-GB" dirty="0"/>
              <a:t>3/5/2000</a:t>
            </a:r>
          </a:p>
          <a:p>
            <a:r>
              <a:rPr lang="en-GB" dirty="0"/>
              <a:t>current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12" y="5390059"/>
            <a:ext cx="2592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open()</a:t>
            </a:r>
          </a:p>
          <a:p>
            <a:r>
              <a:rPr lang="en-GB" dirty="0"/>
              <a:t>close()</a:t>
            </a:r>
          </a:p>
          <a:p>
            <a:r>
              <a:rPr lang="en-GB" dirty="0"/>
              <a:t>deposit()</a:t>
            </a:r>
          </a:p>
          <a:p>
            <a:r>
              <a:rPr lang="en-GB" dirty="0"/>
              <a:t>withdraw()</a:t>
            </a:r>
          </a:p>
        </p:txBody>
      </p:sp>
    </p:spTree>
    <p:extLst>
      <p:ext uri="{BB962C8B-B14F-4D97-AF65-F5344CB8AC3E}">
        <p14:creationId xmlns:p14="http://schemas.microsoft.com/office/powerpoint/2010/main" val="192116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1975</TotalTime>
  <Words>1493</Words>
  <Application>Microsoft Office PowerPoint</Application>
  <PresentationFormat>On-screen Show (4:3)</PresentationFormat>
  <Paragraphs>199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Constantia</vt:lpstr>
      <vt:lpstr>Courier New</vt:lpstr>
      <vt:lpstr>Times New Roman</vt:lpstr>
      <vt:lpstr>Wingdings 2</vt:lpstr>
      <vt:lpstr>Flow</vt:lpstr>
      <vt:lpstr>HND Computing Systems Development: Object Oriented Analysis and Design (H172 35)</vt:lpstr>
      <vt:lpstr>Moodle</vt:lpstr>
      <vt:lpstr>Object-oriented Methods</vt:lpstr>
      <vt:lpstr>Objects</vt:lpstr>
      <vt:lpstr>Object Activity</vt:lpstr>
      <vt:lpstr>How do we make objects? - CLASS</vt:lpstr>
      <vt:lpstr>How do we make objects?</vt:lpstr>
      <vt:lpstr>Creating a class</vt:lpstr>
      <vt:lpstr>Example: Bank Account Class</vt:lpstr>
      <vt:lpstr>Guidelines for classes</vt:lpstr>
      <vt:lpstr>4 Pillars of OO</vt:lpstr>
      <vt:lpstr>Abstraction</vt:lpstr>
      <vt:lpstr>Encapsulation</vt:lpstr>
      <vt:lpstr>Inheritance</vt:lpstr>
      <vt:lpstr>Inheritance</vt:lpstr>
      <vt:lpstr>How to identify inheritance</vt:lpstr>
      <vt:lpstr>Class Hierarchies</vt:lpstr>
      <vt:lpstr>Inheritance in action</vt:lpstr>
      <vt:lpstr>Activity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Chris Dworczyk</cp:lastModifiedBy>
  <cp:revision>163</cp:revision>
  <dcterms:created xsi:type="dcterms:W3CDTF">2014-08-20T09:50:30Z</dcterms:created>
  <dcterms:modified xsi:type="dcterms:W3CDTF">2017-11-24T13:00:23Z</dcterms:modified>
</cp:coreProperties>
</file>