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1" r:id="rId3"/>
    <p:sldId id="295" r:id="rId4"/>
    <p:sldId id="324" r:id="rId5"/>
    <p:sldId id="325" r:id="rId6"/>
    <p:sldId id="326" r:id="rId7"/>
    <p:sldId id="299" r:id="rId8"/>
    <p:sldId id="327" r:id="rId9"/>
    <p:sldId id="329" r:id="rId10"/>
    <p:sldId id="328" r:id="rId11"/>
    <p:sldId id="296" r:id="rId12"/>
    <p:sldId id="330" r:id="rId13"/>
    <p:sldId id="297" r:id="rId14"/>
    <p:sldId id="298" r:id="rId15"/>
    <p:sldId id="303" r:id="rId16"/>
    <p:sldId id="331" r:id="rId17"/>
    <p:sldId id="332" r:id="rId18"/>
    <p:sldId id="302" r:id="rId19"/>
    <p:sldId id="304" r:id="rId20"/>
    <p:sldId id="307" r:id="rId21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37" autoAdjust="0"/>
  </p:normalViewPr>
  <p:slideViewPr>
    <p:cSldViewPr>
      <p:cViewPr varScale="1">
        <p:scale>
          <a:sx n="92" d="100"/>
          <a:sy n="92" d="100"/>
        </p:scale>
        <p:origin x="21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5B7DF-8097-43F9-A6AF-1D8FA8571D3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A6BE-C78A-49D1-8ADA-9E1A878E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0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Stakeholders write user stories. </a:t>
            </a:r>
            <a:r>
              <a:rPr lang="en-GB" dirty="0"/>
              <a:t>An important concept is that your project stakeholders write the user stories, not the developers. User stories are simple enough that people can learn to write them in a few minutes, so it makes sense that the domain experts (the stakeholders) write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6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8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NQ1 Introduction to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01/12/2017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exec/obidos/ASIN/0201924781/ambysoftin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Use%20Case%20Diagrams/ExampleWrittenU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HND Computing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Systems Development: Object Oriented Analysis and Design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(H172 35)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endParaRPr lang="en-GB" dirty="0">
              <a:solidFill>
                <a:schemeClr val="bg2"/>
              </a:solidFill>
            </a:endParaRPr>
          </a:p>
          <a:p>
            <a:pPr algn="ctr"/>
            <a:r>
              <a:rPr lang="en-GB" dirty="0">
                <a:solidFill>
                  <a:schemeClr val="bg2"/>
                </a:solidFill>
              </a:rPr>
              <a:t>Lecturer 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Use Case is a record of conversation that has happened and details particular steps for goal</a:t>
            </a:r>
          </a:p>
          <a:p>
            <a:r>
              <a:rPr lang="en-GB" dirty="0"/>
              <a:t>Full formal process would use </a:t>
            </a:r>
            <a:r>
              <a:rPr lang="en-GB" dirty="0" err="1"/>
              <a:t>Use</a:t>
            </a:r>
            <a:r>
              <a:rPr lang="en-GB" dirty="0"/>
              <a:t> Cases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u="sng" dirty="0"/>
              <a:t>User Stories</a:t>
            </a:r>
            <a:r>
              <a:rPr lang="en-GB" dirty="0"/>
              <a:t>			</a:t>
            </a:r>
            <a:r>
              <a:rPr lang="en-GB" u="sng" dirty="0"/>
              <a:t>Use Cases</a:t>
            </a:r>
          </a:p>
          <a:p>
            <a:pPr marL="0" indent="0">
              <a:buNone/>
            </a:pPr>
            <a:r>
              <a:rPr lang="en-GB" dirty="0"/>
              <a:t>   short -  1 index card		long – a document</a:t>
            </a:r>
          </a:p>
          <a:p>
            <a:pPr marL="0" indent="0">
              <a:buNone/>
            </a:pPr>
            <a:r>
              <a:rPr lang="en-GB" dirty="0"/>
              <a:t>   one goal, no details		multiple goals and 						details</a:t>
            </a:r>
          </a:p>
          <a:p>
            <a:pPr marL="0" indent="0">
              <a:buNone/>
            </a:pPr>
            <a:r>
              <a:rPr lang="en-GB" dirty="0"/>
              <a:t>   informal				casual to formal</a:t>
            </a:r>
          </a:p>
          <a:p>
            <a:pPr marL="0" indent="0">
              <a:buNone/>
            </a:pPr>
            <a:r>
              <a:rPr lang="en-GB" dirty="0"/>
              <a:t>   “placeholder”			“record”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i="1" dirty="0"/>
              <a:t>Always used as input for next stage in process</a:t>
            </a:r>
          </a:p>
        </p:txBody>
      </p:sp>
    </p:spTree>
    <p:extLst>
      <p:ext uri="{BB962C8B-B14F-4D97-AF65-F5344CB8AC3E}">
        <p14:creationId xmlns:p14="http://schemas.microsoft.com/office/powerpoint/2010/main" val="168011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01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Use Case – what details are captured?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Title</a:t>
            </a:r>
            <a:r>
              <a:rPr lang="en-GB" dirty="0"/>
              <a:t>: </a:t>
            </a:r>
            <a:r>
              <a:rPr lang="en-GB" b="1" dirty="0"/>
              <a:t>what is the goal?</a:t>
            </a:r>
          </a:p>
          <a:p>
            <a:pPr lvl="1"/>
            <a:r>
              <a:rPr lang="en-GB" dirty="0"/>
              <a:t>Short phrase with active verb e.g. register new member, transfer funds</a:t>
            </a:r>
          </a:p>
          <a:p>
            <a:r>
              <a:rPr lang="en-GB" b="1" dirty="0">
                <a:solidFill>
                  <a:srgbClr val="FF0000"/>
                </a:solidFill>
              </a:rPr>
              <a:t>Actor</a:t>
            </a:r>
            <a:r>
              <a:rPr lang="en-GB" dirty="0"/>
              <a:t>: </a:t>
            </a:r>
            <a:r>
              <a:rPr lang="en-GB" b="1" dirty="0"/>
              <a:t>who desires it?</a:t>
            </a:r>
          </a:p>
          <a:p>
            <a:pPr lvl="1"/>
            <a:r>
              <a:rPr lang="en-GB" dirty="0"/>
              <a:t>Who is having this interaction? e.g. customer, member, ACME system (non-human)</a:t>
            </a:r>
          </a:p>
          <a:p>
            <a:r>
              <a:rPr lang="en-GB" b="1" dirty="0">
                <a:solidFill>
                  <a:srgbClr val="FF0000"/>
                </a:solidFill>
              </a:rPr>
              <a:t>Scenario</a:t>
            </a:r>
            <a:r>
              <a:rPr lang="en-GB" dirty="0"/>
              <a:t>: how is it accomplished?</a:t>
            </a:r>
          </a:p>
          <a:p>
            <a:pPr lvl="1"/>
            <a:r>
              <a:rPr lang="en-GB" dirty="0"/>
              <a:t>As a paragraph, details of accomplishing a goal step-by-step.  Could write a numbered list of steps BUT remember this is NOT pseudocode!</a:t>
            </a:r>
          </a:p>
          <a:p>
            <a:pPr lvl="1"/>
            <a:r>
              <a:rPr lang="en-GB" i="1" dirty="0"/>
              <a:t>extensions</a:t>
            </a:r>
            <a:r>
              <a:rPr lang="en-GB" dirty="0"/>
              <a:t> – for alternative flows i.e. when situation does not follow “normal” e.g. item out of stock</a:t>
            </a:r>
          </a:p>
          <a:p>
            <a:pPr lvl="1"/>
            <a:r>
              <a:rPr lang="en-GB" i="1" dirty="0"/>
              <a:t>precondition</a:t>
            </a:r>
            <a:r>
              <a:rPr lang="en-GB" dirty="0"/>
              <a:t> – add a precondition to the scenario e.g. must have minimum of 1 item in shopping cart</a:t>
            </a:r>
          </a:p>
          <a:p>
            <a:pPr lvl="1"/>
            <a:r>
              <a:rPr lang="en-GB" i="1" dirty="0" err="1"/>
              <a:t>postconditions</a:t>
            </a:r>
            <a:r>
              <a:rPr lang="en-GB" i="1" dirty="0"/>
              <a:t>, triggers, stakeholders</a:t>
            </a:r>
            <a:endParaRPr lang="en-GB" dirty="0"/>
          </a:p>
          <a:p>
            <a:pPr marL="27432" indent="0">
              <a:buNone/>
            </a:pPr>
            <a:endParaRPr lang="en-GB" dirty="0"/>
          </a:p>
          <a:p>
            <a:pPr marL="27432" indent="0">
              <a:buNone/>
            </a:pPr>
            <a:r>
              <a:rPr lang="en-GB" b="1" i="1" dirty="0"/>
              <a:t>N.B. too much detail could kill progress, need to enough to progress to next stage</a:t>
            </a:r>
          </a:p>
        </p:txBody>
      </p:sp>
    </p:spTree>
    <p:extLst>
      <p:ext uri="{BB962C8B-B14F-4D97-AF65-F5344CB8AC3E}">
        <p14:creationId xmlns:p14="http://schemas.microsoft.com/office/powerpoint/2010/main" val="2857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/>
              <a:t>How do we identify potential use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Constantine and Lockwood (1999)</a:t>
            </a:r>
            <a:r>
              <a:rPr lang="en-GB" dirty="0"/>
              <a:t> suggest asking your stakeholders the following questions from the point of view of the actors: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users in this role trying to accomplish?</a:t>
            </a:r>
          </a:p>
          <a:p>
            <a:r>
              <a:rPr lang="en-GB" dirty="0"/>
              <a:t>To fulfil this role, what do users need to be able to do?</a:t>
            </a:r>
          </a:p>
          <a:p>
            <a:r>
              <a:rPr lang="en-GB" dirty="0"/>
              <a:t>What are the main tasks of users in this role?</a:t>
            </a:r>
          </a:p>
          <a:p>
            <a:r>
              <a:rPr lang="en-GB" dirty="0"/>
              <a:t>What information do users in this role need to examine, create, or change?</a:t>
            </a:r>
          </a:p>
          <a:p>
            <a:r>
              <a:rPr lang="en-GB" dirty="0"/>
              <a:t>What do users in this role need to be informed of by the system?</a:t>
            </a:r>
          </a:p>
          <a:p>
            <a:r>
              <a:rPr lang="en-GB" dirty="0"/>
              <a:t>What do users in this role need to inform the system about?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Constantine L.L. &amp; Lockwood L.A.D. (1999). </a:t>
            </a:r>
            <a:r>
              <a:rPr lang="en-GB" i="1" dirty="0"/>
              <a:t>Software for Use: A Practical Guide to the Models and Methods of Usage-</a:t>
            </a:r>
            <a:r>
              <a:rPr lang="en-GB" i="1" dirty="0" err="1"/>
              <a:t>Centered</a:t>
            </a:r>
            <a:r>
              <a:rPr lang="en-GB" i="1" dirty="0"/>
              <a:t> Design</a:t>
            </a:r>
            <a:r>
              <a:rPr lang="en-GB" dirty="0"/>
              <a:t>. 1</a:t>
            </a:r>
            <a:r>
              <a:rPr lang="en-GB" baseline="30000" dirty="0"/>
              <a:t>st</a:t>
            </a:r>
            <a:r>
              <a:rPr lang="en-GB" dirty="0"/>
              <a:t> ed. New York: Addison-Wesley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83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Use case – identifying the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Actor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anything with behaviour that lives outside of the application but has a goal they wish to accomplish</a:t>
            </a:r>
          </a:p>
          <a:p>
            <a:endParaRPr lang="en-GB" dirty="0"/>
          </a:p>
          <a:p>
            <a:r>
              <a:rPr lang="en-GB" dirty="0"/>
              <a:t>Does your app. need to interact with any external system or organisation?</a:t>
            </a:r>
          </a:p>
          <a:p>
            <a:r>
              <a:rPr lang="en-GB" dirty="0"/>
              <a:t>For human actors – do you need to distinguish between roles/security groups? E.g. visitor, member, admin, owner</a:t>
            </a:r>
          </a:p>
          <a:p>
            <a:r>
              <a:rPr lang="en-GB" dirty="0"/>
              <a:t>Think about job titles, departments e.g. data entry staff, security team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Might be the case that multiple different types of employees may need the same use case i.e. want to achieve the same goal and no difference between each therefore have a single Actor generically called “The requestor” or “The approver”</a:t>
            </a:r>
          </a:p>
        </p:txBody>
      </p:sp>
    </p:spTree>
    <p:extLst>
      <p:ext uri="{BB962C8B-B14F-4D97-AF65-F5344CB8AC3E}">
        <p14:creationId xmlns:p14="http://schemas.microsoft.com/office/powerpoint/2010/main" val="179669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Identifying 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goal an Actor can accomplish in a single encounter (may be several steps) e.g. checking out shopping is part of an overall goal and not a use case in it’s own right</a:t>
            </a:r>
          </a:p>
          <a:p>
            <a:r>
              <a:rPr lang="en-GB" dirty="0"/>
              <a:t>Use cases can have multiple scenarios</a:t>
            </a:r>
          </a:p>
          <a:p>
            <a:pPr lvl="1"/>
            <a:r>
              <a:rPr lang="en-GB" dirty="0"/>
              <a:t> normal “sunny day” scenario</a:t>
            </a:r>
          </a:p>
          <a:p>
            <a:pPr lvl="1"/>
            <a:r>
              <a:rPr lang="en-GB" dirty="0"/>
              <a:t>Extensions – alternative paths.  Don’t think about bizarre events, just typical events that may occur</a:t>
            </a:r>
          </a:p>
          <a:p>
            <a:r>
              <a:rPr lang="en-GB" dirty="0"/>
              <a:t>Choose readability and ease of creation over formality</a:t>
            </a:r>
          </a:p>
          <a:p>
            <a:pPr marL="0" indent="0">
              <a:buNone/>
            </a:pPr>
            <a:r>
              <a:rPr lang="en-GB" dirty="0"/>
              <a:t>	system connects to external payment process over</a:t>
            </a:r>
          </a:p>
          <a:p>
            <a:pPr marL="0" indent="0">
              <a:buNone/>
            </a:pPr>
            <a:r>
              <a:rPr lang="en-GB" dirty="0"/>
              <a:t>	HTTPS and uses JSON to submit the payment</a:t>
            </a:r>
          </a:p>
          <a:p>
            <a:pPr marL="0" indent="0">
              <a:buNone/>
            </a:pPr>
            <a:r>
              <a:rPr lang="en-GB" dirty="0"/>
              <a:t>	system validates payment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89240"/>
            <a:ext cx="548251" cy="548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575" y="4797151"/>
            <a:ext cx="548251" cy="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9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Documenting a Use Case</a:t>
            </a: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2484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14" y="5212879"/>
            <a:ext cx="6210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66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Remaining Agile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168353" cy="3168353"/>
          </a:xfrm>
        </p:spPr>
      </p:pic>
      <p:sp>
        <p:nvSpPr>
          <p:cNvPr id="5" name="TextBox 4"/>
          <p:cNvSpPr txBox="1"/>
          <p:nvPr/>
        </p:nvSpPr>
        <p:spPr>
          <a:xfrm>
            <a:off x="3779912" y="1196752"/>
            <a:ext cx="5220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is very easy for use case modelling to become un-agile. To prevent this from happening you need to focus on creating artefacts that are just barely good enough, they don't need to be perfect.</a:t>
            </a:r>
          </a:p>
          <a:p>
            <a:endParaRPr lang="en-GB" sz="2400" dirty="0"/>
          </a:p>
          <a:p>
            <a:r>
              <a:rPr lang="en-GB" sz="2400" b="1" dirty="0"/>
              <a:t>Just need enough detail to move forward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705404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Be agile, be lean, don't be afraid to make mistakes.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Strongly written use cases with a few mistakes is FAR better than an over complicated detailed list that confuses and bores an audience</a:t>
            </a:r>
          </a:p>
        </p:txBody>
      </p:sp>
    </p:spTree>
    <p:extLst>
      <p:ext uri="{BB962C8B-B14F-4D97-AF65-F5344CB8AC3E}">
        <p14:creationId xmlns:p14="http://schemas.microsoft.com/office/powerpoint/2010/main" val="249438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Write use cases for a doctors surgery </a:t>
            </a:r>
            <a:r>
              <a:rPr lang="en-GB"/>
              <a:t>management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59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Diagramming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UML Use Case diagram</a:t>
            </a:r>
          </a:p>
          <a:p>
            <a:pPr lvl="1"/>
            <a:r>
              <a:rPr lang="en-GB" dirty="0"/>
              <a:t>Diagram multiple use cases and actors together  to give an overview of the system and how they interact in context</a:t>
            </a:r>
          </a:p>
          <a:p>
            <a:r>
              <a:rPr lang="en-GB" b="1" dirty="0"/>
              <a:t>Stick figures </a:t>
            </a:r>
            <a:r>
              <a:rPr lang="en-GB" dirty="0"/>
              <a:t>to represent an actor</a:t>
            </a:r>
          </a:p>
          <a:p>
            <a:r>
              <a:rPr lang="en-GB" b="1" dirty="0" err="1"/>
              <a:t>Elipses</a:t>
            </a:r>
            <a:r>
              <a:rPr lang="en-GB" dirty="0"/>
              <a:t> around use case titles</a:t>
            </a:r>
          </a:p>
          <a:p>
            <a:r>
              <a:rPr lang="en-GB" b="1" dirty="0"/>
              <a:t>Rectangle</a:t>
            </a:r>
            <a:r>
              <a:rPr lang="en-GB" dirty="0"/>
              <a:t> around all use cases to show system boundary (can also be useful to use boxes to denote releases)</a:t>
            </a:r>
          </a:p>
          <a:p>
            <a:r>
              <a:rPr lang="en-GB" dirty="0"/>
              <a:t>Draw </a:t>
            </a:r>
            <a:r>
              <a:rPr lang="en-GB" b="1" dirty="0"/>
              <a:t>lines</a:t>
            </a:r>
            <a:r>
              <a:rPr lang="en-GB" dirty="0"/>
              <a:t> (association) between actors and use cases they interact with</a:t>
            </a:r>
          </a:p>
          <a:p>
            <a:pPr lvl="1"/>
            <a:r>
              <a:rPr lang="en-GB" dirty="0"/>
              <a:t>If actor supplies information, initiates the use case, or receives information as a result of a use case then need an association</a:t>
            </a:r>
          </a:p>
          <a:p>
            <a:pPr lvl="1"/>
            <a:r>
              <a:rPr lang="en-GB" b="1" dirty="0"/>
              <a:t>N.B.</a:t>
            </a:r>
            <a:r>
              <a:rPr lang="en-GB" dirty="0"/>
              <a:t> this does not represent flow of information therefore no arrow heads (information flow can be modelled using UML activity diagrams)</a:t>
            </a:r>
          </a:p>
        </p:txBody>
      </p:sp>
    </p:spTree>
    <p:extLst>
      <p:ext uri="{BB962C8B-B14F-4D97-AF65-F5344CB8AC3E}">
        <p14:creationId xmlns:p14="http://schemas.microsoft.com/office/powerpoint/2010/main" val="120788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Diagramming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/>
          </a:bodyPr>
          <a:lstStyle/>
          <a:p>
            <a:r>
              <a:rPr lang="en-GB" dirty="0"/>
              <a:t>Not all actors are humans, may be an external system.  This should be represented by a box (rather than a stick figure), but include the notation &lt;&lt;actor&gt;&gt; at the top of the box</a:t>
            </a:r>
          </a:p>
          <a:p>
            <a:r>
              <a:rPr lang="en-GB" dirty="0"/>
              <a:t>Typically (not a rule), put primary actors (initiate use case) on the left hand side and secondary actors on right</a:t>
            </a:r>
          </a:p>
          <a:p>
            <a:r>
              <a:rPr lang="en-GB" dirty="0"/>
              <a:t>There is no sequence of use cases, but if the app. has a flow then can diagram them top to bottom</a:t>
            </a:r>
          </a:p>
          <a:p>
            <a:endParaRPr lang="en-GB" dirty="0"/>
          </a:p>
          <a:p>
            <a:r>
              <a:rPr lang="en-GB" i="1" dirty="0"/>
              <a:t>It is a simple overview of multiple actors and use cases at the same time without any specific details.  Good for communication and assists with identifying missing actors/use cases</a:t>
            </a:r>
          </a:p>
        </p:txBody>
      </p:sp>
    </p:spTree>
    <p:extLst>
      <p:ext uri="{BB962C8B-B14F-4D97-AF65-F5344CB8AC3E}">
        <p14:creationId xmlns:p14="http://schemas.microsoft.com/office/powerpoint/2010/main" val="82642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4 Pillars of OO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67" y="1484313"/>
            <a:ext cx="2702062" cy="1800671"/>
          </a:xfrm>
        </p:spPr>
      </p:pic>
      <p:sp>
        <p:nvSpPr>
          <p:cNvPr id="6" name="Rectangle 5"/>
          <p:cNvSpPr/>
          <p:nvPr/>
        </p:nvSpPr>
        <p:spPr>
          <a:xfrm>
            <a:off x="4355976" y="1916832"/>
            <a:ext cx="33123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“A PIE”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3501008"/>
            <a:ext cx="63367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bstraction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62050" y="4403817"/>
            <a:ext cx="52661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P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olymorphism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8612" y="5157192"/>
            <a:ext cx="56116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nheritance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676" y="5934670"/>
            <a:ext cx="61886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E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ncapsulation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968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Linking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Association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r>
              <a:rPr lang="en-GB" b="1" i="1" dirty="0">
                <a:solidFill>
                  <a:srgbClr val="FF0000"/>
                </a:solidFill>
              </a:rPr>
              <a:t>Generalization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pPr lvl="1"/>
            <a:r>
              <a:rPr lang="en-GB" dirty="0"/>
              <a:t>One element (child) "is based on" another element (parent) </a:t>
            </a:r>
          </a:p>
          <a:p>
            <a:r>
              <a:rPr lang="en-GB" b="1" i="1" dirty="0">
                <a:solidFill>
                  <a:srgbClr val="FF0000"/>
                </a:solidFill>
              </a:rPr>
              <a:t>Include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pPr lvl="1"/>
            <a:r>
              <a:rPr lang="en-GB" dirty="0"/>
              <a:t>One use case (base) includes the functionality of another (inclusion case) </a:t>
            </a:r>
          </a:p>
          <a:p>
            <a:pPr lvl="1"/>
            <a:r>
              <a:rPr lang="en-GB" dirty="0"/>
              <a:t>Supports re-use of functionality </a:t>
            </a:r>
          </a:p>
          <a:p>
            <a:r>
              <a:rPr lang="en-GB" b="1" i="1" dirty="0">
                <a:solidFill>
                  <a:srgbClr val="FF0000"/>
                </a:solidFill>
              </a:rPr>
              <a:t>Extend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dirty="0"/>
              <a:t>relationships </a:t>
            </a:r>
          </a:p>
          <a:p>
            <a:pPr lvl="1"/>
            <a:r>
              <a:rPr lang="en-GB" dirty="0"/>
              <a:t>One use case (extension) extends the behaviour of another (base)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4 Pillars of 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Abstraction</a:t>
            </a:r>
            <a:r>
              <a:rPr lang="en-GB" dirty="0"/>
              <a:t> – attributes/methods that are completely separate from any specific instance</a:t>
            </a:r>
          </a:p>
          <a:p>
            <a:pPr lvl="1"/>
            <a:r>
              <a:rPr lang="en-GB" dirty="0"/>
              <a:t>Generalisation – focus on the essentials</a:t>
            </a:r>
          </a:p>
          <a:p>
            <a:r>
              <a:rPr lang="en-GB" b="1" dirty="0">
                <a:solidFill>
                  <a:srgbClr val="FF0000"/>
                </a:solidFill>
              </a:rPr>
              <a:t>Encapsulation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keep contents together and protect them</a:t>
            </a:r>
          </a:p>
          <a:p>
            <a:pPr lvl="1"/>
            <a:r>
              <a:rPr lang="en-GB" dirty="0"/>
              <a:t>Only reveal what is necessary for other parts of the application to work</a:t>
            </a:r>
          </a:p>
          <a:p>
            <a:r>
              <a:rPr lang="en-GB" b="1" dirty="0">
                <a:solidFill>
                  <a:srgbClr val="FF0000"/>
                </a:solidFill>
              </a:rPr>
              <a:t>Inheritance </a:t>
            </a:r>
            <a:r>
              <a:rPr lang="en-GB" dirty="0"/>
              <a:t>- derive a new class from an existing one</a:t>
            </a:r>
          </a:p>
          <a:p>
            <a:pPr lvl="1"/>
            <a:r>
              <a:rPr lang="en-GB" dirty="0"/>
              <a:t>Code re-use, avoid redundancy, easy to modify</a:t>
            </a:r>
          </a:p>
          <a:p>
            <a:r>
              <a:rPr lang="en-GB" b="1" dirty="0">
                <a:solidFill>
                  <a:srgbClr val="FF0000"/>
                </a:solidFill>
              </a:rPr>
              <a:t>Polymorphism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A child class can </a:t>
            </a:r>
            <a:r>
              <a:rPr lang="en-US" b="1" i="1" dirty="0">
                <a:solidFill>
                  <a:srgbClr val="CC0000"/>
                </a:solidFill>
              </a:rPr>
              <a:t>override</a:t>
            </a:r>
            <a:r>
              <a:rPr lang="en-US" dirty="0"/>
              <a:t> the definition of an inherited method in favor of its 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2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OO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en-GB" dirty="0"/>
              <a:t>Need to follow a process to identify the classes/objects for our application:</a:t>
            </a:r>
          </a:p>
          <a:p>
            <a:pPr marL="0" indent="0">
              <a:buNone/>
            </a:pPr>
            <a:endParaRPr lang="en-GB" dirty="0"/>
          </a:p>
          <a:p>
            <a:pPr marL="1154430" lvl="2" indent="-514350">
              <a:buFont typeface="+mj-lt"/>
              <a:buAutoNum type="arabicPeriod"/>
            </a:pPr>
            <a:r>
              <a:rPr lang="en-GB" sz="3200" dirty="0"/>
              <a:t>Gather requirements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sz="3200" dirty="0"/>
              <a:t>Describe the application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sz="3200" dirty="0"/>
              <a:t>Identify the main objects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sz="3200" dirty="0"/>
              <a:t>Describe the interactions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GB" sz="3200" dirty="0"/>
              <a:t>Create a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0296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Gather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Analysis</a:t>
            </a:r>
          </a:p>
          <a:p>
            <a:pPr lvl="1"/>
            <a:r>
              <a:rPr lang="en-GB" dirty="0"/>
              <a:t>Functional – what is it required to do i.e. features/capabilities</a:t>
            </a:r>
          </a:p>
          <a:p>
            <a:pPr lvl="1"/>
            <a:r>
              <a:rPr lang="en-GB" dirty="0"/>
              <a:t>Non-functional – what else? i.e. Security, performance, documentation</a:t>
            </a:r>
          </a:p>
          <a:p>
            <a:pPr lvl="1"/>
            <a:endParaRPr lang="en-GB" dirty="0"/>
          </a:p>
          <a:p>
            <a:r>
              <a:rPr lang="en-GB" dirty="0"/>
              <a:t>To formally gather requirements…</a:t>
            </a:r>
          </a:p>
          <a:p>
            <a:pPr lvl="1"/>
            <a:r>
              <a:rPr lang="en-GB" dirty="0"/>
              <a:t>FURPS / FURPS+</a:t>
            </a:r>
          </a:p>
          <a:p>
            <a:pPr lvl="2"/>
            <a:r>
              <a:rPr lang="en-GB" dirty="0"/>
              <a:t>Functional requirements, Usability requirements, Reliability requirements, Performance requirements, Supportability requirements</a:t>
            </a:r>
          </a:p>
          <a:p>
            <a:pPr lvl="2"/>
            <a:r>
              <a:rPr lang="en-GB" dirty="0"/>
              <a:t>+ design requirements, implementation requirements, interface requirements, physical requirements</a:t>
            </a:r>
          </a:p>
          <a:p>
            <a:pPr marL="0" indent="0">
              <a:buNone/>
            </a:pPr>
            <a:r>
              <a:rPr lang="en-GB" b="1" i="1" dirty="0"/>
              <a:t>N.B. agile approach – first pass, grab minimal set of requirements to feed into next part of the process.  Some requirements will be TBD and will be defined later</a:t>
            </a:r>
          </a:p>
        </p:txBody>
      </p:sp>
    </p:spTree>
    <p:extLst>
      <p:ext uri="{BB962C8B-B14F-4D97-AF65-F5344CB8AC3E}">
        <p14:creationId xmlns:p14="http://schemas.microsoft.com/office/powerpoint/2010/main" val="160881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User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en-GB" dirty="0"/>
              <a:t>Now we have our requirements i.e. application must do …</a:t>
            </a:r>
          </a:p>
          <a:p>
            <a:r>
              <a:rPr lang="en-GB" dirty="0"/>
              <a:t>Need to focus on the </a:t>
            </a:r>
            <a:r>
              <a:rPr lang="en-GB" b="1" dirty="0"/>
              <a:t>USER</a:t>
            </a:r>
            <a:r>
              <a:rPr lang="en-GB" dirty="0"/>
              <a:t> – how does the user accomplish a particular goal?</a:t>
            </a:r>
          </a:p>
          <a:p>
            <a:r>
              <a:rPr lang="en-GB" dirty="0"/>
              <a:t>2 formats typically used for this purpose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User story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Use case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0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n-GB" dirty="0"/>
              <a:t>Describes a single goal from the users perspective </a:t>
            </a:r>
          </a:p>
          <a:p>
            <a:pPr lvl="1"/>
            <a:r>
              <a:rPr lang="en-GB" dirty="0"/>
              <a:t>What do they want to do and why?</a:t>
            </a:r>
          </a:p>
          <a:p>
            <a:pPr lvl="1"/>
            <a:r>
              <a:rPr lang="en-GB" dirty="0"/>
              <a:t>1 or 2 sentences typically written on index cards</a:t>
            </a:r>
          </a:p>
          <a:p>
            <a:pPr lvl="1"/>
            <a:r>
              <a:rPr lang="en-GB" dirty="0"/>
              <a:t>Follows a particular format: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rgbClr val="FF0000"/>
                </a:solidFill>
              </a:rPr>
              <a:t>As 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(type of user)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rgbClr val="FF0000"/>
                </a:solidFill>
              </a:rPr>
              <a:t>I want </a:t>
            </a:r>
            <a:r>
              <a:rPr lang="en-GB" dirty="0"/>
              <a:t>(goal)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rgbClr val="FF0000"/>
                </a:solidFill>
              </a:rPr>
              <a:t>so that </a:t>
            </a:r>
            <a:r>
              <a:rPr lang="en-GB" dirty="0"/>
              <a:t>(reason) this part is optional</a:t>
            </a:r>
          </a:p>
          <a:p>
            <a:pPr marL="393192" lvl="1" indent="0">
              <a:buNone/>
            </a:pPr>
            <a:r>
              <a:rPr lang="en-GB" dirty="0"/>
              <a:t>e.g.</a:t>
            </a:r>
          </a:p>
          <a:p>
            <a:pPr marL="393192" lvl="1" indent="0">
              <a:buNone/>
            </a:pPr>
            <a:r>
              <a:rPr lang="en-GB" dirty="0"/>
              <a:t>	As a bank customer</a:t>
            </a:r>
          </a:p>
          <a:p>
            <a:pPr marL="393192" lvl="1" indent="0">
              <a:buNone/>
            </a:pPr>
            <a:r>
              <a:rPr lang="en-GB" dirty="0"/>
              <a:t>	I want to change my PIN online</a:t>
            </a:r>
          </a:p>
          <a:p>
            <a:pPr marL="393192" lvl="1" indent="0">
              <a:buNone/>
            </a:pPr>
            <a:r>
              <a:rPr lang="en-GB" dirty="0"/>
              <a:t>	so that I don’t have to go into a branch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64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Write user stories for a doctors surgery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2501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/>
          </a:bodyPr>
          <a:lstStyle/>
          <a:p>
            <a:r>
              <a:rPr lang="en-GB" dirty="0"/>
              <a:t>Done at the start of the project as a placeholder for future conversation and as a reminder that we need to discuss…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SCRUM/XP would use User Stories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 algn="ctr">
              <a:buNone/>
            </a:pPr>
            <a:endParaRPr lang="en-GB" b="1" i="1" dirty="0"/>
          </a:p>
          <a:p>
            <a:pPr marL="0" indent="0" algn="ctr">
              <a:buNone/>
            </a:pPr>
            <a:endParaRPr lang="en-GB" b="1" i="1" dirty="0"/>
          </a:p>
          <a:p>
            <a:pPr marL="0" indent="0" algn="ctr">
              <a:buNone/>
            </a:pPr>
            <a:endParaRPr lang="en-GB" b="1" i="1" dirty="0"/>
          </a:p>
          <a:p>
            <a:pPr marL="0" indent="0" algn="ctr">
              <a:buNone/>
            </a:pPr>
            <a:endParaRPr lang="en-GB" b="1" i="1" dirty="0"/>
          </a:p>
          <a:p>
            <a:pPr marL="0" indent="0" algn="ctr">
              <a:buNone/>
            </a:pPr>
            <a:endParaRPr lang="en-GB" b="1" i="1" dirty="0"/>
          </a:p>
          <a:p>
            <a:pPr marL="0" indent="0" algn="ctr">
              <a:buNone/>
            </a:pPr>
            <a:r>
              <a:rPr lang="en-GB" b="1" i="1" dirty="0"/>
              <a:t>Always used as input for next stage in process</a:t>
            </a:r>
          </a:p>
        </p:txBody>
      </p:sp>
    </p:spTree>
    <p:extLst>
      <p:ext uri="{BB962C8B-B14F-4D97-AF65-F5344CB8AC3E}">
        <p14:creationId xmlns:p14="http://schemas.microsoft.com/office/powerpoint/2010/main" val="103599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2585</TotalTime>
  <Words>1359</Words>
  <Application>Microsoft Office PowerPoint</Application>
  <PresentationFormat>On-screen Show (4:3)</PresentationFormat>
  <Paragraphs>165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Flow</vt:lpstr>
      <vt:lpstr>HND Computing Systems Development: Object Oriented Analysis and Design (H172 35)</vt:lpstr>
      <vt:lpstr>4 Pillars of OO</vt:lpstr>
      <vt:lpstr>4 Pillars of OO</vt:lpstr>
      <vt:lpstr>OO Design Process</vt:lpstr>
      <vt:lpstr>Gather Requirements</vt:lpstr>
      <vt:lpstr>User Focus</vt:lpstr>
      <vt:lpstr>User Story</vt:lpstr>
      <vt:lpstr>Activity</vt:lpstr>
      <vt:lpstr>User Story</vt:lpstr>
      <vt:lpstr>Use Case</vt:lpstr>
      <vt:lpstr>Use Case – what details are captured?</vt:lpstr>
      <vt:lpstr>How do we identify potential use cases?</vt:lpstr>
      <vt:lpstr>Use case – identifying the actors</vt:lpstr>
      <vt:lpstr>Identifying the scenario</vt:lpstr>
      <vt:lpstr>Documenting a Use Case</vt:lpstr>
      <vt:lpstr>Remaining Agile</vt:lpstr>
      <vt:lpstr>Activity</vt:lpstr>
      <vt:lpstr>Diagramming Use Cases</vt:lpstr>
      <vt:lpstr>Diagramming Use Cases</vt:lpstr>
      <vt:lpstr>Linking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Chris Dworczyk</cp:lastModifiedBy>
  <cp:revision>189</cp:revision>
  <cp:lastPrinted>2016-09-14T08:56:21Z</cp:lastPrinted>
  <dcterms:created xsi:type="dcterms:W3CDTF">2014-08-20T09:50:30Z</dcterms:created>
  <dcterms:modified xsi:type="dcterms:W3CDTF">2017-12-01T15:31:51Z</dcterms:modified>
</cp:coreProperties>
</file>