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96" r:id="rId3"/>
    <p:sldId id="275" r:id="rId4"/>
    <p:sldId id="276" r:id="rId5"/>
    <p:sldId id="277" r:id="rId6"/>
    <p:sldId id="278" r:id="rId7"/>
    <p:sldId id="279" r:id="rId8"/>
    <p:sldId id="280" r:id="rId9"/>
    <p:sldId id="297" r:id="rId10"/>
    <p:sldId id="281" r:id="rId11"/>
    <p:sldId id="282" r:id="rId12"/>
    <p:sldId id="283" r:id="rId13"/>
    <p:sldId id="284" r:id="rId14"/>
    <p:sldId id="285" r:id="rId15"/>
  </p:sldIdLst>
  <p:sldSz cx="9144000" cy="6858000" type="screen4x3"/>
  <p:notesSz cx="67976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9937" autoAdjust="0"/>
  </p:normalViewPr>
  <p:slideViewPr>
    <p:cSldViewPr>
      <p:cViewPr varScale="1">
        <p:scale>
          <a:sx n="70" d="100"/>
          <a:sy n="70" d="100"/>
        </p:scale>
        <p:origin x="-1800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5B7DF-8097-43F9-A6AF-1D8FA8571D37}" type="datetimeFigureOut">
              <a:rPr lang="en-GB" smtClean="0"/>
              <a:t>20/09/2017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EA6BE-C78A-49D1-8ADA-9E1A878E6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708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EA6BE-C78A-49D1-8ADA-9E1A878E6AE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118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EA6BE-C78A-49D1-8ADA-9E1A878E6AE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592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20/09/2017</a:t>
            </a:fld>
            <a:endParaRPr lang="en-GB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20/09/2017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20/09/2017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20/09/2017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 dirty="0" smtClean="0"/>
              <a:t>NQ1 Introduction to Programming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20/09/2017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20/09/2017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20/09/2017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20/09/2017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20/09/2017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20/09/2017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20/09/2017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DC7686-A8B1-4B8F-9D21-FF305E435517}" type="datetimeFigureOut">
              <a:rPr lang="en-GB" smtClean="0"/>
              <a:t>20/09/2017</a:t>
            </a:fld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../../../VideoPool/FoundationsOfProgramming-OOD/03%2004%20DiagrammingUseCases.mp4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420888"/>
            <a:ext cx="7851648" cy="1828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HND Computing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Systems Development: Object Oriented Analysis and Design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(H172 35)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936768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algn="ctr"/>
            <a:endParaRPr lang="en-GB" dirty="0" smtClean="0">
              <a:solidFill>
                <a:schemeClr val="bg2"/>
              </a:solidFill>
            </a:endParaRPr>
          </a:p>
          <a:p>
            <a:pPr algn="ctr"/>
            <a:r>
              <a:rPr lang="en-GB" dirty="0" smtClean="0">
                <a:solidFill>
                  <a:schemeClr val="bg2"/>
                </a:solidFill>
              </a:rPr>
              <a:t>Lecturer </a:t>
            </a:r>
            <a:r>
              <a:rPr lang="en-GB" dirty="0">
                <a:solidFill>
                  <a:schemeClr val="bg2"/>
                </a:solidFill>
              </a:rPr>
              <a:t>– Dawn Wilson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96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688"/>
            <a:ext cx="8167188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59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Activity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584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Suppose we want to develop software for an alarm </a:t>
            </a:r>
            <a:r>
              <a:rPr lang="en-GB" dirty="0" smtClean="0"/>
              <a:t>clock.  The </a:t>
            </a:r>
            <a:r>
              <a:rPr lang="en-GB" dirty="0"/>
              <a:t>clock shows the time of day. Using buttons, the user can set the hours and </a:t>
            </a:r>
            <a:r>
              <a:rPr lang="en-GB" dirty="0" smtClean="0"/>
              <a:t>minute fields </a:t>
            </a:r>
            <a:r>
              <a:rPr lang="en-GB" dirty="0"/>
              <a:t>individually, and choose between 12 and 24-hour </a:t>
            </a:r>
            <a:r>
              <a:rPr lang="en-GB" dirty="0" smtClean="0"/>
              <a:t>display.  It </a:t>
            </a:r>
            <a:r>
              <a:rPr lang="en-GB" dirty="0"/>
              <a:t>is possible to set </a:t>
            </a:r>
            <a:r>
              <a:rPr lang="en-GB" dirty="0" smtClean="0"/>
              <a:t>an alarm. </a:t>
            </a:r>
            <a:r>
              <a:rPr lang="en-GB" dirty="0"/>
              <a:t>When an alarm fires, it will sound some noise. </a:t>
            </a:r>
            <a:r>
              <a:rPr lang="en-GB" dirty="0" smtClean="0"/>
              <a:t>The user </a:t>
            </a:r>
            <a:r>
              <a:rPr lang="en-GB" dirty="0"/>
              <a:t>can turn it off, or choose to ’snooze’. If the user does not respond at all, the alarm </a:t>
            </a:r>
            <a:r>
              <a:rPr lang="en-GB" dirty="0" smtClean="0"/>
              <a:t>will turn </a:t>
            </a:r>
            <a:r>
              <a:rPr lang="en-GB" dirty="0"/>
              <a:t>off itself after 2 minutes. ’Snoozing’ means to turn off the sound, but the alarm </a:t>
            </a:r>
            <a:r>
              <a:rPr lang="en-GB" dirty="0" smtClean="0"/>
              <a:t>will fire </a:t>
            </a:r>
            <a:r>
              <a:rPr lang="en-GB" dirty="0"/>
              <a:t>again after some minutes of delay. </a:t>
            </a:r>
            <a:endParaRPr lang="en-GB" dirty="0" smtClean="0"/>
          </a:p>
          <a:p>
            <a:r>
              <a:rPr lang="en-GB" dirty="0"/>
              <a:t>Identify the top-level functional requirement for the clock, and model it with </a:t>
            </a:r>
            <a:r>
              <a:rPr lang="en-GB" dirty="0" smtClean="0"/>
              <a:t>use cases and a use case </a:t>
            </a:r>
            <a:r>
              <a:rPr lang="en-GB" dirty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243669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764704"/>
            <a:ext cx="7337159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50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76672"/>
            <a:ext cx="557212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67038"/>
            <a:ext cx="55245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902" y="3890963"/>
            <a:ext cx="55816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39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48680"/>
            <a:ext cx="7800054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0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Use Case -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 use case describes how a type of user (called an actor) uses a system to achieve a goal</a:t>
            </a:r>
          </a:p>
          <a:p>
            <a:pPr lvl="1"/>
            <a:r>
              <a:rPr lang="en-GB" i="1" dirty="0" smtClean="0">
                <a:solidFill>
                  <a:srgbClr val="0070C0"/>
                </a:solidFill>
              </a:rPr>
              <a:t>Who will be using the system?</a:t>
            </a:r>
            <a:r>
              <a:rPr lang="en-GB" i="1" dirty="0" smtClean="0"/>
              <a:t> </a:t>
            </a:r>
            <a:r>
              <a:rPr lang="en-GB" dirty="0" smtClean="0"/>
              <a:t>– doesn’t have to be human, could be another external system</a:t>
            </a:r>
          </a:p>
          <a:p>
            <a:pPr lvl="1"/>
            <a:r>
              <a:rPr lang="en-GB" i="1" dirty="0">
                <a:solidFill>
                  <a:srgbClr val="0070C0"/>
                </a:solidFill>
              </a:rPr>
              <a:t>What will they be using it to do?</a:t>
            </a:r>
            <a:r>
              <a:rPr lang="en-GB" i="1" dirty="0" smtClean="0"/>
              <a:t> </a:t>
            </a:r>
            <a:r>
              <a:rPr lang="en-GB" dirty="0" smtClean="0"/>
              <a:t>– the goal must be of value to the actor i.e. we wouldn’t have a use case called “cardholder enters PIN” as this by itself has no value to the cardholder</a:t>
            </a:r>
          </a:p>
          <a:p>
            <a:r>
              <a:rPr lang="en-GB" dirty="0" smtClean="0"/>
              <a:t>What is the overall aim of using use cases?</a:t>
            </a:r>
          </a:p>
          <a:p>
            <a:pPr lvl="1"/>
            <a:r>
              <a:rPr lang="en-GB" dirty="0" smtClean="0"/>
              <a:t>To eliminate rework due to requirements misunderstandings</a:t>
            </a:r>
          </a:p>
          <a:p>
            <a:pPr lvl="1"/>
            <a:r>
              <a:rPr lang="en-GB" dirty="0" smtClean="0"/>
              <a:t>Use cases in conjunction with techniques like storyboarding, help to build explicit shared understanding between the clients and the development team</a:t>
            </a:r>
          </a:p>
        </p:txBody>
      </p:sp>
    </p:spTree>
    <p:extLst>
      <p:ext uri="{BB962C8B-B14F-4D97-AF65-F5344CB8AC3E}">
        <p14:creationId xmlns:p14="http://schemas.microsoft.com/office/powerpoint/2010/main" val="136140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Diagramming Use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604867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UML Use Case diagram</a:t>
            </a:r>
          </a:p>
          <a:p>
            <a:pPr lvl="1"/>
            <a:r>
              <a:rPr lang="en-GB" dirty="0" smtClean="0"/>
              <a:t>Diagram multiple use cases and actors together  to give an overview of the system and how they interact in context</a:t>
            </a:r>
          </a:p>
          <a:p>
            <a:pPr marL="393192" lvl="1" indent="0">
              <a:buNone/>
            </a:pPr>
            <a:endParaRPr lang="en-GB" dirty="0" smtClean="0"/>
          </a:p>
          <a:p>
            <a:pPr marL="27432" indent="0">
              <a:buNone/>
            </a:pPr>
            <a:r>
              <a:rPr lang="en-GB" b="1" u="sng" dirty="0" smtClean="0"/>
              <a:t>UML Notation:</a:t>
            </a:r>
          </a:p>
          <a:p>
            <a:r>
              <a:rPr lang="en-GB" b="1" dirty="0" smtClean="0"/>
              <a:t>Stick figures </a:t>
            </a:r>
            <a:r>
              <a:rPr lang="en-GB" dirty="0" smtClean="0"/>
              <a:t>to represent an actor</a:t>
            </a:r>
          </a:p>
          <a:p>
            <a:r>
              <a:rPr lang="en-GB" b="1" dirty="0" err="1" smtClean="0"/>
              <a:t>Elipses</a:t>
            </a:r>
            <a:r>
              <a:rPr lang="en-GB" dirty="0" smtClean="0"/>
              <a:t> around use case titles</a:t>
            </a:r>
          </a:p>
          <a:p>
            <a:r>
              <a:rPr lang="en-GB" b="1" dirty="0" smtClean="0"/>
              <a:t>Rectangle</a:t>
            </a:r>
            <a:r>
              <a:rPr lang="en-GB" dirty="0" smtClean="0"/>
              <a:t> around all use cases to show system boundary (can also be useful to use boxes to denote releases)</a:t>
            </a:r>
          </a:p>
          <a:p>
            <a:r>
              <a:rPr lang="en-GB" dirty="0" smtClean="0"/>
              <a:t>Draw </a:t>
            </a:r>
            <a:r>
              <a:rPr lang="en-GB" b="1" dirty="0" smtClean="0"/>
              <a:t>lines</a:t>
            </a:r>
            <a:r>
              <a:rPr lang="en-GB" dirty="0" smtClean="0"/>
              <a:t> (association) between actors and use cases they interact with</a:t>
            </a:r>
          </a:p>
          <a:p>
            <a:pPr lvl="1"/>
            <a:r>
              <a:rPr lang="en-GB" dirty="0" smtClean="0"/>
              <a:t>If actor supplies information, initiates the use case, or receives information as a result of a use case then need an association</a:t>
            </a:r>
          </a:p>
          <a:p>
            <a:pPr lvl="1"/>
            <a:r>
              <a:rPr lang="en-GB" b="1" dirty="0" smtClean="0"/>
              <a:t>N.B.</a:t>
            </a:r>
            <a:r>
              <a:rPr lang="en-GB" dirty="0" smtClean="0"/>
              <a:t> this does not represent flow of information therefore no arrow heads (information flow can be modelled using UML activity diagrams)</a:t>
            </a:r>
          </a:p>
        </p:txBody>
      </p:sp>
    </p:spTree>
    <p:extLst>
      <p:ext uri="{BB962C8B-B14F-4D97-AF65-F5344CB8AC3E}">
        <p14:creationId xmlns:p14="http://schemas.microsoft.com/office/powerpoint/2010/main" val="407098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Diagramming Use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71864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Not all actors are humans, may be an external system.  This should be represented by a box (rather than a stick figure), but include the notation &lt;&lt;actor&gt;&gt; at the top of the box</a:t>
            </a:r>
          </a:p>
          <a:p>
            <a:r>
              <a:rPr lang="en-GB" dirty="0" smtClean="0"/>
              <a:t>Typically (not a rule), put </a:t>
            </a:r>
            <a:r>
              <a:rPr lang="en-GB" dirty="0"/>
              <a:t>p</a:t>
            </a:r>
            <a:r>
              <a:rPr lang="en-GB" dirty="0" smtClean="0"/>
              <a:t>rimary actors (initiate use case) on the left hand side and secondary actors on right</a:t>
            </a:r>
          </a:p>
          <a:p>
            <a:r>
              <a:rPr lang="en-GB" dirty="0" smtClean="0"/>
              <a:t>There is no sequence of use cases, but if the app. has a flow then can diagram them top to bottom</a:t>
            </a:r>
          </a:p>
          <a:p>
            <a:endParaRPr lang="en-GB" dirty="0"/>
          </a:p>
          <a:p>
            <a:r>
              <a:rPr lang="en-GB" i="1" dirty="0" smtClean="0"/>
              <a:t>It is a simple overview of multiple actors and use cases at the same time without any specific details.  Good for communication and assists with identifying missing actors/use cases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88976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Linking Use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 fontScale="92500"/>
          </a:bodyPr>
          <a:lstStyle/>
          <a:p>
            <a:r>
              <a:rPr lang="en-GB" b="1" i="1" dirty="0" smtClean="0">
                <a:solidFill>
                  <a:srgbClr val="FF0000"/>
                </a:solidFill>
              </a:rPr>
              <a:t>Association</a:t>
            </a:r>
            <a:r>
              <a:rPr lang="en-GB" i="1" dirty="0" smtClean="0">
                <a:solidFill>
                  <a:srgbClr val="FF0000"/>
                </a:solidFill>
              </a:rPr>
              <a:t> </a:t>
            </a:r>
            <a:r>
              <a:rPr lang="en-GB" dirty="0"/>
              <a:t>relationships </a:t>
            </a:r>
            <a:endParaRPr lang="en-GB" dirty="0" smtClean="0"/>
          </a:p>
          <a:p>
            <a:pPr lvl="1"/>
            <a:r>
              <a:rPr lang="en-GB" dirty="0" smtClean="0"/>
              <a:t>Basic relationship to show an interaction between actor and use case OR use case and use case</a:t>
            </a:r>
            <a:endParaRPr lang="en-GB" dirty="0"/>
          </a:p>
          <a:p>
            <a:r>
              <a:rPr lang="en-GB" b="1" i="1" dirty="0" smtClean="0">
                <a:solidFill>
                  <a:srgbClr val="FF0000"/>
                </a:solidFill>
              </a:rPr>
              <a:t>Generalization</a:t>
            </a:r>
            <a:r>
              <a:rPr lang="en-GB" i="1" dirty="0" smtClean="0">
                <a:solidFill>
                  <a:srgbClr val="FF0000"/>
                </a:solidFill>
              </a:rPr>
              <a:t> </a:t>
            </a:r>
            <a:r>
              <a:rPr lang="en-GB" dirty="0"/>
              <a:t>relationships </a:t>
            </a:r>
          </a:p>
          <a:p>
            <a:pPr lvl="1"/>
            <a:r>
              <a:rPr lang="en-GB" dirty="0" smtClean="0"/>
              <a:t>One </a:t>
            </a:r>
            <a:r>
              <a:rPr lang="en-GB" dirty="0"/>
              <a:t>element (child) "is based on" another element (parent) </a:t>
            </a:r>
          </a:p>
          <a:p>
            <a:r>
              <a:rPr lang="en-GB" b="1" i="1" dirty="0" smtClean="0">
                <a:solidFill>
                  <a:srgbClr val="FF0000"/>
                </a:solidFill>
              </a:rPr>
              <a:t>Include</a:t>
            </a:r>
            <a:r>
              <a:rPr lang="en-GB" i="1" dirty="0" smtClean="0">
                <a:solidFill>
                  <a:srgbClr val="FF0000"/>
                </a:solidFill>
              </a:rPr>
              <a:t> </a:t>
            </a:r>
            <a:r>
              <a:rPr lang="en-GB" dirty="0"/>
              <a:t>relationships </a:t>
            </a:r>
          </a:p>
          <a:p>
            <a:pPr lvl="1"/>
            <a:r>
              <a:rPr lang="en-GB" dirty="0" smtClean="0"/>
              <a:t>One </a:t>
            </a:r>
            <a:r>
              <a:rPr lang="en-GB" dirty="0"/>
              <a:t>use case (base) includes the functionality of another (inclusion case) </a:t>
            </a:r>
          </a:p>
          <a:p>
            <a:pPr lvl="1"/>
            <a:r>
              <a:rPr lang="en-GB" dirty="0" smtClean="0"/>
              <a:t>Supports </a:t>
            </a:r>
            <a:r>
              <a:rPr lang="en-GB" dirty="0"/>
              <a:t>re-use of functionality </a:t>
            </a:r>
          </a:p>
          <a:p>
            <a:r>
              <a:rPr lang="en-GB" b="1" i="1" dirty="0" smtClean="0">
                <a:solidFill>
                  <a:srgbClr val="FF0000"/>
                </a:solidFill>
              </a:rPr>
              <a:t>Extend</a:t>
            </a:r>
            <a:r>
              <a:rPr lang="en-GB" i="1" dirty="0" smtClean="0">
                <a:solidFill>
                  <a:srgbClr val="FF0000"/>
                </a:solidFill>
              </a:rPr>
              <a:t> </a:t>
            </a:r>
            <a:r>
              <a:rPr lang="en-GB" dirty="0"/>
              <a:t>relationships </a:t>
            </a:r>
          </a:p>
          <a:p>
            <a:pPr lvl="1"/>
            <a:r>
              <a:rPr lang="en-GB" dirty="0" smtClean="0"/>
              <a:t>One </a:t>
            </a:r>
            <a:r>
              <a:rPr lang="en-GB" dirty="0"/>
              <a:t>use case (extension) extends the </a:t>
            </a:r>
            <a:r>
              <a:rPr lang="en-GB" dirty="0" smtClean="0"/>
              <a:t>behaviour </a:t>
            </a:r>
            <a:r>
              <a:rPr lang="en-GB" dirty="0"/>
              <a:t>of another (base)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24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Linking Use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/>
          <a:lstStyle/>
          <a:p>
            <a:r>
              <a:rPr lang="en-GB" sz="2800" b="1" i="1" dirty="0" smtClean="0">
                <a:solidFill>
                  <a:srgbClr val="FF0000"/>
                </a:solidFill>
              </a:rPr>
              <a:t>Include</a:t>
            </a:r>
          </a:p>
          <a:p>
            <a:pPr lvl="1"/>
            <a:r>
              <a:rPr lang="en-US" altLang="en-US" sz="2800" dirty="0"/>
              <a:t>You have a piece of behavior that is similar across many use cases</a:t>
            </a:r>
          </a:p>
          <a:p>
            <a:pPr lvl="1"/>
            <a:r>
              <a:rPr lang="en-US" altLang="en-US" sz="2800" dirty="0"/>
              <a:t>Break this out as a separate use-case and let the other ones “include” </a:t>
            </a:r>
            <a:r>
              <a:rPr lang="en-US" altLang="en-US" sz="2800" dirty="0" smtClean="0"/>
              <a:t>it</a:t>
            </a:r>
          </a:p>
          <a:p>
            <a:pPr lvl="1"/>
            <a:r>
              <a:rPr lang="en-US" altLang="en-US" sz="2800" dirty="0" smtClean="0"/>
              <a:t>Included use case never stands alone</a:t>
            </a:r>
            <a:endParaRPr lang="en-US" altLang="en-US" sz="2800" dirty="0"/>
          </a:p>
          <a:p>
            <a:pPr marL="393192" lvl="1" indent="0">
              <a:buNone/>
            </a:pP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37112"/>
            <a:ext cx="32099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002075"/>
            <a:ext cx="4824536" cy="284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04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Linking Use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87888"/>
          </a:xfrm>
        </p:spPr>
        <p:txBody>
          <a:bodyPr>
            <a:normAutofit/>
          </a:bodyPr>
          <a:lstStyle/>
          <a:p>
            <a:r>
              <a:rPr lang="en-US" altLang="en-US" sz="3200" b="1" i="1" dirty="0" smtClean="0">
                <a:solidFill>
                  <a:srgbClr val="FF0000"/>
                </a:solidFill>
              </a:rPr>
              <a:t>Extends</a:t>
            </a:r>
          </a:p>
          <a:p>
            <a:pPr lvl="1"/>
            <a:r>
              <a:rPr lang="en-US" altLang="en-US" dirty="0" smtClean="0"/>
              <a:t>A </a:t>
            </a:r>
            <a:r>
              <a:rPr lang="en-US" altLang="en-US" dirty="0"/>
              <a:t>use-case is similar to another one but does a little bit more</a:t>
            </a:r>
          </a:p>
          <a:p>
            <a:pPr lvl="1"/>
            <a:r>
              <a:rPr lang="en-US" altLang="en-US" dirty="0"/>
              <a:t>Put the normal behavior in one use-case and the </a:t>
            </a:r>
            <a:r>
              <a:rPr lang="en-US" altLang="en-US" u="sng" dirty="0"/>
              <a:t>exceptional behavior</a:t>
            </a:r>
            <a:r>
              <a:rPr lang="en-US" altLang="en-US" dirty="0"/>
              <a:t> somewhere </a:t>
            </a:r>
            <a:r>
              <a:rPr lang="en-US" altLang="en-US" dirty="0" smtClean="0"/>
              <a:t>else</a:t>
            </a:r>
          </a:p>
          <a:p>
            <a:pPr lvl="1"/>
            <a:r>
              <a:rPr lang="en-GB" dirty="0"/>
              <a:t>The base use case may stand alone, but under certain conditions its </a:t>
            </a:r>
            <a:r>
              <a:rPr lang="en-GB" dirty="0" smtClean="0"/>
              <a:t>behaviour </a:t>
            </a:r>
            <a:r>
              <a:rPr lang="en-GB" dirty="0"/>
              <a:t>may be extended by the </a:t>
            </a:r>
            <a:r>
              <a:rPr lang="en-GB" dirty="0" smtClean="0"/>
              <a:t>behaviour </a:t>
            </a:r>
            <a:r>
              <a:rPr lang="en-GB" dirty="0"/>
              <a:t>of another use case</a:t>
            </a:r>
            <a:endParaRPr lang="en-US" altLang="en-US" dirty="0"/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81128"/>
            <a:ext cx="31432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5" y="4148896"/>
            <a:ext cx="4392488" cy="262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405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Linking Use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>
            <a:normAutofit/>
          </a:bodyPr>
          <a:lstStyle/>
          <a:p>
            <a:r>
              <a:rPr lang="en-US" altLang="en-US" sz="3200" b="1" i="1" dirty="0" smtClean="0">
                <a:solidFill>
                  <a:srgbClr val="FF0000"/>
                </a:solidFill>
              </a:rPr>
              <a:t>Generalization</a:t>
            </a:r>
            <a:endParaRPr lang="en-GB" sz="2800" dirty="0"/>
          </a:p>
          <a:p>
            <a:pPr lvl="1"/>
            <a:r>
              <a:rPr lang="en-GB" sz="3200" dirty="0"/>
              <a:t>The child use case inherits the </a:t>
            </a:r>
            <a:r>
              <a:rPr lang="en-GB" sz="3200" dirty="0" smtClean="0"/>
              <a:t>behaviour </a:t>
            </a:r>
            <a:r>
              <a:rPr lang="en-GB" sz="3200" dirty="0"/>
              <a:t>and meaning of the </a:t>
            </a:r>
            <a:r>
              <a:rPr lang="en-GB" sz="3200" dirty="0" smtClean="0"/>
              <a:t>parent </a:t>
            </a:r>
            <a:r>
              <a:rPr lang="en-GB" sz="3200" dirty="0"/>
              <a:t>use case. </a:t>
            </a:r>
          </a:p>
          <a:p>
            <a:pPr lvl="1"/>
            <a:r>
              <a:rPr lang="en-GB" sz="3200" dirty="0" smtClean="0"/>
              <a:t>The </a:t>
            </a:r>
            <a:r>
              <a:rPr lang="en-GB" sz="3200" dirty="0"/>
              <a:t>child may add to or </a:t>
            </a:r>
            <a:r>
              <a:rPr lang="en-GB" sz="3200" dirty="0" smtClean="0"/>
              <a:t>override </a:t>
            </a:r>
            <a:r>
              <a:rPr lang="en-GB" sz="3200" dirty="0"/>
              <a:t>the </a:t>
            </a:r>
            <a:r>
              <a:rPr lang="en-GB" sz="3200" dirty="0" smtClean="0"/>
              <a:t>behaviour </a:t>
            </a:r>
            <a:r>
              <a:rPr lang="en-GB" sz="3200" dirty="0"/>
              <a:t>of its </a:t>
            </a:r>
            <a:r>
              <a:rPr lang="en-GB" sz="3200" dirty="0" smtClean="0"/>
              <a:t>parent</a:t>
            </a:r>
            <a:endParaRPr lang="en-GB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80411"/>
            <a:ext cx="341947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609023"/>
            <a:ext cx="28956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762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49266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UML notation for associations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Association shows an interaction and this is represented as a solid line connecting the interacting elements.</a:t>
            </a:r>
          </a:p>
          <a:p>
            <a:r>
              <a:rPr lang="en-GB" dirty="0" smtClean="0"/>
              <a:t>&lt;&lt;include&gt;&gt; means always included.  The association is a dashed line annotated with </a:t>
            </a:r>
            <a:r>
              <a:rPr lang="en-GB" dirty="0"/>
              <a:t>&lt;&lt;include</a:t>
            </a:r>
            <a:r>
              <a:rPr lang="en-GB" dirty="0" smtClean="0"/>
              <a:t>&gt;&gt;, pointing towards the use case being included</a:t>
            </a:r>
          </a:p>
          <a:p>
            <a:r>
              <a:rPr lang="en-GB" dirty="0" smtClean="0"/>
              <a:t>&lt;&lt;extend&gt;&gt; means conditionally included.  The association is a dashed line annotated with </a:t>
            </a:r>
            <a:r>
              <a:rPr lang="en-GB" dirty="0"/>
              <a:t>&lt;&lt;extend&gt;&gt; </a:t>
            </a:r>
            <a:r>
              <a:rPr lang="en-GB" dirty="0" smtClean="0"/>
              <a:t>, pointing towards the use case being extended (and not the extending use case)</a:t>
            </a:r>
          </a:p>
          <a:p>
            <a:r>
              <a:rPr lang="en-GB" dirty="0"/>
              <a:t>g</a:t>
            </a:r>
            <a:r>
              <a:rPr lang="en-GB" dirty="0" smtClean="0"/>
              <a:t>eneralisation shows the child inheriting the behaviour of the parent.  The association is a solid line with an empty arrow head pointing towards the parent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087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2557</TotalTime>
  <Words>815</Words>
  <Application>Microsoft Office PowerPoint</Application>
  <PresentationFormat>On-screen Show (4:3)</PresentationFormat>
  <Paragraphs>65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HND Computing Systems Development: Object Oriented Analysis and Design (H172 35)</vt:lpstr>
      <vt:lpstr>Use Case - Review</vt:lpstr>
      <vt:lpstr>Diagramming Use Cases</vt:lpstr>
      <vt:lpstr>Diagramming Use Cases</vt:lpstr>
      <vt:lpstr>Linking Use Cases</vt:lpstr>
      <vt:lpstr>Linking Use Cases</vt:lpstr>
      <vt:lpstr>Linking Use Cases</vt:lpstr>
      <vt:lpstr>Linking Use Cases</vt:lpstr>
      <vt:lpstr>UML notation for associations</vt:lpstr>
      <vt:lpstr>PowerPoint Presentation</vt:lpstr>
      <vt:lpstr>Activity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NQ1 Computing Introduction to Programming</dc:title>
  <dc:creator>stevenanddawn</dc:creator>
  <cp:lastModifiedBy>Dawn Wilson</cp:lastModifiedBy>
  <cp:revision>218</cp:revision>
  <cp:lastPrinted>2016-09-14T08:56:21Z</cp:lastPrinted>
  <dcterms:created xsi:type="dcterms:W3CDTF">2014-08-20T09:50:30Z</dcterms:created>
  <dcterms:modified xsi:type="dcterms:W3CDTF">2017-09-20T09:54:08Z</dcterms:modified>
</cp:coreProperties>
</file>