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68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83F2A4-47E4-4224-958F-790CCDDFDAA1}" type="datetimeFigureOut">
              <a:rPr lang="en-US" smtClean="0"/>
              <a:pPr/>
              <a:t>9/26/2016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B00F9F-0068-4E8B-9F77-E2F8FA195597}" type="slidenum">
              <a:rPr lang="en-GB" smtClean="0"/>
              <a:pPr/>
              <a:t>‹#›</a:t>
            </a:fld>
            <a:endParaRPr lang="en-GB"/>
          </a:p>
        </p:txBody>
      </p:sp>
    </p:spTree>
    <p:extLst>
      <p:ext uri="{BB962C8B-B14F-4D97-AF65-F5344CB8AC3E}">
        <p14:creationId xmlns:p14="http://schemas.microsoft.com/office/powerpoint/2010/main" val="2235557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62CBC6F-31F6-4A3B-AC4A-DC7C5819CC85}" type="datetime1">
              <a:rPr lang="en-US" smtClean="0"/>
              <a:pPr/>
              <a:t>9/26/2016</a:t>
            </a:fld>
            <a:endParaRPr lang="en-GB"/>
          </a:p>
        </p:txBody>
      </p:sp>
      <p:sp>
        <p:nvSpPr>
          <p:cNvPr id="19" name="Footer Placeholder 18"/>
          <p:cNvSpPr>
            <a:spLocks noGrp="1"/>
          </p:cNvSpPr>
          <p:nvPr>
            <p:ph type="ftr" sz="quarter" idx="11"/>
          </p:nvPr>
        </p:nvSpPr>
        <p:spPr/>
        <p:txBody>
          <a:bodyPr/>
          <a:lstStyle/>
          <a:p>
            <a:endParaRPr lang="en-GB"/>
          </a:p>
        </p:txBody>
      </p:sp>
      <p:sp>
        <p:nvSpPr>
          <p:cNvPr id="27" name="Slide Number Placeholder 26"/>
          <p:cNvSpPr>
            <a:spLocks noGrp="1"/>
          </p:cNvSpPr>
          <p:nvPr>
            <p:ph type="sldNum" sz="quarter" idx="12"/>
          </p:nvPr>
        </p:nvSpPr>
        <p:spPr/>
        <p:txBody>
          <a:bodyPr/>
          <a:lstStyle/>
          <a:p>
            <a:fld id="{7C03E2EA-73D2-4C78-B34A-6A4AA2DC19A4}"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5D9108-D384-444C-A2E7-6B881BD117E0}" type="datetime1">
              <a:rPr lang="en-US" smtClean="0"/>
              <a:pPr/>
              <a:t>9/26/2016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03E2EA-73D2-4C78-B34A-6A4AA2DC19A4}"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5F6FF7-4D6C-4CC7-8706-2E66880D5DEA}" type="datetime1">
              <a:rPr lang="en-US" smtClean="0"/>
              <a:pPr/>
              <a:t>9/26/2016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03E2EA-73D2-4C78-B34A-6A4AA2DC19A4}"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433547C-8069-4693-BB75-EFD93D689EEB}" type="datetime1">
              <a:rPr lang="en-US" smtClean="0"/>
              <a:pPr/>
              <a:t>9/26/2016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03E2EA-73D2-4C78-B34A-6A4AA2DC19A4}"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8D11BE3-F6AC-4BF7-AED6-B6876B1CF7E7}" type="datetime1">
              <a:rPr lang="en-US" smtClean="0"/>
              <a:pPr/>
              <a:t>9/26/2016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03E2EA-73D2-4C78-B34A-6A4AA2DC19A4}"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89FB2F7-21C1-4F58-893E-9BA88B48D0AD}" type="datetime1">
              <a:rPr lang="en-US" smtClean="0"/>
              <a:pPr/>
              <a:t>9/26/2016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03E2EA-73D2-4C78-B34A-6A4AA2DC19A4}"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466B13-AB41-4136-81AC-F46CFEC6201E}" type="datetime1">
              <a:rPr lang="en-US" smtClean="0"/>
              <a:pPr/>
              <a:t>9/26/2016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C03E2EA-73D2-4C78-B34A-6A4AA2DC19A4}"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5888379-50D1-4AC7-A0E3-CF41BFB487EA}" type="datetime1">
              <a:rPr lang="en-US" smtClean="0"/>
              <a:pPr/>
              <a:t>9/26/2016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C03E2EA-73D2-4C78-B34A-6A4AA2DC19A4}"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404895-6BA2-4A58-BA79-1FA25E812D93}" type="datetime1">
              <a:rPr lang="en-US" smtClean="0"/>
              <a:pPr/>
              <a:t>9/26/2016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C03E2EA-73D2-4C78-B34A-6A4AA2DC19A4}"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C57B27E-9F3F-42B6-B1C1-D4673B5DDA64}" type="datetime1">
              <a:rPr lang="en-US" smtClean="0"/>
              <a:pPr/>
              <a:t>9/26/2016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03E2EA-73D2-4C78-B34A-6A4AA2DC19A4}"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B88A59F-1C7E-4000-BC7D-D21E59BE8C08}" type="datetime1">
              <a:rPr lang="en-US" smtClean="0"/>
              <a:pPr/>
              <a:t>9/26/2016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8077200" y="6356350"/>
            <a:ext cx="609600" cy="365125"/>
          </a:xfrm>
        </p:spPr>
        <p:txBody>
          <a:bodyPr/>
          <a:lstStyle/>
          <a:p>
            <a:fld id="{7C03E2EA-73D2-4C78-B34A-6A4AA2DC19A4}" type="slidenum">
              <a:rPr lang="en-GB" smtClean="0"/>
              <a:pPr/>
              <a:t>‹#›</a:t>
            </a:fld>
            <a:endParaRPr lang="en-GB"/>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04CA0EB-8E77-4744-ACF9-91BA0D4FD7D6}" type="datetime1">
              <a:rPr lang="en-US" smtClean="0"/>
              <a:pPr/>
              <a:t>9/26/2016</a:t>
            </a:fld>
            <a:endParaRPr lang="en-GB"/>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GB"/>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C03E2EA-73D2-4C78-B34A-6A4AA2DC19A4}" type="slidenum">
              <a:rPr lang="en-GB" smtClean="0"/>
              <a:pPr/>
              <a:t>‹#›</a:t>
            </a:fld>
            <a:endParaRPr lang="en-GB"/>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GB" smtClean="0"/>
              <a:t>Class </a:t>
            </a:r>
            <a:r>
              <a:rPr lang="en-GB" smtClean="0"/>
              <a:t>Diagrams</a:t>
            </a:r>
            <a:endParaRPr lang="en-GB" dirty="0"/>
          </a:p>
        </p:txBody>
      </p:sp>
      <p:sp>
        <p:nvSpPr>
          <p:cNvPr id="4" name="Slide Number Placeholder 3"/>
          <p:cNvSpPr>
            <a:spLocks noGrp="1"/>
          </p:cNvSpPr>
          <p:nvPr>
            <p:ph type="sldNum" sz="quarter" idx="12"/>
          </p:nvPr>
        </p:nvSpPr>
        <p:spPr/>
        <p:txBody>
          <a:bodyPr/>
          <a:lstStyle/>
          <a:p>
            <a:fld id="{7C03E2EA-73D2-4C78-B34A-6A4AA2DC19A4}" type="slidenum">
              <a:rPr lang="en-GB" smtClean="0"/>
              <a:pPr/>
              <a:t>1</a:t>
            </a:fld>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 Diagrams</a:t>
            </a:r>
            <a:endParaRPr lang="en-GB" dirty="0"/>
          </a:p>
        </p:txBody>
      </p:sp>
      <p:sp>
        <p:nvSpPr>
          <p:cNvPr id="3" name="Content Placeholder 2"/>
          <p:cNvSpPr>
            <a:spLocks noGrp="1"/>
          </p:cNvSpPr>
          <p:nvPr>
            <p:ph idx="1"/>
          </p:nvPr>
        </p:nvSpPr>
        <p:spPr/>
        <p:txBody>
          <a:bodyPr>
            <a:normAutofit/>
          </a:bodyPr>
          <a:lstStyle/>
          <a:p>
            <a:pPr>
              <a:buNone/>
            </a:pPr>
            <a:r>
              <a:rPr lang="en-GB" dirty="0" smtClean="0"/>
              <a:t>The arrowheads on the end of the line indicate the directionality of the association.  A line with one arrowhead is </a:t>
            </a:r>
            <a:r>
              <a:rPr lang="en-GB" dirty="0" err="1" smtClean="0"/>
              <a:t>uni</a:t>
            </a:r>
            <a:r>
              <a:rPr lang="en-GB" dirty="0" smtClean="0"/>
              <a:t>-directional whereas a line with either zero or two arrowheads is bidirectional.  Officially you should include both arrowheads for bi-directional associations, however, common practice is to drop them.</a:t>
            </a:r>
          </a:p>
          <a:p>
            <a:pPr>
              <a:buNone/>
            </a:pPr>
            <a:r>
              <a:rPr lang="en-GB" dirty="0" smtClean="0"/>
              <a:t>At each end of the association, the role, the context an object takes within the association, may also be indicated</a:t>
            </a:r>
          </a:p>
          <a:p>
            <a:pPr>
              <a:buNone/>
            </a:pPr>
            <a:endParaRPr lang="en-GB" dirty="0"/>
          </a:p>
        </p:txBody>
      </p:sp>
      <p:sp>
        <p:nvSpPr>
          <p:cNvPr id="4" name="Slide Number Placeholder 3"/>
          <p:cNvSpPr>
            <a:spLocks noGrp="1"/>
          </p:cNvSpPr>
          <p:nvPr>
            <p:ph type="sldNum" sz="quarter" idx="12"/>
          </p:nvPr>
        </p:nvSpPr>
        <p:spPr/>
        <p:txBody>
          <a:bodyPr/>
          <a:lstStyle/>
          <a:p>
            <a:fld id="{7C03E2EA-73D2-4C78-B34A-6A4AA2DC19A4}" type="slidenum">
              <a:rPr lang="en-GB" smtClean="0"/>
              <a:pPr/>
              <a:t>10</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 Diagrams</a:t>
            </a:r>
            <a:endParaRPr lang="en-GB" dirty="0"/>
          </a:p>
        </p:txBody>
      </p:sp>
      <p:sp>
        <p:nvSpPr>
          <p:cNvPr id="3" name="Content Placeholder 2"/>
          <p:cNvSpPr>
            <a:spLocks noGrp="1"/>
          </p:cNvSpPr>
          <p:nvPr>
            <p:ph idx="1"/>
          </p:nvPr>
        </p:nvSpPr>
        <p:spPr/>
        <p:txBody>
          <a:bodyPr>
            <a:normAutofit fontScale="92500" lnSpcReduction="10000"/>
          </a:bodyPr>
          <a:lstStyle/>
          <a:p>
            <a:pPr>
              <a:buNone/>
            </a:pPr>
            <a:r>
              <a:rPr lang="en-GB" dirty="0" smtClean="0"/>
              <a:t>Similarities often exist between different classes. Very often two or more classes will share the same attributes and/or the same methods. Because you don’t want to have to write the same code repeatedly, you want a mechanism that takes advantage of these similarities. Inheritance is that mechanism. Inheritance models “is a” and “is like” relationships, enabling you to reuse existing data and code easily. When </a:t>
            </a:r>
            <a:r>
              <a:rPr lang="en-GB" i="1" dirty="0" smtClean="0"/>
              <a:t>A</a:t>
            </a:r>
            <a:r>
              <a:rPr lang="en-GB" dirty="0" smtClean="0"/>
              <a:t> inherits from </a:t>
            </a:r>
            <a:r>
              <a:rPr lang="en-GB" i="1" dirty="0" smtClean="0"/>
              <a:t>B,</a:t>
            </a:r>
            <a:r>
              <a:rPr lang="en-GB" dirty="0" smtClean="0"/>
              <a:t> we say </a:t>
            </a:r>
            <a:r>
              <a:rPr lang="en-GB" i="1" dirty="0" smtClean="0"/>
              <a:t>A</a:t>
            </a:r>
            <a:r>
              <a:rPr lang="en-GB" dirty="0" smtClean="0"/>
              <a:t> is the subclass of </a:t>
            </a:r>
            <a:r>
              <a:rPr lang="en-GB" i="1" dirty="0" smtClean="0"/>
              <a:t>B</a:t>
            </a:r>
            <a:r>
              <a:rPr lang="en-GB" dirty="0" smtClean="0"/>
              <a:t> and </a:t>
            </a:r>
            <a:r>
              <a:rPr lang="en-GB" i="1" dirty="0" smtClean="0"/>
              <a:t>B</a:t>
            </a:r>
            <a:r>
              <a:rPr lang="en-GB" dirty="0" smtClean="0"/>
              <a:t> is the super class of </a:t>
            </a:r>
            <a:r>
              <a:rPr lang="en-GB" i="1" dirty="0" smtClean="0"/>
              <a:t>A.</a:t>
            </a:r>
            <a:r>
              <a:rPr lang="en-GB" dirty="0" smtClean="0"/>
              <a:t> Furthermore, we say we have “pure inheritance” when </a:t>
            </a:r>
            <a:r>
              <a:rPr lang="en-GB" i="1" dirty="0" smtClean="0"/>
              <a:t>A</a:t>
            </a:r>
            <a:r>
              <a:rPr lang="en-GB" dirty="0" smtClean="0"/>
              <a:t> inherits all the attributes and methods of </a:t>
            </a:r>
            <a:r>
              <a:rPr lang="en-GB" i="1" dirty="0" smtClean="0"/>
              <a:t>B.</a:t>
            </a:r>
            <a:r>
              <a:rPr lang="en-GB" dirty="0" smtClean="0"/>
              <a:t> The UML modelling notation for inheritance is a line with a closed arrowhead pointing from the subclass to the super class</a:t>
            </a:r>
            <a:endParaRPr lang="en-GB" dirty="0"/>
          </a:p>
        </p:txBody>
      </p:sp>
      <p:sp>
        <p:nvSpPr>
          <p:cNvPr id="4" name="Slide Number Placeholder 3"/>
          <p:cNvSpPr>
            <a:spLocks noGrp="1"/>
          </p:cNvSpPr>
          <p:nvPr>
            <p:ph type="sldNum" sz="quarter" idx="12"/>
          </p:nvPr>
        </p:nvSpPr>
        <p:spPr/>
        <p:txBody>
          <a:bodyPr/>
          <a:lstStyle/>
          <a:p>
            <a:fld id="{7C03E2EA-73D2-4C78-B34A-6A4AA2DC19A4}" type="slidenum">
              <a:rPr lang="en-GB" smtClean="0"/>
              <a:pPr/>
              <a:t>11</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 diagrams</a:t>
            </a:r>
            <a:endParaRPr lang="en-GB" dirty="0"/>
          </a:p>
        </p:txBody>
      </p:sp>
      <p:pic>
        <p:nvPicPr>
          <p:cNvPr id="4" name="Content Placeholder 3" descr="classDiagramInheritance.jpg"/>
          <p:cNvPicPr>
            <a:picLocks noGrp="1" noChangeAspect="1"/>
          </p:cNvPicPr>
          <p:nvPr>
            <p:ph idx="1"/>
          </p:nvPr>
        </p:nvPicPr>
        <p:blipFill>
          <a:blip r:embed="rId2"/>
          <a:stretch>
            <a:fillRect/>
          </a:stretch>
        </p:blipFill>
        <p:spPr>
          <a:xfrm>
            <a:off x="1581150" y="2524919"/>
            <a:ext cx="5981700" cy="3209925"/>
          </a:xfrm>
        </p:spPr>
      </p:pic>
      <p:sp>
        <p:nvSpPr>
          <p:cNvPr id="5" name="Slide Number Placeholder 4"/>
          <p:cNvSpPr>
            <a:spLocks noGrp="1"/>
          </p:cNvSpPr>
          <p:nvPr>
            <p:ph type="sldNum" sz="quarter" idx="12"/>
          </p:nvPr>
        </p:nvSpPr>
        <p:spPr/>
        <p:txBody>
          <a:bodyPr/>
          <a:lstStyle/>
          <a:p>
            <a:fld id="{7C03E2EA-73D2-4C78-B34A-6A4AA2DC19A4}" type="slidenum">
              <a:rPr lang="en-GB" smtClean="0"/>
              <a:pPr/>
              <a:t>12</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 Diagrams</a:t>
            </a:r>
            <a:endParaRPr lang="en-GB" dirty="0"/>
          </a:p>
        </p:txBody>
      </p:sp>
      <p:sp>
        <p:nvSpPr>
          <p:cNvPr id="3" name="Content Placeholder 2"/>
          <p:cNvSpPr>
            <a:spLocks noGrp="1"/>
          </p:cNvSpPr>
          <p:nvPr>
            <p:ph idx="1"/>
          </p:nvPr>
        </p:nvSpPr>
        <p:spPr/>
        <p:txBody>
          <a:bodyPr>
            <a:normAutofit fontScale="92500"/>
          </a:bodyPr>
          <a:lstStyle/>
          <a:p>
            <a:pPr>
              <a:buNone/>
            </a:pPr>
            <a:endParaRPr lang="en-GB" b="1" dirty="0" smtClean="0"/>
          </a:p>
          <a:p>
            <a:r>
              <a:rPr lang="en-GB" dirty="0" smtClean="0"/>
              <a:t>An object is any person, place, thing, concept, event, screen, or report applicable to your system. Objects both know things (they have attributes) and they do things (they have methods). A class is a representation of an object and, in many ways, it is simply a template from which objects are created. Classes form the main building blocks of an object-oriented application.  Although thousands of students attend the university, you would only model one class, called </a:t>
            </a:r>
            <a:r>
              <a:rPr lang="en-GB" i="1" dirty="0" smtClean="0"/>
              <a:t>Student</a:t>
            </a:r>
            <a:r>
              <a:rPr lang="en-GB" dirty="0" smtClean="0"/>
              <a:t>, which would represent the entire collection of students</a:t>
            </a:r>
          </a:p>
          <a:p>
            <a:pPr>
              <a:buNone/>
            </a:pPr>
            <a:endParaRPr lang="en-GB" dirty="0"/>
          </a:p>
        </p:txBody>
      </p:sp>
      <p:sp>
        <p:nvSpPr>
          <p:cNvPr id="4" name="Slide Number Placeholder 3"/>
          <p:cNvSpPr>
            <a:spLocks noGrp="1"/>
          </p:cNvSpPr>
          <p:nvPr>
            <p:ph type="sldNum" sz="quarter" idx="12"/>
          </p:nvPr>
        </p:nvSpPr>
        <p:spPr/>
        <p:txBody>
          <a:bodyPr/>
          <a:lstStyle/>
          <a:p>
            <a:fld id="{7C03E2EA-73D2-4C78-B34A-6A4AA2DC19A4}" type="slidenum">
              <a:rPr lang="en-GB" smtClean="0"/>
              <a:pPr/>
              <a:t>2</a:t>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 Diagrams</a:t>
            </a:r>
            <a:endParaRPr lang="en-GB" dirty="0"/>
          </a:p>
        </p:txBody>
      </p:sp>
      <p:sp>
        <p:nvSpPr>
          <p:cNvPr id="3" name="Content Placeholder 2"/>
          <p:cNvSpPr>
            <a:spLocks noGrp="1"/>
          </p:cNvSpPr>
          <p:nvPr>
            <p:ph idx="1"/>
          </p:nvPr>
        </p:nvSpPr>
        <p:spPr/>
        <p:txBody>
          <a:bodyPr anchor="ctr"/>
          <a:lstStyle/>
          <a:p>
            <a:pPr>
              <a:buNone/>
            </a:pPr>
            <a:r>
              <a:rPr lang="en-GB" dirty="0" smtClean="0"/>
              <a:t>Classes are typically </a:t>
            </a:r>
            <a:r>
              <a:rPr lang="en-GB" dirty="0" err="1" smtClean="0"/>
              <a:t>modeled</a:t>
            </a:r>
            <a:r>
              <a:rPr lang="en-GB" dirty="0" smtClean="0"/>
              <a:t> as rectangles with three sections: the top section for the name of the class, the middle section for the attributes of the class, and the bottom section for the methods of the class. </a:t>
            </a:r>
            <a:endParaRPr lang="en-GB" dirty="0"/>
          </a:p>
        </p:txBody>
      </p:sp>
      <p:sp>
        <p:nvSpPr>
          <p:cNvPr id="4" name="Slide Number Placeholder 3"/>
          <p:cNvSpPr>
            <a:spLocks noGrp="1"/>
          </p:cNvSpPr>
          <p:nvPr>
            <p:ph type="sldNum" sz="quarter" idx="12"/>
          </p:nvPr>
        </p:nvSpPr>
        <p:spPr/>
        <p:txBody>
          <a:bodyPr/>
          <a:lstStyle/>
          <a:p>
            <a:fld id="{7C03E2EA-73D2-4C78-B34A-6A4AA2DC19A4}" type="slidenum">
              <a:rPr lang="en-GB" smtClean="0"/>
              <a:pPr/>
              <a:t>3</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 Diagrams</a:t>
            </a:r>
            <a:endParaRPr lang="en-GB" dirty="0"/>
          </a:p>
        </p:txBody>
      </p:sp>
      <p:sp>
        <p:nvSpPr>
          <p:cNvPr id="3" name="Content Placeholder 2"/>
          <p:cNvSpPr>
            <a:spLocks noGrp="1"/>
          </p:cNvSpPr>
          <p:nvPr>
            <p:ph idx="1"/>
          </p:nvPr>
        </p:nvSpPr>
        <p:spPr/>
        <p:txBody>
          <a:bodyPr>
            <a:normAutofit lnSpcReduction="10000"/>
          </a:bodyPr>
          <a:lstStyle/>
          <a:p>
            <a:pPr>
              <a:buNone/>
            </a:pPr>
            <a:r>
              <a:rPr lang="en-GB" dirty="0" smtClean="0"/>
              <a:t>Attributes are the information stored about an object (or at least information  temporarily maintained about an object), while methods are the things an object or class do. For example, students have student numbers, names, addresses, and phone numbers. Those are all examples of the attributes of a student. Students also </a:t>
            </a:r>
            <a:r>
              <a:rPr lang="en-GB" dirty="0" err="1" smtClean="0"/>
              <a:t>enroll</a:t>
            </a:r>
            <a:r>
              <a:rPr lang="en-GB" dirty="0" smtClean="0"/>
              <a:t> in courses, drop courses, and request transcripts. Those are all examples of the things a student does, which get implemented (coded) as methods. You should think of methods as the object-oriented equivalent of functions and procedures.</a:t>
            </a:r>
            <a:endParaRPr lang="en-GB" dirty="0"/>
          </a:p>
        </p:txBody>
      </p:sp>
      <p:sp>
        <p:nvSpPr>
          <p:cNvPr id="4" name="Slide Number Placeholder 3"/>
          <p:cNvSpPr>
            <a:spLocks noGrp="1"/>
          </p:cNvSpPr>
          <p:nvPr>
            <p:ph type="sldNum" sz="quarter" idx="12"/>
          </p:nvPr>
        </p:nvSpPr>
        <p:spPr/>
        <p:txBody>
          <a:bodyPr/>
          <a:lstStyle/>
          <a:p>
            <a:fld id="{7C03E2EA-73D2-4C78-B34A-6A4AA2DC19A4}" type="slidenum">
              <a:rPr lang="en-GB" smtClean="0"/>
              <a:pPr/>
              <a:t>4</a:t>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 Diagrams</a:t>
            </a:r>
            <a:endParaRPr lang="en-GB" dirty="0"/>
          </a:p>
        </p:txBody>
      </p:sp>
      <p:pic>
        <p:nvPicPr>
          <p:cNvPr id="4" name="Content Placeholder 3" descr="classDiagramStudentAddress.jpg"/>
          <p:cNvPicPr>
            <a:picLocks noGrp="1" noChangeAspect="1"/>
          </p:cNvPicPr>
          <p:nvPr>
            <p:ph idx="1"/>
          </p:nvPr>
        </p:nvPicPr>
        <p:blipFill>
          <a:blip r:embed="rId2"/>
          <a:stretch>
            <a:fillRect/>
          </a:stretch>
        </p:blipFill>
        <p:spPr>
          <a:xfrm>
            <a:off x="2185987" y="3210719"/>
            <a:ext cx="4772025" cy="1838325"/>
          </a:xfrm>
        </p:spPr>
      </p:pic>
      <p:sp>
        <p:nvSpPr>
          <p:cNvPr id="5" name="Slide Number Placeholder 4"/>
          <p:cNvSpPr>
            <a:spLocks noGrp="1"/>
          </p:cNvSpPr>
          <p:nvPr>
            <p:ph type="sldNum" sz="quarter" idx="12"/>
          </p:nvPr>
        </p:nvSpPr>
        <p:spPr/>
        <p:txBody>
          <a:bodyPr/>
          <a:lstStyle/>
          <a:p>
            <a:fld id="{7C03E2EA-73D2-4C78-B34A-6A4AA2DC19A4}" type="slidenum">
              <a:rPr lang="en-GB" smtClean="0"/>
              <a:pPr/>
              <a:t>5</a:t>
            </a:fld>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 Diagrams</a:t>
            </a:r>
            <a:endParaRPr lang="en-GB" dirty="0"/>
          </a:p>
        </p:txBody>
      </p:sp>
      <p:sp>
        <p:nvSpPr>
          <p:cNvPr id="3" name="Content Placeholder 2"/>
          <p:cNvSpPr>
            <a:spLocks noGrp="1"/>
          </p:cNvSpPr>
          <p:nvPr>
            <p:ph idx="1"/>
          </p:nvPr>
        </p:nvSpPr>
        <p:spPr/>
        <p:txBody>
          <a:bodyPr>
            <a:normAutofit fontScale="92500" lnSpcReduction="10000"/>
          </a:bodyPr>
          <a:lstStyle/>
          <a:p>
            <a:pPr>
              <a:buNone/>
            </a:pPr>
            <a:r>
              <a:rPr lang="en-GB" dirty="0" smtClean="0"/>
              <a:t>An important consideration the appropriate level of detail.</a:t>
            </a:r>
          </a:p>
          <a:p>
            <a:pPr>
              <a:buNone/>
            </a:pPr>
            <a:r>
              <a:rPr lang="en-GB" dirty="0" smtClean="0"/>
              <a:t>When you stop and think about it, addresses are complicated things. They have complex data, containing street and city information for example, and they potentially have behaviour.</a:t>
            </a:r>
          </a:p>
          <a:p>
            <a:pPr>
              <a:buNone/>
            </a:pPr>
            <a:r>
              <a:rPr lang="en-GB" dirty="0" smtClean="0"/>
              <a:t>Notice how the </a:t>
            </a:r>
            <a:r>
              <a:rPr lang="en-GB" i="1" dirty="0" smtClean="0"/>
              <a:t>Address</a:t>
            </a:r>
            <a:r>
              <a:rPr lang="en-GB" dirty="0" smtClean="0"/>
              <a:t> class has been </a:t>
            </a:r>
            <a:r>
              <a:rPr lang="en-GB" dirty="0" err="1" smtClean="0"/>
              <a:t>modeled</a:t>
            </a:r>
            <a:r>
              <a:rPr lang="en-GB" dirty="0" smtClean="0"/>
              <a:t> to include an attribute for each piece of data it comprises and two methods have been added: one to verify it is a valid address and one to output it as a label (perhaps for an envelope). By introducing the </a:t>
            </a:r>
            <a:r>
              <a:rPr lang="en-GB" i="1" dirty="0" smtClean="0"/>
              <a:t>Address</a:t>
            </a:r>
            <a:r>
              <a:rPr lang="en-GB" dirty="0" smtClean="0"/>
              <a:t> class, the </a:t>
            </a:r>
            <a:r>
              <a:rPr lang="en-GB" i="1" dirty="0" smtClean="0"/>
              <a:t>Student</a:t>
            </a:r>
            <a:r>
              <a:rPr lang="en-GB" dirty="0" smtClean="0"/>
              <a:t> class has become more cohesive. It no longer contains logic (such as validation) that is pertinent to addresses.</a:t>
            </a:r>
            <a:endParaRPr lang="en-GB" dirty="0"/>
          </a:p>
        </p:txBody>
      </p:sp>
      <p:sp>
        <p:nvSpPr>
          <p:cNvPr id="4" name="Slide Number Placeholder 3"/>
          <p:cNvSpPr>
            <a:spLocks noGrp="1"/>
          </p:cNvSpPr>
          <p:nvPr>
            <p:ph type="sldNum" sz="quarter" idx="12"/>
          </p:nvPr>
        </p:nvSpPr>
        <p:spPr/>
        <p:txBody>
          <a:bodyPr/>
          <a:lstStyle/>
          <a:p>
            <a:fld id="{7C03E2EA-73D2-4C78-B34A-6A4AA2DC19A4}" type="slidenum">
              <a:rPr lang="en-GB" smtClean="0"/>
              <a:pPr/>
              <a:t>6</a:t>
            </a:fld>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 diagrams</a:t>
            </a:r>
            <a:endParaRPr lang="en-GB" dirty="0"/>
          </a:p>
        </p:txBody>
      </p:sp>
      <p:sp>
        <p:nvSpPr>
          <p:cNvPr id="3" name="Content Placeholder 2"/>
          <p:cNvSpPr>
            <a:spLocks noGrp="1"/>
          </p:cNvSpPr>
          <p:nvPr>
            <p:ph idx="1"/>
          </p:nvPr>
        </p:nvSpPr>
        <p:spPr/>
        <p:txBody>
          <a:bodyPr>
            <a:normAutofit/>
          </a:bodyPr>
          <a:lstStyle/>
          <a:p>
            <a:pPr>
              <a:buNone/>
            </a:pPr>
            <a:r>
              <a:rPr lang="en-GB" dirty="0" smtClean="0"/>
              <a:t>The </a:t>
            </a:r>
            <a:r>
              <a:rPr lang="en-GB" i="1" dirty="0" smtClean="0"/>
              <a:t>Address</a:t>
            </a:r>
            <a:r>
              <a:rPr lang="en-GB" dirty="0" smtClean="0"/>
              <a:t> class could now be reused in other places.</a:t>
            </a:r>
          </a:p>
          <a:p>
            <a:pPr>
              <a:buNone/>
            </a:pPr>
            <a:r>
              <a:rPr lang="en-GB" dirty="0" smtClean="0"/>
              <a:t>Furthermore, if the need arises to support students with several addresses during the school term, a student may live in a different location than his permanent mailing address, such as a home and term addresses. Information the system may need to track. Having a separate class to implement addresses should make the addition of this behaviour easier to implement.</a:t>
            </a:r>
            <a:endParaRPr lang="en-GB" dirty="0"/>
          </a:p>
        </p:txBody>
      </p:sp>
      <p:sp>
        <p:nvSpPr>
          <p:cNvPr id="4" name="Slide Number Placeholder 3"/>
          <p:cNvSpPr>
            <a:spLocks noGrp="1"/>
          </p:cNvSpPr>
          <p:nvPr>
            <p:ph type="sldNum" sz="quarter" idx="12"/>
          </p:nvPr>
        </p:nvSpPr>
        <p:spPr/>
        <p:txBody>
          <a:bodyPr/>
          <a:lstStyle/>
          <a:p>
            <a:fld id="{7C03E2EA-73D2-4C78-B34A-6A4AA2DC19A4}" type="slidenum">
              <a:rPr lang="en-GB" smtClean="0"/>
              <a:pPr/>
              <a:t>7</a:t>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 Diagrams</a:t>
            </a:r>
            <a:endParaRPr lang="en-GB" dirty="0"/>
          </a:p>
        </p:txBody>
      </p:sp>
      <p:sp>
        <p:nvSpPr>
          <p:cNvPr id="3" name="Content Placeholder 2"/>
          <p:cNvSpPr>
            <a:spLocks noGrp="1"/>
          </p:cNvSpPr>
          <p:nvPr>
            <p:ph idx="1"/>
          </p:nvPr>
        </p:nvSpPr>
        <p:spPr/>
        <p:txBody>
          <a:bodyPr>
            <a:normAutofit lnSpcReduction="10000"/>
          </a:bodyPr>
          <a:lstStyle/>
          <a:p>
            <a:pPr>
              <a:buNone/>
            </a:pPr>
            <a:r>
              <a:rPr lang="en-GB" dirty="0" smtClean="0"/>
              <a:t>Another option for associations is to indicate the direction in which the label should be read. This is depicted using a filled triangle, called a direction indicator, an example of which is shown on the </a:t>
            </a:r>
            <a:r>
              <a:rPr lang="en-GB" i="1" dirty="0" smtClean="0"/>
              <a:t>offering of</a:t>
            </a:r>
            <a:r>
              <a:rPr lang="en-GB" dirty="0" smtClean="0"/>
              <a:t> association between the </a:t>
            </a:r>
            <a:r>
              <a:rPr lang="en-GB" i="1" dirty="0" smtClean="0"/>
              <a:t>Seminar</a:t>
            </a:r>
            <a:r>
              <a:rPr lang="en-GB" dirty="0" smtClean="0"/>
              <a:t> and </a:t>
            </a:r>
            <a:r>
              <a:rPr lang="en-GB" i="1" dirty="0" smtClean="0"/>
              <a:t>Course</a:t>
            </a:r>
            <a:r>
              <a:rPr lang="en-GB" dirty="0" smtClean="0"/>
              <a:t> classes of diagram below. This symbol indicates the association should be read “a seminar is an offering of a course,” instead of “a course is an offering of a seminar.” Direction indicators should be used whenever it isn’t clear which way a label should be read. My advice, however, is if your label is not clear, then you should consider rewording it.</a:t>
            </a:r>
          </a:p>
          <a:p>
            <a:pPr>
              <a:buNone/>
            </a:pPr>
            <a:endParaRPr lang="en-GB" dirty="0"/>
          </a:p>
        </p:txBody>
      </p:sp>
      <p:sp>
        <p:nvSpPr>
          <p:cNvPr id="4" name="Slide Number Placeholder 3"/>
          <p:cNvSpPr>
            <a:spLocks noGrp="1"/>
          </p:cNvSpPr>
          <p:nvPr>
            <p:ph type="sldNum" sz="quarter" idx="12"/>
          </p:nvPr>
        </p:nvSpPr>
        <p:spPr/>
        <p:txBody>
          <a:bodyPr/>
          <a:lstStyle/>
          <a:p>
            <a:fld id="{7C03E2EA-73D2-4C78-B34A-6A4AA2DC19A4}" type="slidenum">
              <a:rPr lang="en-GB" smtClean="0"/>
              <a:pPr/>
              <a:t>8</a:t>
            </a:fld>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 Diagrams</a:t>
            </a:r>
            <a:endParaRPr lang="en-GB" dirty="0"/>
          </a:p>
        </p:txBody>
      </p:sp>
      <p:pic>
        <p:nvPicPr>
          <p:cNvPr id="4" name="Content Placeholder 3" descr="classDiagramSeminarNormalized.jpg"/>
          <p:cNvPicPr>
            <a:picLocks noGrp="1" noChangeAspect="1"/>
          </p:cNvPicPr>
          <p:nvPr>
            <p:ph idx="1"/>
          </p:nvPr>
        </p:nvPicPr>
        <p:blipFill>
          <a:blip r:embed="rId2"/>
          <a:stretch>
            <a:fillRect/>
          </a:stretch>
        </p:blipFill>
        <p:spPr>
          <a:xfrm>
            <a:off x="2166937" y="3491706"/>
            <a:ext cx="4810125" cy="1276350"/>
          </a:xfrm>
        </p:spPr>
      </p:pic>
      <p:sp>
        <p:nvSpPr>
          <p:cNvPr id="5" name="Slide Number Placeholder 4"/>
          <p:cNvSpPr>
            <a:spLocks noGrp="1"/>
          </p:cNvSpPr>
          <p:nvPr>
            <p:ph type="sldNum" sz="quarter" idx="12"/>
          </p:nvPr>
        </p:nvSpPr>
        <p:spPr/>
        <p:txBody>
          <a:bodyPr/>
          <a:lstStyle/>
          <a:p>
            <a:fld id="{7C03E2EA-73D2-4C78-B34A-6A4AA2DC19A4}" type="slidenum">
              <a:rPr lang="en-GB" smtClean="0"/>
              <a:pPr/>
              <a:t>9</a:t>
            </a:fld>
            <a:endParaRPr lang="en-GB"/>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27</TotalTime>
  <Words>635</Words>
  <Application>Microsoft Office PowerPoint</Application>
  <PresentationFormat>On-screen Show (4:3)</PresentationFormat>
  <Paragraphs>37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Class Diagrams</vt:lpstr>
      <vt:lpstr>Class Diagrams</vt:lpstr>
      <vt:lpstr>Class Diagrams</vt:lpstr>
      <vt:lpstr>Class Diagrams</vt:lpstr>
      <vt:lpstr>Class Diagrams</vt:lpstr>
      <vt:lpstr>Class Diagrams</vt:lpstr>
      <vt:lpstr>Class diagrams</vt:lpstr>
      <vt:lpstr>Class Diagrams</vt:lpstr>
      <vt:lpstr>Class Diagrams</vt:lpstr>
      <vt:lpstr>Class Diagrams</vt:lpstr>
      <vt:lpstr>Class Diagrams</vt:lpstr>
      <vt:lpstr>Class diagrams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Diagrams Week 9</dc:title>
  <dc:creator>Morag Robertson</dc:creator>
  <cp:lastModifiedBy>stevenanddawn</cp:lastModifiedBy>
  <cp:revision>5</cp:revision>
  <dcterms:created xsi:type="dcterms:W3CDTF">2008-11-26T09:00:35Z</dcterms:created>
  <dcterms:modified xsi:type="dcterms:W3CDTF">2016-09-26T09:47:56Z</dcterms:modified>
</cp:coreProperties>
</file>