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329" r:id="rId3"/>
    <p:sldId id="330" r:id="rId4"/>
    <p:sldId id="331" r:id="rId5"/>
    <p:sldId id="332" r:id="rId6"/>
    <p:sldId id="348" r:id="rId7"/>
    <p:sldId id="362" r:id="rId8"/>
    <p:sldId id="363" r:id="rId9"/>
    <p:sldId id="370" r:id="rId10"/>
    <p:sldId id="334" r:id="rId11"/>
    <p:sldId id="364" r:id="rId12"/>
    <p:sldId id="365" r:id="rId13"/>
    <p:sldId id="349" r:id="rId14"/>
    <p:sldId id="369" r:id="rId15"/>
    <p:sldId id="371" r:id="rId16"/>
    <p:sldId id="361" r:id="rId17"/>
    <p:sldId id="372" r:id="rId18"/>
  </p:sldIdLst>
  <p:sldSz cx="9144000" cy="6858000" type="screen4x3"/>
  <p:notesSz cx="6797675" cy="98567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12" autoAdjust="0"/>
    <p:restoredTop sz="78562" autoAdjust="0"/>
  </p:normalViewPr>
  <p:slideViewPr>
    <p:cSldViewPr>
      <p:cViewPr varScale="1">
        <p:scale>
          <a:sx n="85" d="100"/>
          <a:sy n="85" d="100"/>
        </p:scale>
        <p:origin x="-90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283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283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351A80-8E55-4D97-A2C4-49C0702CCD58}" type="datetimeFigureOut">
              <a:rPr lang="en-GB" smtClean="0"/>
              <a:t>14/09/2017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5038" y="739775"/>
            <a:ext cx="4927600" cy="3695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681974"/>
            <a:ext cx="5438140" cy="443555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62238"/>
            <a:ext cx="2945659" cy="4928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362238"/>
            <a:ext cx="2945659" cy="4928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3F57A5-A549-43EE-8E32-30D159EAA7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9969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3F57A5-A549-43EE-8E32-30D159EAA778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21562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3F57A5-A549-43EE-8E32-30D159EAA778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91066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3F57A5-A549-43EE-8E32-30D159EAA778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69538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§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3F57A5-A549-43EE-8E32-30D159EAA778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6222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BB9E3-0C76-4299-928B-C63670D4E6A5}" type="datetimeFigureOut">
              <a:rPr lang="en-GB" smtClean="0"/>
              <a:t>14/09/2017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09E1A-9B7B-4A75-A07B-EF582EC8E6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160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BB9E3-0C76-4299-928B-C63670D4E6A5}" type="datetimeFigureOut">
              <a:rPr lang="en-GB" smtClean="0"/>
              <a:t>14/09/2017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09E1A-9B7B-4A75-A07B-EF582EC8E6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3685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BB9E3-0C76-4299-928B-C63670D4E6A5}" type="datetimeFigureOut">
              <a:rPr lang="en-GB" smtClean="0"/>
              <a:t>14/09/2017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09E1A-9B7B-4A75-A07B-EF582EC8E6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3859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BB9E3-0C76-4299-928B-C63670D4E6A5}" type="datetimeFigureOut">
              <a:rPr lang="en-GB" smtClean="0"/>
              <a:t>14/09/2017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09E1A-9B7B-4A75-A07B-EF582EC8E6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4362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BB9E3-0C76-4299-928B-C63670D4E6A5}" type="datetimeFigureOut">
              <a:rPr lang="en-GB" smtClean="0"/>
              <a:t>14/09/2017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09E1A-9B7B-4A75-A07B-EF582EC8E6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2873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BB9E3-0C76-4299-928B-C63670D4E6A5}" type="datetimeFigureOut">
              <a:rPr lang="en-GB" smtClean="0"/>
              <a:t>14/09/2017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09E1A-9B7B-4A75-A07B-EF582EC8E6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2979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BB9E3-0C76-4299-928B-C63670D4E6A5}" type="datetimeFigureOut">
              <a:rPr lang="en-GB" smtClean="0"/>
              <a:t>14/09/2017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09E1A-9B7B-4A75-A07B-EF582EC8E6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4935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BB9E3-0C76-4299-928B-C63670D4E6A5}" type="datetimeFigureOut">
              <a:rPr lang="en-GB" smtClean="0"/>
              <a:t>14/09/2017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09E1A-9B7B-4A75-A07B-EF582EC8E6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4006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BB9E3-0C76-4299-928B-C63670D4E6A5}" type="datetimeFigureOut">
              <a:rPr lang="en-GB" smtClean="0"/>
              <a:t>14/09/2017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09E1A-9B7B-4A75-A07B-EF582EC8E6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4809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BB9E3-0C76-4299-928B-C63670D4E6A5}" type="datetimeFigureOut">
              <a:rPr lang="en-GB" smtClean="0"/>
              <a:t>14/09/2017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09E1A-9B7B-4A75-A07B-EF582EC8E6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1434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BB9E3-0C76-4299-928B-C63670D4E6A5}" type="datetimeFigureOut">
              <a:rPr lang="en-GB" smtClean="0"/>
              <a:t>14/09/2017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09E1A-9B7B-4A75-A07B-EF582EC8E6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5328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9BB9E3-0C76-4299-928B-C63670D4E6A5}" type="datetimeFigureOut">
              <a:rPr lang="en-GB" smtClean="0"/>
              <a:t>14/09/2017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09E1A-9B7B-4A75-A07B-EF582EC8E6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9517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qa.org.uk/e-learning/LinkedDS02CD/page_23.htm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Data Structures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H16Y 35</a:t>
            </a:r>
          </a:p>
        </p:txBody>
      </p:sp>
    </p:spTree>
    <p:extLst>
      <p:ext uri="{BB962C8B-B14F-4D97-AF65-F5344CB8AC3E}">
        <p14:creationId xmlns:p14="http://schemas.microsoft.com/office/powerpoint/2010/main" val="1953831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922" y="49231"/>
            <a:ext cx="8291264" cy="576064"/>
          </a:xfrm>
        </p:spPr>
        <p:txBody>
          <a:bodyPr>
            <a:normAutofit/>
          </a:bodyPr>
          <a:lstStyle/>
          <a:p>
            <a:r>
              <a:rPr lang="en-GB" sz="2500" u="sng" dirty="0">
                <a:latin typeface="Arial" panose="020B0604020202020204" pitchFamily="34" charset="0"/>
                <a:cs typeface="Arial" panose="020B0604020202020204" pitchFamily="34" charset="0"/>
              </a:rPr>
              <a:t>Stack ADT – Common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908720"/>
            <a:ext cx="8712968" cy="568863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In Stack ADT, the insertion or deletion of items in the stack usually follows a - </a:t>
            </a:r>
            <a:r>
              <a:rPr lang="en-GB" sz="1800" b="1" dirty="0">
                <a:latin typeface="Arial" panose="020B0604020202020204" pitchFamily="34" charset="0"/>
                <a:cs typeface="Arial" panose="020B0604020202020204" pitchFamily="34" charset="0"/>
              </a:rPr>
              <a:t>Last In First Out 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(LIFO) concept. </a:t>
            </a:r>
          </a:p>
          <a:p>
            <a:pPr marL="0" indent="0">
              <a:buNone/>
            </a:pPr>
            <a:endParaRPr lang="en-GB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sz="1800" u="sng" dirty="0">
                <a:latin typeface="Arial" panose="020B0604020202020204" pitchFamily="34" charset="0"/>
                <a:cs typeface="Arial" panose="020B0604020202020204" pitchFamily="34" charset="0"/>
              </a:rPr>
              <a:t>Stack ADT Operations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endParaRPr lang="en-GB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1800" b="1" dirty="0">
                <a:latin typeface="Arial" panose="020B0604020202020204" pitchFamily="34" charset="0"/>
                <a:cs typeface="Arial" panose="020B0604020202020204" pitchFamily="34" charset="0"/>
              </a:rPr>
              <a:t>Push(Item)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: inserts an element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1800" b="1" dirty="0">
                <a:latin typeface="Arial" panose="020B0604020202020204" pitchFamily="34" charset="0"/>
                <a:cs typeface="Arial" panose="020B0604020202020204" pitchFamily="34" charset="0"/>
              </a:rPr>
              <a:t>Item pop(): 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removes and returns the last inserted element</a:t>
            </a:r>
            <a:endParaRPr lang="en-GB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1800" b="1" dirty="0">
                <a:latin typeface="Arial" panose="020B0604020202020204" pitchFamily="34" charset="0"/>
                <a:cs typeface="Arial" panose="020B0604020202020204" pitchFamily="34" charset="0"/>
              </a:rPr>
              <a:t>Item top():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 returns the last inserted element without removing it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1800" b="1" dirty="0">
                <a:latin typeface="Arial" panose="020B0604020202020204" pitchFamily="34" charset="0"/>
                <a:cs typeface="Arial" panose="020B0604020202020204" pitchFamily="34" charset="0"/>
              </a:rPr>
              <a:t>Integer size(): 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returns the number of elements stored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1800" b="1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en-GB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isEmpty</a:t>
            </a:r>
            <a:r>
              <a:rPr lang="en-GB" sz="1800" b="1" dirty="0">
                <a:latin typeface="Arial" panose="020B0604020202020204" pitchFamily="34" charset="0"/>
                <a:cs typeface="Arial" panose="020B0604020202020204" pitchFamily="34" charset="0"/>
              </a:rPr>
              <a:t>(): 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indicates whether no elements are stored</a:t>
            </a:r>
          </a:p>
          <a:p>
            <a:pPr marL="0" indent="0">
              <a:buNone/>
            </a:pPr>
            <a:endParaRPr lang="en-GB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sz="1800" u="sng" dirty="0">
                <a:latin typeface="Arial" panose="020B0604020202020204" pitchFamily="34" charset="0"/>
                <a:cs typeface="Arial" panose="020B0604020202020204" pitchFamily="34" charset="0"/>
              </a:rPr>
              <a:t>Stack Error operations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endParaRPr lang="en-GB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In Stack ADT, operations </a:t>
            </a:r>
            <a:r>
              <a:rPr lang="en-GB" sz="1800" b="1" dirty="0">
                <a:latin typeface="Arial" panose="020B0604020202020204" pitchFamily="34" charset="0"/>
                <a:cs typeface="Arial" panose="020B0604020202020204" pitchFamily="34" charset="0"/>
              </a:rPr>
              <a:t>pop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GB" sz="1800" b="1" dirty="0">
                <a:latin typeface="Arial" panose="020B0604020202020204" pitchFamily="34" charset="0"/>
                <a:cs typeface="Arial" panose="020B0604020202020204" pitchFamily="34" charset="0"/>
              </a:rPr>
              <a:t>top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 cannot be performed if the stack is empty, this can generate errors when prompted.</a:t>
            </a:r>
            <a:endParaRPr lang="en-GB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7166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237" y="0"/>
            <a:ext cx="8291264" cy="481463"/>
          </a:xfrm>
        </p:spPr>
        <p:txBody>
          <a:bodyPr>
            <a:normAutofit fontScale="90000"/>
          </a:bodyPr>
          <a:lstStyle/>
          <a:p>
            <a:r>
              <a:rPr lang="en-GB" sz="2800" u="sng" dirty="0">
                <a:latin typeface="Arial" panose="020B0604020202020204" pitchFamily="34" charset="0"/>
                <a:cs typeface="Arial" panose="020B0604020202020204" pitchFamily="34" charset="0"/>
              </a:rPr>
              <a:t>Stack ADT – Specification Conditions </a:t>
            </a:r>
            <a:r>
              <a:rPr lang="en-GB" sz="2000" u="sng" dirty="0">
                <a:latin typeface="Arial" panose="020B0604020202020204" pitchFamily="34" charset="0"/>
                <a:cs typeface="Arial" panose="020B0604020202020204" pitchFamily="34" charset="0"/>
              </a:rPr>
              <a:t>(Pre &amp; Post)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xmlns="" id="{4A44B980-8864-4FEC-B298-C6F91E2BE8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7633412"/>
              </p:ext>
            </p:extLst>
          </p:nvPr>
        </p:nvGraphicFramePr>
        <p:xfrm>
          <a:off x="264922" y="764704"/>
          <a:ext cx="8565894" cy="58826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290854">
                  <a:extLst>
                    <a:ext uri="{9D8B030D-6E8A-4147-A177-3AD203B41FA5}">
                      <a16:colId xmlns:a16="http://schemas.microsoft.com/office/drawing/2014/main" xmlns="" val="765577445"/>
                    </a:ext>
                  </a:extLst>
                </a:gridCol>
                <a:gridCol w="6275040">
                  <a:extLst>
                    <a:ext uri="{9D8B030D-6E8A-4147-A177-3AD203B41FA5}">
                      <a16:colId xmlns:a16="http://schemas.microsoft.com/office/drawing/2014/main" xmlns="" val="716811661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r>
                        <a:rPr lang="en-GB" sz="2000" dirty="0"/>
                        <a:t>Stack Specification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Pre &amp; Post Conditions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33033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CreateStack()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Pre-conditions:</a:t>
                      </a:r>
                      <a:r>
                        <a:rPr lang="en-GB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none </a:t>
                      </a:r>
                      <a:r>
                        <a:rPr lang="en-GB" dirty="0"/>
                        <a:t/>
                      </a:r>
                      <a:br>
                        <a:rPr lang="en-GB" dirty="0"/>
                      </a:br>
                      <a:r>
                        <a:rPr lang="en-GB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Post-conditions:</a:t>
                      </a:r>
                      <a:r>
                        <a:rPr lang="en-GB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GB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 (e.g.</a:t>
                      </a:r>
                      <a:r>
                        <a:rPr lang="en-GB" sz="18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data entity)</a:t>
                      </a:r>
                      <a:r>
                        <a:rPr lang="en-GB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 defined and empty </a:t>
                      </a:r>
                      <a:r>
                        <a:rPr lang="en-GB" dirty="0"/>
                        <a:t/>
                      </a:r>
                      <a:br>
                        <a:rPr lang="en-GB" dirty="0"/>
                      </a:br>
                      <a:r>
                        <a:rPr lang="en-GB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Inputs:</a:t>
                      </a:r>
                      <a:r>
                        <a:rPr lang="en-GB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no inputs required</a:t>
                      </a:r>
                      <a:r>
                        <a:rPr lang="en-GB" dirty="0"/>
                        <a:t/>
                      </a:r>
                      <a:br>
                        <a:rPr lang="en-GB" dirty="0"/>
                      </a:br>
                      <a:r>
                        <a:rPr lang="en-GB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Outputs:</a:t>
                      </a:r>
                      <a:r>
                        <a:rPr lang="en-GB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S - a stack has been created</a:t>
                      </a:r>
                      <a:r>
                        <a:rPr lang="en-GB" dirty="0"/>
                        <a:t/>
                      </a:r>
                      <a:br>
                        <a:rPr lang="en-GB" dirty="0"/>
                      </a:br>
                      <a:r>
                        <a:rPr lang="en-GB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Algorithm:</a:t>
                      </a:r>
                      <a:r>
                        <a:rPr lang="en-GB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stack is initialised.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94984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DestroyStack()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Pre-conditions:</a:t>
                      </a:r>
                      <a:r>
                        <a:rPr lang="en-GB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none </a:t>
                      </a:r>
                      <a:r>
                        <a:rPr lang="en-GB" dirty="0"/>
                        <a:t/>
                      </a:r>
                      <a:br>
                        <a:rPr lang="en-GB" dirty="0"/>
                      </a:br>
                      <a:r>
                        <a:rPr lang="en-GB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Post-conditions:</a:t>
                      </a:r>
                      <a:r>
                        <a:rPr lang="en-GB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S is undefined. All resources (</a:t>
                      </a:r>
                      <a:r>
                        <a:rPr lang="en-GB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eg</a:t>
                      </a:r>
                      <a:r>
                        <a:rPr lang="en-GB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memory) allocated to S have been released. No stack operation can be performed on S. </a:t>
                      </a:r>
                      <a:r>
                        <a:rPr lang="en-GB" dirty="0"/>
                        <a:t/>
                      </a:r>
                      <a:br>
                        <a:rPr lang="en-GB" dirty="0"/>
                      </a:br>
                      <a:r>
                        <a:rPr lang="en-GB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Inputs:</a:t>
                      </a:r>
                      <a:r>
                        <a:rPr lang="en-GB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the stack</a:t>
                      </a:r>
                      <a:r>
                        <a:rPr lang="en-GB" dirty="0"/>
                        <a:t/>
                      </a:r>
                      <a:br>
                        <a:rPr lang="en-GB" dirty="0"/>
                      </a:br>
                      <a:r>
                        <a:rPr lang="en-GB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Outputs: </a:t>
                      </a:r>
                      <a:r>
                        <a:rPr lang="en-GB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 empty stack</a:t>
                      </a:r>
                      <a:r>
                        <a:rPr lang="en-GB" dirty="0"/>
                        <a:t/>
                      </a:r>
                      <a:br>
                        <a:rPr lang="en-GB" dirty="0"/>
                      </a:br>
                      <a:r>
                        <a:rPr lang="en-GB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Algorithm:</a:t>
                      </a:r>
                      <a:r>
                        <a:rPr lang="en-GB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stack is re-initialised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72883589"/>
                  </a:ext>
                </a:extLst>
              </a:tr>
              <a:tr h="869096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Pop(element)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Pre-conditions:</a:t>
                      </a:r>
                      <a:r>
                        <a:rPr lang="en-GB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stack is not empty </a:t>
                      </a:r>
                      <a:r>
                        <a:rPr lang="en-GB" dirty="0"/>
                        <a:t/>
                      </a:r>
                      <a:br>
                        <a:rPr lang="en-GB" dirty="0"/>
                      </a:br>
                      <a:r>
                        <a:rPr lang="en-GB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Post-conditions:</a:t>
                      </a:r>
                      <a:r>
                        <a:rPr lang="en-GB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the top element has been removed from the stack</a:t>
                      </a:r>
                      <a:r>
                        <a:rPr lang="en-GB" dirty="0"/>
                        <a:t/>
                      </a:r>
                      <a:br>
                        <a:rPr lang="en-GB" dirty="0"/>
                      </a:br>
                      <a:r>
                        <a:rPr lang="en-GB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Inputs:</a:t>
                      </a:r>
                      <a:r>
                        <a:rPr lang="en-GB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the stack</a:t>
                      </a:r>
                      <a:r>
                        <a:rPr lang="en-GB" dirty="0"/>
                        <a:t/>
                      </a:r>
                      <a:br>
                        <a:rPr lang="en-GB" dirty="0"/>
                      </a:br>
                      <a:r>
                        <a:rPr lang="en-GB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Outputs:</a:t>
                      </a:r>
                      <a:r>
                        <a:rPr lang="en-GB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the changed stack, i.e. top element, has been removed</a:t>
                      </a:r>
                      <a:r>
                        <a:rPr lang="en-GB" dirty="0"/>
                        <a:t/>
                      </a:r>
                      <a:br>
                        <a:rPr lang="en-GB" dirty="0"/>
                      </a:br>
                      <a:r>
                        <a:rPr lang="en-GB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Algorithm:</a:t>
                      </a:r>
                      <a:r>
                        <a:rPr lang="en-GB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remove the top element of the stack; give a copy of the element back to the user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885474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34661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922" y="49231"/>
            <a:ext cx="8291264" cy="576064"/>
          </a:xfrm>
        </p:spPr>
        <p:txBody>
          <a:bodyPr>
            <a:normAutofit fontScale="90000"/>
          </a:bodyPr>
          <a:lstStyle/>
          <a:p>
            <a:r>
              <a:rPr lang="en-GB" sz="2800" u="sng" dirty="0">
                <a:latin typeface="Arial" panose="020B0604020202020204" pitchFamily="34" charset="0"/>
                <a:cs typeface="Arial" panose="020B0604020202020204" pitchFamily="34" charset="0"/>
              </a:rPr>
              <a:t>Stack ADT – Specification Conditions </a:t>
            </a:r>
            <a:r>
              <a:rPr lang="en-GB" sz="2000" u="sng" dirty="0">
                <a:latin typeface="Arial" panose="020B0604020202020204" pitchFamily="34" charset="0"/>
                <a:cs typeface="Arial" panose="020B0604020202020204" pitchFamily="34" charset="0"/>
              </a:rPr>
              <a:t>(Pre &amp; Post) Cont’d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xmlns="" id="{4A44B980-8864-4FEC-B298-C6F91E2BE8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6005902"/>
              </p:ext>
            </p:extLst>
          </p:nvPr>
        </p:nvGraphicFramePr>
        <p:xfrm>
          <a:off x="264922" y="1124744"/>
          <a:ext cx="8565894" cy="38709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484134">
                  <a:extLst>
                    <a:ext uri="{9D8B030D-6E8A-4147-A177-3AD203B41FA5}">
                      <a16:colId xmlns:a16="http://schemas.microsoft.com/office/drawing/2014/main" xmlns="" val="765577445"/>
                    </a:ext>
                  </a:extLst>
                </a:gridCol>
                <a:gridCol w="6081760">
                  <a:extLst>
                    <a:ext uri="{9D8B030D-6E8A-4147-A177-3AD203B41FA5}">
                      <a16:colId xmlns:a16="http://schemas.microsoft.com/office/drawing/2014/main" xmlns="" val="716811661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r>
                        <a:rPr lang="en-GB" sz="2000" dirty="0"/>
                        <a:t>Stack Specification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Pre &amp; Post Conditions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33033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Push(element)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Pre-conditions:</a:t>
                      </a:r>
                      <a:r>
                        <a:rPr lang="en-GB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the stack exists, element is of appropriate type</a:t>
                      </a:r>
                      <a:r>
                        <a:rPr lang="en-GB" dirty="0"/>
                        <a:t/>
                      </a:r>
                      <a:br>
                        <a:rPr lang="en-GB" dirty="0"/>
                      </a:br>
                      <a:r>
                        <a:rPr lang="en-GB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Post-conditions:</a:t>
                      </a:r>
                      <a:r>
                        <a:rPr lang="en-GB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Element is put onto the top of the stack.</a:t>
                      </a:r>
                      <a:r>
                        <a:rPr lang="en-GB" dirty="0"/>
                        <a:t/>
                      </a:r>
                      <a:br>
                        <a:rPr lang="en-GB" dirty="0"/>
                      </a:br>
                      <a:r>
                        <a:rPr lang="en-GB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Inputs:</a:t>
                      </a:r>
                      <a:r>
                        <a:rPr lang="en-GB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a stack and an element</a:t>
                      </a:r>
                      <a:r>
                        <a:rPr lang="en-GB" dirty="0"/>
                        <a:t/>
                      </a:r>
                      <a:br>
                        <a:rPr lang="en-GB" dirty="0"/>
                      </a:br>
                      <a:r>
                        <a:rPr lang="en-GB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Outputs:</a:t>
                      </a:r>
                      <a:r>
                        <a:rPr lang="en-GB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a changed stack</a:t>
                      </a:r>
                      <a:r>
                        <a:rPr lang="en-GB" dirty="0"/>
                        <a:t/>
                      </a:r>
                      <a:br>
                        <a:rPr lang="en-GB" dirty="0"/>
                      </a:br>
                      <a:r>
                        <a:rPr lang="en-GB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Algorithm: </a:t>
                      </a:r>
                      <a:r>
                        <a:rPr lang="en-GB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insert the element into the stack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94984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IsEmpty()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Pre-conditions:</a:t>
                      </a:r>
                      <a:r>
                        <a:rPr lang="en-GB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none </a:t>
                      </a:r>
                      <a:r>
                        <a:rPr lang="en-GB" dirty="0"/>
                        <a:t/>
                      </a:r>
                      <a:br>
                        <a:rPr lang="en-GB" dirty="0"/>
                      </a:br>
                      <a:r>
                        <a:rPr lang="en-GB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Post-conditions:</a:t>
                      </a:r>
                      <a:r>
                        <a:rPr lang="en-GB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S is undefined. All resources (</a:t>
                      </a:r>
                      <a:r>
                        <a:rPr lang="en-GB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eg</a:t>
                      </a:r>
                      <a:r>
                        <a:rPr lang="en-GB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memory) allocated to S have been released. No stack operation can be performed on S. </a:t>
                      </a:r>
                      <a:r>
                        <a:rPr lang="en-GB" dirty="0"/>
                        <a:t/>
                      </a:r>
                      <a:br>
                        <a:rPr lang="en-GB" dirty="0"/>
                      </a:br>
                      <a:r>
                        <a:rPr lang="en-GB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Inputs:</a:t>
                      </a:r>
                      <a:r>
                        <a:rPr lang="en-GB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the stack</a:t>
                      </a:r>
                      <a:r>
                        <a:rPr lang="en-GB" dirty="0"/>
                        <a:t/>
                      </a:r>
                      <a:br>
                        <a:rPr lang="en-GB" dirty="0"/>
                      </a:br>
                      <a:r>
                        <a:rPr lang="en-GB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Outputs: </a:t>
                      </a:r>
                      <a:r>
                        <a:rPr lang="en-GB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 empty stack</a:t>
                      </a:r>
                      <a:r>
                        <a:rPr lang="en-GB" dirty="0"/>
                        <a:t/>
                      </a:r>
                      <a:br>
                        <a:rPr lang="en-GB" dirty="0"/>
                      </a:br>
                      <a:r>
                        <a:rPr lang="en-GB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Algorithm:</a:t>
                      </a:r>
                      <a:r>
                        <a:rPr lang="en-GB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stack is re-initialised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7288358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3D4FDBCC-2315-42AB-96CD-1965273D66EA}"/>
              </a:ext>
            </a:extLst>
          </p:cNvPr>
          <p:cNvSpPr txBox="1"/>
          <p:nvPr/>
        </p:nvSpPr>
        <p:spPr>
          <a:xfrm>
            <a:off x="264922" y="5949280"/>
            <a:ext cx="6907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Source: </a:t>
            </a:r>
            <a:r>
              <a:rPr lang="en-GB" i="1" dirty="0">
                <a:hlinkClick r:id="rId2"/>
              </a:rPr>
              <a:t>http://www.sqa.org.uk/e-learning/LinkedDS02CD/page_23.htm</a:t>
            </a:r>
            <a:r>
              <a:rPr lang="en-GB" i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261160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922" y="49231"/>
            <a:ext cx="8291264" cy="576064"/>
          </a:xfrm>
        </p:spPr>
        <p:txBody>
          <a:bodyPr>
            <a:normAutofit/>
          </a:bodyPr>
          <a:lstStyle/>
          <a:p>
            <a:r>
              <a:rPr lang="en-GB" sz="2500" u="sng" dirty="0">
                <a:latin typeface="Arial" panose="020B0604020202020204" pitchFamily="34" charset="0"/>
                <a:cs typeface="Arial" panose="020B0604020202020204" pitchFamily="34" charset="0"/>
              </a:rPr>
              <a:t>Stack ADT – Implementation in C</a:t>
            </a:r>
            <a:r>
              <a:rPr lang="en-GB" sz="2800" u="sng" dirty="0"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endParaRPr lang="en-GB" sz="25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4922" y="1271192"/>
            <a:ext cx="8712968" cy="547260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using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System;</a:t>
            </a:r>
          </a:p>
          <a:p>
            <a:pPr marL="0" lvl="0" indent="0">
              <a:buNone/>
            </a:pPr>
            <a:r>
              <a:rPr lang="en-GB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/*</a:t>
            </a:r>
            <a:endParaRPr lang="en-GB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lvl="0" indent="0">
              <a:buNone/>
            </a:pPr>
            <a:r>
              <a:rPr lang="en-GB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using </a:t>
            </a:r>
            <a:r>
              <a:rPr lang="en-GB" sz="1600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System.Collections.Generic</a:t>
            </a:r>
            <a:r>
              <a:rPr lang="en-GB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;</a:t>
            </a:r>
            <a:endParaRPr lang="en-GB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lvl="0" indent="0">
              <a:buNone/>
            </a:pPr>
            <a:r>
              <a:rPr lang="en-GB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using </a:t>
            </a:r>
            <a:r>
              <a:rPr lang="en-GB" sz="1600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System.Linq</a:t>
            </a:r>
            <a:r>
              <a:rPr lang="en-GB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;</a:t>
            </a:r>
            <a:endParaRPr lang="en-GB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lvl="0" indent="0">
              <a:buNone/>
            </a:pPr>
            <a:r>
              <a:rPr lang="en-GB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using </a:t>
            </a:r>
            <a:r>
              <a:rPr lang="en-GB" sz="1600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System.Text</a:t>
            </a:r>
            <a:r>
              <a:rPr lang="en-GB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;</a:t>
            </a:r>
            <a:endParaRPr lang="en-GB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lvl="0" indent="0">
              <a:buNone/>
            </a:pPr>
            <a:r>
              <a:rPr lang="en-GB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using </a:t>
            </a:r>
            <a:r>
              <a:rPr lang="en-GB" sz="1600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System.Threading.Tasks</a:t>
            </a:r>
            <a:r>
              <a:rPr lang="en-GB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;</a:t>
            </a:r>
            <a:endParaRPr lang="en-GB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lvl="0" indent="0">
              <a:buNone/>
            </a:pPr>
            <a:r>
              <a:rPr lang="en-GB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*/</a:t>
            </a:r>
            <a:endParaRPr lang="en-GB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lvl="0" indent="0">
              <a:buNone/>
            </a:pPr>
            <a:endParaRPr lang="en-GB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lvl="0" indent="0">
              <a:buNone/>
            </a:pP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namespace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&lt;Your Initials&gt;_ADTs</a:t>
            </a:r>
          </a:p>
          <a:p>
            <a:pPr marL="0" lvl="0" indent="0">
              <a:buNone/>
            </a:pP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pPr marL="0" lvl="0" indent="0">
              <a:buNone/>
            </a:pP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interface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IStackADT</a:t>
            </a:r>
            <a:endParaRPr lang="en-GB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lvl="0" indent="0">
              <a:buNone/>
            </a:pP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</a:p>
          <a:p>
            <a:pPr marL="0" lvl="0" indent="0">
              <a:buNone/>
            </a:pP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push(</a:t>
            </a: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value);</a:t>
            </a:r>
          </a:p>
          <a:p>
            <a:pPr marL="0" lvl="0" indent="0">
              <a:buNone/>
            </a:pP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pop();</a:t>
            </a:r>
          </a:p>
          <a:p>
            <a:pPr marL="0" lvl="0" indent="0">
              <a:buNone/>
            </a:pP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GB" sz="1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Boolean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isEmpty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pPr marL="0" lvl="0" indent="0">
              <a:buNone/>
            </a:pP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size();</a:t>
            </a:r>
          </a:p>
          <a:p>
            <a:pPr marL="0" lvl="0" indent="0">
              <a:buNone/>
            </a:pP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</a:p>
          <a:p>
            <a:pPr marL="0" lvl="0" indent="0">
              <a:buNone/>
            </a:pP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pPr marL="0" indent="0">
              <a:buNone/>
            </a:pPr>
            <a:endParaRPr lang="en-GB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967CE56-F1FB-4C90-A0C8-CEC1E33F89A2}"/>
              </a:ext>
            </a:extLst>
          </p:cNvPr>
          <p:cNvSpPr txBox="1"/>
          <p:nvPr/>
        </p:nvSpPr>
        <p:spPr>
          <a:xfrm>
            <a:off x="264922" y="686343"/>
            <a:ext cx="5073825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Creating an ADT Interface to store </a:t>
            </a:r>
            <a:r>
              <a:rPr lang="en-GB" b="1" dirty="0"/>
              <a:t>Integers </a:t>
            </a:r>
            <a:r>
              <a:rPr lang="en-GB" dirty="0"/>
              <a:t>data sets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483575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922" y="49231"/>
            <a:ext cx="8291264" cy="499449"/>
          </a:xfrm>
        </p:spPr>
        <p:txBody>
          <a:bodyPr>
            <a:normAutofit fontScale="90000"/>
          </a:bodyPr>
          <a:lstStyle/>
          <a:p>
            <a:r>
              <a:rPr lang="en-GB" sz="2800" u="sng" dirty="0">
                <a:latin typeface="Arial" panose="020B0604020202020204" pitchFamily="34" charset="0"/>
                <a:cs typeface="Arial" panose="020B0604020202020204" pitchFamily="34" charset="0"/>
              </a:rPr>
              <a:t>Stack ADT – Implementation in C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4922" y="1271192"/>
            <a:ext cx="8712968" cy="54726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b="1" dirty="0"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Note: </a:t>
            </a:r>
          </a:p>
          <a:p>
            <a:pPr marL="0" indent="0">
              <a:buNone/>
            </a:pPr>
            <a:endParaRPr lang="en-GB" sz="1000" b="1" dirty="0"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GB" sz="1800" dirty="0"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To implement the ADT interface created, a data structure type must be specified (built as algorithm) for storing the integer data sets declared when creating the interface. </a:t>
            </a:r>
          </a:p>
          <a:p>
            <a:pPr marL="0" indent="0">
              <a:buNone/>
            </a:pPr>
            <a:endParaRPr lang="en-GB" sz="1800" dirty="0"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GB" sz="1800" dirty="0"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Example of data structure type – </a:t>
            </a:r>
          </a:p>
          <a:p>
            <a:pPr marL="0" indent="0">
              <a:buNone/>
            </a:pPr>
            <a:endParaRPr lang="en-GB" sz="1000" dirty="0"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buFont typeface="+mj-lt"/>
              <a:buAutoNum type="romanLcPeriod"/>
            </a:pPr>
            <a:r>
              <a:rPr lang="en-GB" sz="1800" dirty="0"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Arrays DS – </a:t>
            </a:r>
            <a:r>
              <a:rPr lang="en-GB" sz="1800" b="1" dirty="0">
                <a:solidFill>
                  <a:srgbClr val="FF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IntArrayList</a:t>
            </a:r>
            <a:r>
              <a:rPr lang="en-GB" sz="1800" dirty="0"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857250" lvl="1" indent="-400050">
              <a:lnSpc>
                <a:spcPct val="150000"/>
              </a:lnSpc>
              <a:buFont typeface="+mj-lt"/>
              <a:buAutoNum type="romanLcPeriod"/>
            </a:pPr>
            <a:r>
              <a:rPr lang="en-GB" sz="1800" dirty="0"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LinkedList DS – </a:t>
            </a:r>
            <a:r>
              <a:rPr lang="en-GB" sz="1800" b="1" dirty="0">
                <a:solidFill>
                  <a:srgbClr val="FF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IntLinkedList</a:t>
            </a:r>
          </a:p>
          <a:p>
            <a:pPr marL="0" indent="0">
              <a:buNone/>
            </a:pPr>
            <a:endParaRPr lang="en-GB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967CE56-F1FB-4C90-A0C8-CEC1E33F89A2}"/>
              </a:ext>
            </a:extLst>
          </p:cNvPr>
          <p:cNvSpPr txBox="1"/>
          <p:nvPr/>
        </p:nvSpPr>
        <p:spPr>
          <a:xfrm>
            <a:off x="264922" y="686343"/>
            <a:ext cx="5073825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Creating an ADT Interface to store </a:t>
            </a:r>
            <a:r>
              <a:rPr lang="en-GB" b="1" dirty="0"/>
              <a:t>Integers </a:t>
            </a:r>
            <a:r>
              <a:rPr lang="en-GB" dirty="0"/>
              <a:t>data sets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2473944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922" y="49231"/>
            <a:ext cx="8291264" cy="576064"/>
          </a:xfrm>
        </p:spPr>
        <p:txBody>
          <a:bodyPr>
            <a:normAutofit/>
          </a:bodyPr>
          <a:lstStyle/>
          <a:p>
            <a:r>
              <a:rPr lang="en-GB" sz="2500" u="sng" dirty="0">
                <a:latin typeface="Arial" panose="020B0604020202020204" pitchFamily="34" charset="0"/>
                <a:cs typeface="Arial" panose="020B0604020202020204" pitchFamily="34" charset="0"/>
              </a:rPr>
              <a:t>ADT – Common Terminologies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908720"/>
            <a:ext cx="8712968" cy="568863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Stack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Queue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Push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Pop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LIFO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FIFO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Primitive Operations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Non-Primitive Operations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Recursion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Iteration.</a:t>
            </a:r>
            <a:endParaRPr lang="en-GB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75541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291264" cy="576064"/>
          </a:xfrm>
        </p:spPr>
        <p:txBody>
          <a:bodyPr>
            <a:normAutofit/>
          </a:bodyPr>
          <a:lstStyle/>
          <a:p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Class Exercise – </a:t>
            </a:r>
            <a:r>
              <a:rPr lang="en-GB" sz="2800" b="1" dirty="0">
                <a:latin typeface="Arial" panose="020B0604020202020204" pitchFamily="34" charset="0"/>
                <a:cs typeface="Arial" panose="020B0604020202020204" pitchFamily="34" charset="0"/>
              </a:rPr>
              <a:t>Tutorial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908720"/>
            <a:ext cx="8712968" cy="568863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1800" b="1" dirty="0">
                <a:latin typeface="Arial" panose="020B0604020202020204" pitchFamily="34" charset="0"/>
                <a:cs typeface="Arial" panose="020B0604020202020204" pitchFamily="34" charset="0"/>
              </a:rPr>
              <a:t>Question A.</a:t>
            </a:r>
          </a:p>
          <a:p>
            <a:pPr marL="0" lvl="1" indent="0">
              <a:buNone/>
            </a:pPr>
            <a:endParaRPr lang="en-GB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indent="0">
              <a:buNone/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Carry out research on Linked List and Queue ADTs using relevant online and recommended resources to answer the following questions</a:t>
            </a:r>
          </a:p>
          <a:p>
            <a:pPr marL="0" lvl="1" indent="0">
              <a:buNone/>
            </a:pPr>
            <a:endParaRPr lang="en-GB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Brief description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Uses/Application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Operations</a:t>
            </a:r>
          </a:p>
          <a:p>
            <a:pPr marL="0" indent="0">
              <a:buNone/>
            </a:pPr>
            <a:endParaRPr lang="en-GB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sz="1800" b="1" dirty="0">
                <a:latin typeface="Arial" panose="020B0604020202020204" pitchFamily="34" charset="0"/>
                <a:cs typeface="Arial" panose="020B0604020202020204" pitchFamily="34" charset="0"/>
              </a:rPr>
              <a:t>Question B.</a:t>
            </a:r>
          </a:p>
          <a:p>
            <a:pPr marL="0" lvl="1" indent="0">
              <a:buNone/>
            </a:pPr>
            <a:endParaRPr lang="en-GB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indent="0">
              <a:buNone/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Carry out research using relevant online and recommended resources to provide 2 examples of algorithms executable within C environment to implement Stack ADT. answer the following questions</a:t>
            </a:r>
          </a:p>
          <a:p>
            <a:pPr marL="0" lvl="1" indent="0">
              <a:buNone/>
            </a:pPr>
            <a:endParaRPr lang="en-GB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sz="1800" b="1" dirty="0">
                <a:latin typeface="Arial" panose="020B0604020202020204" pitchFamily="34" charset="0"/>
                <a:cs typeface="Arial" panose="020B0604020202020204" pitchFamily="34" charset="0"/>
              </a:rPr>
              <a:t>Question C.</a:t>
            </a:r>
          </a:p>
          <a:p>
            <a:pPr marL="0" lvl="1" indent="0">
              <a:buNone/>
            </a:pPr>
            <a:endParaRPr lang="en-GB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indent="0">
              <a:buNone/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Use relevant online and recommended resources to briefly describe each of the ADT terminologies provided in the lecture slide. </a:t>
            </a:r>
          </a:p>
          <a:p>
            <a:pPr marL="0" lvl="1" indent="0">
              <a:buNone/>
            </a:pPr>
            <a:endParaRPr lang="en-GB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indent="0">
              <a:buNone/>
            </a:pPr>
            <a:endParaRPr lang="en-GB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GB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04267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291264" cy="576064"/>
          </a:xfrm>
        </p:spPr>
        <p:txBody>
          <a:bodyPr>
            <a:normAutofit/>
          </a:bodyPr>
          <a:lstStyle/>
          <a:p>
            <a:r>
              <a:rPr lang="en-GB" sz="2500" u="sng" dirty="0">
                <a:latin typeface="Arial" panose="020B0604020202020204" pitchFamily="34" charset="0"/>
                <a:cs typeface="Arial" panose="020B0604020202020204" pitchFamily="34" charset="0"/>
              </a:rPr>
              <a:t>Class Exercise – </a:t>
            </a:r>
            <a:r>
              <a:rPr lang="en-GB" sz="25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Tutorial</a:t>
            </a:r>
            <a:endParaRPr lang="en-GB" sz="25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908720"/>
            <a:ext cx="8712968" cy="568863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1800" b="1" dirty="0">
                <a:latin typeface="Arial" panose="020B0604020202020204" pitchFamily="34" charset="0"/>
                <a:cs typeface="Arial" panose="020B0604020202020204" pitchFamily="34" charset="0"/>
              </a:rPr>
              <a:t>Question A.</a:t>
            </a:r>
          </a:p>
          <a:p>
            <a:pPr marL="0" lvl="1" indent="0">
              <a:buNone/>
            </a:pPr>
            <a:endParaRPr lang="en-GB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indent="0">
              <a:buNone/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Carry out research on Linked List and Queue ADTs using relevant online and recommended resources to answer the following questions</a:t>
            </a:r>
          </a:p>
          <a:p>
            <a:pPr marL="0" lvl="1" indent="0">
              <a:buNone/>
            </a:pPr>
            <a:endParaRPr lang="en-GB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Brief description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Uses/Application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Operations</a:t>
            </a:r>
          </a:p>
          <a:p>
            <a:pPr marL="0" indent="0">
              <a:buNone/>
            </a:pPr>
            <a:endParaRPr lang="en-GB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sz="1800" b="1" dirty="0">
                <a:latin typeface="Arial" panose="020B0604020202020204" pitchFamily="34" charset="0"/>
                <a:cs typeface="Arial" panose="020B0604020202020204" pitchFamily="34" charset="0"/>
              </a:rPr>
              <a:t>Question B.</a:t>
            </a:r>
          </a:p>
          <a:p>
            <a:pPr marL="0" lvl="1" indent="0">
              <a:buNone/>
            </a:pPr>
            <a:endParaRPr lang="en-GB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indent="0">
              <a:buNone/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Carry out research using relevant online and recommended resources to provide 2 examples of algorithms executable within C</a:t>
            </a:r>
            <a:r>
              <a:rPr lang="en-GB" sz="1800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# environment to implement </a:t>
            </a:r>
            <a:r>
              <a:rPr lang="en-GB" sz="1800" b="1" dirty="0">
                <a:latin typeface="Arial" panose="020B0604020202020204" pitchFamily="34" charset="0"/>
                <a:cs typeface="Arial" panose="020B0604020202020204" pitchFamily="34" charset="0"/>
              </a:rPr>
              <a:t>Stack 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GB" sz="1800" b="1" dirty="0">
                <a:latin typeface="Arial" panose="020B0604020202020204" pitchFamily="34" charset="0"/>
                <a:cs typeface="Arial" panose="020B0604020202020204" pitchFamily="34" charset="0"/>
              </a:rPr>
              <a:t>Queue 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ADTs.</a:t>
            </a:r>
          </a:p>
          <a:p>
            <a:pPr marL="0" lvl="1" indent="0">
              <a:buNone/>
            </a:pPr>
            <a:endParaRPr lang="en-GB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sz="1800" b="1" dirty="0">
                <a:latin typeface="Arial" panose="020B0604020202020204" pitchFamily="34" charset="0"/>
                <a:cs typeface="Arial" panose="020B0604020202020204" pitchFamily="34" charset="0"/>
              </a:rPr>
              <a:t>Question C.</a:t>
            </a:r>
          </a:p>
          <a:p>
            <a:pPr marL="0" lvl="1" indent="0">
              <a:buNone/>
            </a:pPr>
            <a:endParaRPr lang="en-GB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indent="0">
              <a:buNone/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Use relevant online and recommended resources to briefly describe each of the ADT terminologies provided in the lecture slide. </a:t>
            </a:r>
          </a:p>
          <a:p>
            <a:pPr marL="0" lvl="1" indent="0">
              <a:buNone/>
            </a:pPr>
            <a:endParaRPr lang="en-GB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indent="0">
              <a:buNone/>
            </a:pPr>
            <a:endParaRPr lang="en-GB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GB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8841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2636912"/>
            <a:ext cx="8229600" cy="576064"/>
          </a:xfrm>
        </p:spPr>
        <p:txBody>
          <a:bodyPr>
            <a:normAutofit fontScale="90000"/>
          </a:bodyPr>
          <a:lstStyle/>
          <a:p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Part D: Abstract Data Types (ADTs)</a:t>
            </a:r>
          </a:p>
        </p:txBody>
      </p:sp>
    </p:spTree>
    <p:extLst>
      <p:ext uri="{BB962C8B-B14F-4D97-AF65-F5344CB8AC3E}">
        <p14:creationId xmlns:p14="http://schemas.microsoft.com/office/powerpoint/2010/main" val="364569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922" y="49231"/>
            <a:ext cx="8291264" cy="576064"/>
          </a:xfrm>
        </p:spPr>
        <p:txBody>
          <a:bodyPr>
            <a:normAutofit/>
          </a:bodyPr>
          <a:lstStyle/>
          <a:p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What are Abstract Data Types (ADTs)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908720"/>
            <a:ext cx="8712968" cy="5688632"/>
          </a:xfrm>
        </p:spPr>
        <p:txBody>
          <a:bodyPr>
            <a:normAutofit/>
          </a:bodyPr>
          <a:lstStyle/>
          <a:p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According to the National Institute of Standards and Technology; ADTs can be defined as: </a:t>
            </a:r>
            <a:r>
              <a:rPr lang="en-GB" sz="1800" i="1" u="sng" dirty="0">
                <a:latin typeface="Arial" panose="020B0604020202020204" pitchFamily="34" charset="0"/>
                <a:cs typeface="Arial" panose="020B0604020202020204" pitchFamily="34" charset="0"/>
              </a:rPr>
              <a:t>A set of data values and associated operations that are precisely specified independent of any particular implementation.</a:t>
            </a:r>
          </a:p>
          <a:p>
            <a:pPr marL="0" indent="0">
              <a:buNone/>
            </a:pPr>
            <a:endParaRPr lang="en-GB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An ADT is considered abstract because the operations performed on it are separated from the underlying implementation</a:t>
            </a:r>
          </a:p>
          <a:p>
            <a:pPr marL="0" indent="0">
              <a:buNone/>
            </a:pPr>
            <a:endParaRPr lang="en-GB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Most data-structure ADTs can be implemented using either a contiguous (array-based) or linked-data representation</a:t>
            </a:r>
          </a:p>
          <a:p>
            <a:pPr marL="0" indent="0">
              <a:buNone/>
            </a:pPr>
            <a:endParaRPr lang="en-GB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An ADT hides the implementation of a data structure behind a well-defined interface.</a:t>
            </a:r>
          </a:p>
          <a:p>
            <a:pPr marL="0" indent="0">
              <a:buNone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0" y="4005064"/>
            <a:ext cx="3807282" cy="287571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95109" y="4869160"/>
            <a:ext cx="3716851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7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Diagrammatic representation of ADT</a:t>
            </a:r>
          </a:p>
        </p:txBody>
      </p:sp>
    </p:spTree>
    <p:extLst>
      <p:ext uri="{BB962C8B-B14F-4D97-AF65-F5344CB8AC3E}">
        <p14:creationId xmlns:p14="http://schemas.microsoft.com/office/powerpoint/2010/main" val="2133420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922" y="49231"/>
            <a:ext cx="8291264" cy="576064"/>
          </a:xfrm>
        </p:spPr>
        <p:txBody>
          <a:bodyPr>
            <a:normAutofit/>
          </a:bodyPr>
          <a:lstStyle/>
          <a:p>
            <a:r>
              <a:rPr lang="en-GB" sz="2800" u="sng" dirty="0">
                <a:latin typeface="Arial" panose="020B0604020202020204" pitchFamily="34" charset="0"/>
                <a:cs typeface="Arial" panose="020B0604020202020204" pitchFamily="34" charset="0"/>
              </a:rPr>
              <a:t>Abstract Data Types (ADTs) – Contd</a:t>
            </a: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908720"/>
            <a:ext cx="8712968" cy="568863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The abstract data type (ADT) is an abstraction of a data structure.</a:t>
            </a:r>
          </a:p>
          <a:p>
            <a:pPr>
              <a:buFont typeface="Wingdings" panose="05000000000000000000" pitchFamily="2" charset="2"/>
              <a:buChar char="q"/>
            </a:pPr>
            <a:endParaRPr lang="en-GB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An ADT specifies:</a:t>
            </a:r>
          </a:p>
          <a:p>
            <a:pPr>
              <a:buFont typeface="Wingdings" panose="05000000000000000000" pitchFamily="2" charset="2"/>
              <a:buChar char="q"/>
            </a:pPr>
            <a:endParaRPr lang="en-GB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Data stored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Operations on the data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Error conditions associated with operations.</a:t>
            </a:r>
          </a:p>
          <a:p>
            <a:pPr marL="0" indent="0">
              <a:buNone/>
            </a:pPr>
            <a:endParaRPr lang="en-GB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GB" sz="1800" b="1" dirty="0">
                <a:latin typeface="Arial" panose="020B0604020202020204" pitchFamily="34" charset="0"/>
                <a:cs typeface="Arial" panose="020B0604020202020204" pitchFamily="34" charset="0"/>
              </a:rPr>
              <a:t>For example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: ADT modelling of a simple stock trading system</a:t>
            </a:r>
          </a:p>
          <a:p>
            <a:pPr>
              <a:buFont typeface="Wingdings" panose="05000000000000000000" pitchFamily="2" charset="2"/>
              <a:buChar char="q"/>
            </a:pPr>
            <a:endParaRPr lang="en-GB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Stock Component:</a:t>
            </a:r>
          </a:p>
          <a:p>
            <a:pPr>
              <a:buFont typeface="Wingdings" panose="05000000000000000000" pitchFamily="2" charset="2"/>
              <a:buChar char="q"/>
            </a:pPr>
            <a:endParaRPr lang="en-GB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Data stored - buy and sell orders of stocks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Operations supported by the ADT -</a:t>
            </a:r>
          </a:p>
          <a:p>
            <a:pPr marL="457200" lvl="1" indent="0">
              <a:buNone/>
            </a:pPr>
            <a:endParaRPr lang="en-GB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5850" lvl="1">
              <a:buFont typeface="Wingdings" panose="05000000000000000000" pitchFamily="2" charset="2"/>
              <a:buChar char="ü"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Order - buy (stock, shares, price)</a:t>
            </a:r>
          </a:p>
          <a:p>
            <a:pPr marL="1085850" lvl="1">
              <a:buFont typeface="Wingdings" panose="05000000000000000000" pitchFamily="2" charset="2"/>
              <a:buChar char="ü"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Order - sell (stock, shares, price)</a:t>
            </a:r>
          </a:p>
          <a:p>
            <a:pPr marL="1085850" lvl="1">
              <a:buFont typeface="Wingdings" panose="05000000000000000000" pitchFamily="2" charset="2"/>
              <a:buChar char="ü"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Void - cancel (order)</a:t>
            </a:r>
          </a:p>
          <a:p>
            <a:pPr marL="457200" lvl="1" indent="0">
              <a:buNone/>
            </a:pPr>
            <a:endParaRPr lang="en-GB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Error conditions supported by the ADT - </a:t>
            </a:r>
          </a:p>
          <a:p>
            <a:pPr>
              <a:buFont typeface="Wingdings" panose="05000000000000000000" pitchFamily="2" charset="2"/>
              <a:buChar char="q"/>
            </a:pPr>
            <a:endParaRPr lang="en-GB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Buy or sell </a:t>
            </a:r>
            <a:r>
              <a:rPr lang="en-GB" sz="1400" b="1" dirty="0">
                <a:latin typeface="Arial" panose="020B0604020202020204" pitchFamily="34" charset="0"/>
                <a:cs typeface="Arial" panose="020B0604020202020204" pitchFamily="34" charset="0"/>
              </a:rPr>
              <a:t>non-existent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 stock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Cancel a </a:t>
            </a:r>
            <a:r>
              <a:rPr lang="en-GB" sz="1400" b="1" dirty="0">
                <a:latin typeface="Arial" panose="020B0604020202020204" pitchFamily="34" charset="0"/>
                <a:cs typeface="Arial" panose="020B0604020202020204" pitchFamily="34" charset="0"/>
              </a:rPr>
              <a:t>non-existent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 order.</a:t>
            </a:r>
            <a:endParaRPr lang="en-GB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8006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922" y="49231"/>
            <a:ext cx="8291264" cy="576064"/>
          </a:xfrm>
        </p:spPr>
        <p:txBody>
          <a:bodyPr>
            <a:normAutofit/>
          </a:bodyPr>
          <a:lstStyle/>
          <a:p>
            <a:r>
              <a:rPr lang="en-GB" sz="2800" u="sng" dirty="0">
                <a:latin typeface="Arial" panose="020B0604020202020204" pitchFamily="34" charset="0"/>
                <a:cs typeface="Arial" panose="020B0604020202020204" pitchFamily="34" charset="0"/>
              </a:rPr>
              <a:t>ADT </a:t>
            </a:r>
            <a:r>
              <a:rPr lang="en-GB" sz="28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Structure.</a:t>
            </a:r>
            <a:endParaRPr lang="en-GB" sz="28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908720"/>
            <a:ext cx="8712968" cy="5688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ADT</a:t>
            </a:r>
            <a:r>
              <a:rPr lang="en-GB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structure comprises of the following:</a:t>
            </a:r>
            <a:endParaRPr lang="en-GB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GB" sz="1800" b="1" dirty="0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 (the name of the ADT)</a:t>
            </a:r>
          </a:p>
          <a:p>
            <a:pPr>
              <a:buFont typeface="Wingdings" panose="05000000000000000000" pitchFamily="2" charset="2"/>
              <a:buChar char="q"/>
            </a:pPr>
            <a:endParaRPr lang="en-GB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GB" sz="1800" b="1" dirty="0">
                <a:latin typeface="Arial" panose="020B0604020202020204" pitchFamily="34" charset="0"/>
                <a:cs typeface="Arial" panose="020B0604020202020204" pitchFamily="34" charset="0"/>
              </a:rPr>
              <a:t>data type(s) 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represented by a collection of data, which is structured in some manner [each type has been previously defined in a ADT (or it is a primitive type)]</a:t>
            </a:r>
          </a:p>
          <a:p>
            <a:pPr>
              <a:buFont typeface="Wingdings" panose="05000000000000000000" pitchFamily="2" charset="2"/>
              <a:buChar char="q"/>
            </a:pPr>
            <a:endParaRPr lang="en-GB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GB" sz="1800" b="1" dirty="0">
                <a:latin typeface="Arial" panose="020B0604020202020204" pitchFamily="34" charset="0"/>
                <a:cs typeface="Arial" panose="020B0604020202020204" pitchFamily="34" charset="0"/>
              </a:rPr>
              <a:t>Functions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 that operate on the data [the functions will specify the domain (parameters) and range (return type)]</a:t>
            </a:r>
          </a:p>
          <a:p>
            <a:pPr>
              <a:buFont typeface="Wingdings" panose="05000000000000000000" pitchFamily="2" charset="2"/>
              <a:buChar char="q"/>
            </a:pPr>
            <a:endParaRPr lang="en-GB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GB" sz="1800" b="1" dirty="0">
                <a:latin typeface="Arial" panose="020B0604020202020204" pitchFamily="34" charset="0"/>
                <a:cs typeface="Arial" panose="020B0604020202020204" pitchFamily="34" charset="0"/>
              </a:rPr>
              <a:t>Preconditions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 for each of the functions </a:t>
            </a:r>
          </a:p>
          <a:p>
            <a:pPr>
              <a:buFont typeface="Wingdings" panose="05000000000000000000" pitchFamily="2" charset="2"/>
              <a:buChar char="q"/>
            </a:pPr>
            <a:endParaRPr lang="en-GB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GB" sz="1800" b="1" dirty="0">
                <a:latin typeface="Arial" panose="020B0604020202020204" pitchFamily="34" charset="0"/>
                <a:cs typeface="Arial" panose="020B0604020202020204" pitchFamily="34" charset="0"/>
              </a:rPr>
              <a:t>Post-conditions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 for each of the functions </a:t>
            </a:r>
          </a:p>
          <a:p>
            <a:pPr>
              <a:buFont typeface="Wingdings" panose="05000000000000000000" pitchFamily="2" charset="2"/>
              <a:buChar char="q"/>
            </a:pPr>
            <a:endParaRPr lang="en-GB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GB" sz="1800" b="1" dirty="0">
                <a:latin typeface="Arial" panose="020B0604020202020204" pitchFamily="34" charset="0"/>
                <a:cs typeface="Arial" panose="020B0604020202020204" pitchFamily="34" charset="0"/>
              </a:rPr>
              <a:t>Error conditions 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that we need to consider.</a:t>
            </a:r>
          </a:p>
          <a:p>
            <a:pPr marL="0" indent="0">
              <a:buNone/>
            </a:pPr>
            <a:endParaRPr lang="en-GB" sz="1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6214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922" y="49231"/>
            <a:ext cx="8291264" cy="576064"/>
          </a:xfrm>
        </p:spPr>
        <p:txBody>
          <a:bodyPr>
            <a:normAutofit/>
          </a:bodyPr>
          <a:lstStyle/>
          <a:p>
            <a:r>
              <a:rPr lang="en-GB" sz="2800" u="sng" dirty="0">
                <a:latin typeface="Arial" panose="020B0604020202020204" pitchFamily="34" charset="0"/>
                <a:cs typeface="Arial" panose="020B0604020202020204" pitchFamily="34" charset="0"/>
              </a:rPr>
              <a:t>ADT Components.- Contd</a:t>
            </a: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980728"/>
            <a:ext cx="8568952" cy="56166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Each ADT designed consists of the following parts:</a:t>
            </a:r>
          </a:p>
          <a:p>
            <a:pPr marL="0" indent="0">
              <a:buNone/>
            </a:pPr>
            <a:endParaRPr lang="en-GB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sz="1800" b="1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This part describes the structure of the data used in the ADT.</a:t>
            </a:r>
          </a:p>
          <a:p>
            <a:pPr marL="0" indent="0">
              <a:buNone/>
            </a:pPr>
            <a:endParaRPr lang="en-GB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sz="1800" b="1" dirty="0">
                <a:latin typeface="Arial" panose="020B0604020202020204" pitchFamily="34" charset="0"/>
                <a:cs typeface="Arial" panose="020B0604020202020204" pitchFamily="34" charset="0"/>
              </a:rPr>
              <a:t>Operations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marL="0" indent="0">
              <a:buNone/>
            </a:pPr>
            <a:endParaRPr lang="en-GB" sz="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Describe valid operations for the ADT, for example – </a:t>
            </a:r>
            <a:r>
              <a:rPr lang="en-GB" sz="1800" i="1" dirty="0">
                <a:latin typeface="Arial" panose="020B0604020202020204" pitchFamily="34" charset="0"/>
                <a:cs typeface="Arial" panose="020B0604020202020204" pitchFamily="34" charset="0"/>
              </a:rPr>
              <a:t>the interface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Special Operations commonly used;</a:t>
            </a:r>
          </a:p>
          <a:p>
            <a:pPr marL="0" indent="0">
              <a:buNone/>
            </a:pPr>
            <a:endParaRPr lang="en-GB" sz="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GB" sz="1500" u="sng" dirty="0">
                <a:latin typeface="Arial" panose="020B0604020202020204" pitchFamily="34" charset="0"/>
                <a:cs typeface="Arial" panose="020B0604020202020204" pitchFamily="34" charset="0"/>
              </a:rPr>
              <a:t>Constructor /Create</a:t>
            </a:r>
            <a:r>
              <a:rPr lang="en-GB" sz="15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500" dirty="0">
                <a:latin typeface="Arial" panose="020B0604020202020204" pitchFamily="34" charset="0"/>
                <a:cs typeface="Arial" panose="020B0604020202020204" pitchFamily="34" charset="0"/>
              </a:rPr>
              <a:t>to describe the actions to be performed once an entity of the ADT is created</a:t>
            </a:r>
          </a:p>
          <a:p>
            <a:pPr marL="457200" lvl="1" indent="0">
              <a:buNone/>
            </a:pPr>
            <a:endParaRPr lang="en-GB" sz="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GB" sz="1500" u="sng" dirty="0">
                <a:latin typeface="Arial" panose="020B0604020202020204" pitchFamily="34" charset="0"/>
                <a:cs typeface="Arial" panose="020B0604020202020204" pitchFamily="34" charset="0"/>
              </a:rPr>
              <a:t>Destructor / Destroy</a:t>
            </a:r>
            <a:r>
              <a:rPr lang="en-GB" sz="15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500" dirty="0">
                <a:latin typeface="Arial" panose="020B0604020202020204" pitchFamily="34" charset="0"/>
                <a:cs typeface="Arial" panose="020B0604020202020204" pitchFamily="34" charset="0"/>
              </a:rPr>
              <a:t>to describe the actions to be performed once an entity of the ADT is destroyed. </a:t>
            </a:r>
          </a:p>
          <a:p>
            <a:pPr marL="457200" lvl="1" indent="0">
              <a:buNone/>
            </a:pPr>
            <a:endParaRPr lang="en-GB" sz="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For each operation the provided arguments, as well as preconditions and post-conditions, are given.</a:t>
            </a:r>
          </a:p>
          <a:p>
            <a:pPr marL="0" indent="0">
              <a:buNone/>
            </a:pPr>
            <a:endParaRPr lang="en-GB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sz="1800" b="1" dirty="0">
                <a:latin typeface="Arial" panose="020B0604020202020204" pitchFamily="34" charset="0"/>
                <a:cs typeface="Arial" panose="020B0604020202020204" pitchFamily="34" charset="0"/>
              </a:rPr>
              <a:t>Errors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marL="0" indent="0">
              <a:buNone/>
            </a:pPr>
            <a:endParaRPr lang="en-GB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This part describes possible errors that may be encountered during the use of ADT setup.</a:t>
            </a:r>
          </a:p>
        </p:txBody>
      </p:sp>
    </p:spTree>
    <p:extLst>
      <p:ext uri="{BB962C8B-B14F-4D97-AF65-F5344CB8AC3E}">
        <p14:creationId xmlns:p14="http://schemas.microsoft.com/office/powerpoint/2010/main" val="931139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922" y="49231"/>
            <a:ext cx="8291264" cy="576064"/>
          </a:xfrm>
        </p:spPr>
        <p:txBody>
          <a:bodyPr>
            <a:normAutofit/>
          </a:bodyPr>
          <a:lstStyle/>
          <a:p>
            <a:r>
              <a:rPr lang="en-GB" sz="2800" u="sng" dirty="0">
                <a:latin typeface="Arial" panose="020B0604020202020204" pitchFamily="34" charset="0"/>
                <a:cs typeface="Arial" panose="020B0604020202020204" pitchFamily="34" charset="0"/>
              </a:rPr>
              <a:t>Types of ADT</a:t>
            </a: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980728"/>
            <a:ext cx="8568952" cy="5616624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GB" sz="1800" b="1" dirty="0">
                <a:latin typeface="Arial" panose="020B0604020202020204" pitchFamily="34" charset="0"/>
                <a:cs typeface="Arial" panose="020B0604020202020204" pitchFamily="34" charset="0"/>
              </a:rPr>
              <a:t>Stack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 ADT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GB" sz="1800" b="1" dirty="0">
                <a:latin typeface="Arial" panose="020B0604020202020204" pitchFamily="34" charset="0"/>
                <a:cs typeface="Arial" panose="020B0604020202020204" pitchFamily="34" charset="0"/>
              </a:rPr>
              <a:t>Queue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 ADT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GB" sz="1800" b="1" dirty="0">
                <a:latin typeface="Arial" panose="020B0604020202020204" pitchFamily="34" charset="0"/>
                <a:cs typeface="Arial" panose="020B0604020202020204" pitchFamily="34" charset="0"/>
              </a:rPr>
              <a:t>List (Linked List) 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ADT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Set ADT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Map ADT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Tree ADT</a:t>
            </a:r>
          </a:p>
        </p:txBody>
      </p:sp>
    </p:spTree>
    <p:extLst>
      <p:ext uri="{BB962C8B-B14F-4D97-AF65-F5344CB8AC3E}">
        <p14:creationId xmlns:p14="http://schemas.microsoft.com/office/powerpoint/2010/main" val="2537332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922" y="49231"/>
            <a:ext cx="8291264" cy="576064"/>
          </a:xfrm>
        </p:spPr>
        <p:txBody>
          <a:bodyPr>
            <a:normAutofit/>
          </a:bodyPr>
          <a:lstStyle/>
          <a:p>
            <a:r>
              <a:rPr lang="en-GB" sz="2500" u="sng" dirty="0">
                <a:latin typeface="Arial" panose="020B0604020202020204" pitchFamily="34" charset="0"/>
                <a:cs typeface="Arial" panose="020B0604020202020204" pitchFamily="34" charset="0"/>
              </a:rPr>
              <a:t>Stack ADT</a:t>
            </a:r>
            <a:r>
              <a:rPr lang="en-GB" sz="25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980728"/>
            <a:ext cx="4032448" cy="5616624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GB" sz="17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linear sequence of arbitrary number of items, whose access procedures have a last-in, first-out (LIFO) behaviour.</a:t>
            </a:r>
          </a:p>
          <a:p>
            <a:pPr marL="0" indent="0">
              <a:buNone/>
            </a:pPr>
            <a:endParaRPr lang="en-GB" sz="17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GB" sz="1700" dirty="0">
                <a:solidFill>
                  <a:srgbClr val="000000"/>
                </a:solidFill>
                <a:latin typeface="Verdana" panose="020B0604030504040204" pitchFamily="34" charset="0"/>
              </a:rPr>
              <a:t>A stack is either empty or it consists of two parts – </a:t>
            </a:r>
          </a:p>
          <a:p>
            <a:pPr marL="0" indent="0">
              <a:buNone/>
            </a:pPr>
            <a:endParaRPr lang="en-GB" sz="8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GB" sz="1700" dirty="0">
                <a:solidFill>
                  <a:srgbClr val="000000"/>
                </a:solidFill>
                <a:latin typeface="Verdana" panose="020B0604030504040204" pitchFamily="34" charset="0"/>
              </a:rPr>
              <a:t>a </a:t>
            </a:r>
            <a:r>
              <a:rPr lang="en-GB" sz="1700" b="1" dirty="0">
                <a:solidFill>
                  <a:srgbClr val="000000"/>
                </a:solidFill>
                <a:latin typeface="Verdana" panose="020B0604030504040204" pitchFamily="34" charset="0"/>
              </a:rPr>
              <a:t>top element</a:t>
            </a:r>
            <a:r>
              <a:rPr lang="en-GB" sz="1700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GB" sz="1700" b="1" dirty="0">
                <a:solidFill>
                  <a:srgbClr val="000000"/>
                </a:solidFill>
                <a:latin typeface="Verdana" panose="020B0604030504040204" pitchFamily="34" charset="0"/>
              </a:rPr>
              <a:t>stack</a:t>
            </a:r>
            <a:r>
              <a:rPr lang="en-GB" sz="1700" dirty="0">
                <a:solidFill>
                  <a:srgbClr val="000000"/>
                </a:solidFill>
                <a:latin typeface="Verdana" panose="020B0604030504040204" pitchFamily="34" charset="0"/>
              </a:rPr>
              <a:t> (the remaining elements).</a:t>
            </a:r>
          </a:p>
          <a:p>
            <a:pPr marL="457200" lvl="1" indent="0">
              <a:buNone/>
            </a:pPr>
            <a:endParaRPr lang="en-GB" sz="8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GB" sz="1700" dirty="0">
                <a:latin typeface="Arial" panose="020B0604020202020204" pitchFamily="34" charset="0"/>
                <a:cs typeface="Arial" panose="020B0604020202020204" pitchFamily="34" charset="0"/>
              </a:rPr>
              <a:t>The elements in a stack may be of any type, but all the elements in a given stack must be the same type</a:t>
            </a:r>
          </a:p>
          <a:p>
            <a:pPr marL="0" indent="0">
              <a:buNone/>
            </a:pPr>
            <a:endParaRPr lang="en-GB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sz="1700" b="1" dirty="0">
                <a:latin typeface="Arial" panose="020B0604020202020204" pitchFamily="34" charset="0"/>
                <a:cs typeface="Arial" panose="020B0604020202020204" pitchFamily="34" charset="0"/>
              </a:rPr>
              <a:t>ADT Representation</a:t>
            </a:r>
          </a:p>
          <a:p>
            <a:pPr marL="0" indent="0">
              <a:buNone/>
            </a:pPr>
            <a:endParaRPr lang="en-GB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GB" sz="1700" dirty="0">
                <a:latin typeface="Arial" panose="020B0604020202020204" pitchFamily="34" charset="0"/>
                <a:cs typeface="Arial" panose="020B0604020202020204" pitchFamily="34" charset="0"/>
              </a:rPr>
              <a:t>LIFO – Last in First Out</a:t>
            </a:r>
          </a:p>
          <a:p>
            <a:pPr marL="0" indent="0">
              <a:buNone/>
            </a:pPr>
            <a:endParaRPr lang="en-GB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GB" sz="1700" dirty="0">
                <a:latin typeface="Arial" panose="020B0604020202020204" pitchFamily="34" charset="0"/>
                <a:cs typeface="Arial" panose="020B0604020202020204" pitchFamily="34" charset="0"/>
              </a:rPr>
              <a:t>If different boxes are stacked on top of one another, the last box to be added to the stack will have to be the first to be removed from the stack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xmlns="" id="{F51BB9AB-4882-4DA1-B617-2060A44345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951384"/>
            <a:ext cx="4419867" cy="439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495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922" y="49231"/>
            <a:ext cx="8291264" cy="576064"/>
          </a:xfrm>
        </p:spPr>
        <p:txBody>
          <a:bodyPr>
            <a:normAutofit/>
          </a:bodyPr>
          <a:lstStyle/>
          <a:p>
            <a:r>
              <a:rPr lang="en-GB" sz="2500" u="sng" dirty="0">
                <a:latin typeface="Arial" panose="020B0604020202020204" pitchFamily="34" charset="0"/>
                <a:cs typeface="Arial" panose="020B0604020202020204" pitchFamily="34" charset="0"/>
              </a:rPr>
              <a:t>Stack ADT – Cont’d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908720"/>
            <a:ext cx="8712968" cy="568863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GB" sz="1800" b="1" dirty="0">
                <a:latin typeface="Arial" panose="020B0604020202020204" pitchFamily="34" charset="0"/>
                <a:cs typeface="Arial" panose="020B0604020202020204" pitchFamily="34" charset="0"/>
              </a:rPr>
              <a:t>ADT Stack 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is a linear sequence of an arbitrary number of items, together with access procedures.</a:t>
            </a:r>
          </a:p>
          <a:p>
            <a:pPr marL="0" indent="0">
              <a:buNone/>
            </a:pPr>
            <a:endParaRPr lang="en-GB" sz="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The access procedures permit </a:t>
            </a:r>
            <a:r>
              <a:rPr lang="en-GB" sz="1800" b="1" dirty="0">
                <a:latin typeface="Arial" panose="020B0604020202020204" pitchFamily="34" charset="0"/>
                <a:cs typeface="Arial" panose="020B0604020202020204" pitchFamily="34" charset="0"/>
              </a:rPr>
              <a:t>insertions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GB" sz="1800" b="1" dirty="0">
                <a:latin typeface="Arial" panose="020B0604020202020204" pitchFamily="34" charset="0"/>
                <a:cs typeface="Arial" panose="020B0604020202020204" pitchFamily="34" charset="0"/>
              </a:rPr>
              <a:t>deletion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 of items only at one end of the sequence (the “</a:t>
            </a:r>
            <a:r>
              <a:rPr lang="en-GB" sz="1800" b="1" dirty="0">
                <a:latin typeface="Arial" panose="020B0604020202020204" pitchFamily="34" charset="0"/>
                <a:cs typeface="Arial" panose="020B0604020202020204" pitchFamily="34" charset="0"/>
              </a:rPr>
              <a:t>top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”).</a:t>
            </a:r>
          </a:p>
          <a:p>
            <a:pPr marL="0" indent="0">
              <a:buNone/>
            </a:pPr>
            <a:endParaRPr lang="en-GB" sz="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The stack is a list structure, sometimes called a last-in-first-out (or LIFO) list. </a:t>
            </a:r>
          </a:p>
          <a:p>
            <a:pPr marL="0" indent="0">
              <a:buNone/>
            </a:pPr>
            <a:endParaRPr lang="en-GB" sz="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A stack is either empty, or it consists of a sequence of items. Access is limited to the “top” item on the stack at all times.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CFA63CB-B071-4838-87C0-08E9313764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271" y="4005064"/>
            <a:ext cx="7007465" cy="1744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148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2472</TotalTime>
  <Words>1070</Words>
  <Application>Microsoft Office PowerPoint</Application>
  <PresentationFormat>On-screen Show (4:3)</PresentationFormat>
  <Paragraphs>210</Paragraphs>
  <Slides>17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Data Structures</vt:lpstr>
      <vt:lpstr>Part D: Abstract Data Types (ADTs)</vt:lpstr>
      <vt:lpstr>What are Abstract Data Types (ADTs) ?</vt:lpstr>
      <vt:lpstr>Abstract Data Types (ADTs) – Contd.</vt:lpstr>
      <vt:lpstr>ADT Structure.</vt:lpstr>
      <vt:lpstr>ADT Components.- Contd.</vt:lpstr>
      <vt:lpstr>Types of ADT.</vt:lpstr>
      <vt:lpstr>Stack ADT.</vt:lpstr>
      <vt:lpstr>Stack ADT – Cont’d</vt:lpstr>
      <vt:lpstr>Stack ADT – Common Operations</vt:lpstr>
      <vt:lpstr>Stack ADT – Specification Conditions (Pre &amp; Post)</vt:lpstr>
      <vt:lpstr>Stack ADT – Specification Conditions (Pre &amp; Post) Cont’d</vt:lpstr>
      <vt:lpstr>Stack ADT – Implementation in C#</vt:lpstr>
      <vt:lpstr>Stack ADT – Implementation in C </vt:lpstr>
      <vt:lpstr>ADT – Common Terminologies Used</vt:lpstr>
      <vt:lpstr>Class Exercise – Tutorial 5</vt:lpstr>
      <vt:lpstr>Class Exercise – Tutorial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temp</dc:creator>
  <cp:lastModifiedBy>Administrator</cp:lastModifiedBy>
  <cp:revision>243</cp:revision>
  <cp:lastPrinted>2016-09-22T07:57:42Z</cp:lastPrinted>
  <dcterms:created xsi:type="dcterms:W3CDTF">2016-08-31T19:30:49Z</dcterms:created>
  <dcterms:modified xsi:type="dcterms:W3CDTF">2017-09-14T10:48:27Z</dcterms:modified>
</cp:coreProperties>
</file>