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36" r:id="rId3"/>
    <p:sldId id="337" r:id="rId4"/>
    <p:sldId id="374" r:id="rId5"/>
    <p:sldId id="369" r:id="rId6"/>
    <p:sldId id="346" r:id="rId7"/>
    <p:sldId id="376" r:id="rId8"/>
    <p:sldId id="347" r:id="rId9"/>
    <p:sldId id="377" r:id="rId10"/>
    <p:sldId id="378" r:id="rId11"/>
    <p:sldId id="354" r:id="rId12"/>
    <p:sldId id="355" r:id="rId13"/>
    <p:sldId id="373" r:id="rId14"/>
    <p:sldId id="370" r:id="rId15"/>
    <p:sldId id="353" r:id="rId16"/>
    <p:sldId id="371" r:id="rId17"/>
    <p:sldId id="349" r:id="rId18"/>
    <p:sldId id="379" r:id="rId19"/>
    <p:sldId id="380" r:id="rId20"/>
    <p:sldId id="381" r:id="rId21"/>
    <p:sldId id="382" r:id="rId22"/>
    <p:sldId id="383" r:id="rId23"/>
    <p:sldId id="384" r:id="rId24"/>
    <p:sldId id="368" r:id="rId25"/>
    <p:sldId id="385" r:id="rId26"/>
    <p:sldId id="386" r:id="rId27"/>
    <p:sldId id="387" r:id="rId28"/>
    <p:sldId id="388" r:id="rId29"/>
    <p:sldId id="375" r:id="rId30"/>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2" autoAdjust="0"/>
    <p:restoredTop sz="91341" autoAdjust="0"/>
  </p:normalViewPr>
  <p:slideViewPr>
    <p:cSldViewPr>
      <p:cViewPr varScale="1">
        <p:scale>
          <a:sx n="61" d="100"/>
          <a:sy n="61" d="100"/>
        </p:scale>
        <p:origin x="-173"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EA351A80-8E55-4D97-A2C4-49C0702CCD58}" type="datetimeFigureOut">
              <a:rPr lang="en-GB" smtClean="0"/>
              <a:t>07/09/2017</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4C3F57A5-A549-43EE-8E32-30D159EAA778}" type="slidenum">
              <a:rPr lang="en-GB" smtClean="0"/>
              <a:t>‹#›</a:t>
            </a:fld>
            <a:endParaRPr lang="en-GB"/>
          </a:p>
        </p:txBody>
      </p:sp>
    </p:spTree>
    <p:extLst>
      <p:ext uri="{BB962C8B-B14F-4D97-AF65-F5344CB8AC3E}">
        <p14:creationId xmlns:p14="http://schemas.microsoft.com/office/powerpoint/2010/main" val="108996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07/09/2017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2116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07/09/2017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4736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07/09/2017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82385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07/09/2017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7436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9BB9E3-0C76-4299-928B-C63670D4E6A5}" type="datetimeFigureOut">
              <a:rPr lang="en-GB" smtClean="0"/>
              <a:t>07/09/2017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34287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89BB9E3-0C76-4299-928B-C63670D4E6A5}" type="datetimeFigureOut">
              <a:rPr lang="en-GB" smtClean="0"/>
              <a:t>07/09/2017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15297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89BB9E3-0C76-4299-928B-C63670D4E6A5}" type="datetimeFigureOut">
              <a:rPr lang="en-GB" smtClean="0"/>
              <a:t>07/09/2017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44493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89BB9E3-0C76-4299-928B-C63670D4E6A5}" type="datetimeFigureOut">
              <a:rPr lang="en-GB" smtClean="0"/>
              <a:t>07/09/2017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423400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BB9E3-0C76-4299-928B-C63670D4E6A5}" type="datetimeFigureOut">
              <a:rPr lang="en-GB" smtClean="0"/>
              <a:t>07/09/2017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325480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B9E3-0C76-4299-928B-C63670D4E6A5}" type="datetimeFigureOut">
              <a:rPr lang="en-GB" smtClean="0"/>
              <a:t>07/09/2017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914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B9E3-0C76-4299-928B-C63670D4E6A5}" type="datetimeFigureOut">
              <a:rPr lang="en-GB" smtClean="0"/>
              <a:t>07/09/2017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9532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BB9E3-0C76-4299-928B-C63670D4E6A5}" type="datetimeFigureOut">
              <a:rPr lang="en-GB" smtClean="0"/>
              <a:t>07/09/2017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09E1A-9B7B-4A75-A07B-EF582EC8E6E6}" type="slidenum">
              <a:rPr lang="en-GB" smtClean="0"/>
              <a:t>‹#›</a:t>
            </a:fld>
            <a:endParaRPr lang="en-GB"/>
          </a:p>
        </p:txBody>
      </p:sp>
    </p:spTree>
    <p:extLst>
      <p:ext uri="{BB962C8B-B14F-4D97-AF65-F5344CB8AC3E}">
        <p14:creationId xmlns:p14="http://schemas.microsoft.com/office/powerpoint/2010/main" val="290951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tutorialspoint.com/csharp/csharp_data_types.htm" TargetMode="External"/><Relationship Id="rId2" Type="http://schemas.openxmlformats.org/officeDocument/2006/relationships/hyperlink" Target="http://datastruct.hnd-computing.inf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Structures</a:t>
            </a:r>
          </a:p>
        </p:txBody>
      </p:sp>
      <p:sp>
        <p:nvSpPr>
          <p:cNvPr id="3" name="Subtitle 2"/>
          <p:cNvSpPr>
            <a:spLocks noGrp="1"/>
          </p:cNvSpPr>
          <p:nvPr>
            <p:ph type="subTitle" idx="1"/>
          </p:nvPr>
        </p:nvSpPr>
        <p:spPr/>
        <p:txBody>
          <a:bodyPr/>
          <a:lstStyle/>
          <a:p>
            <a:r>
              <a:rPr lang="en-GB" dirty="0"/>
              <a:t>H16Y 35</a:t>
            </a:r>
          </a:p>
        </p:txBody>
      </p:sp>
    </p:spTree>
    <p:extLst>
      <p:ext uri="{BB962C8B-B14F-4D97-AF65-F5344CB8AC3E}">
        <p14:creationId xmlns:p14="http://schemas.microsoft.com/office/powerpoint/2010/main" val="195383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u="sng" dirty="0">
                <a:latin typeface="Arial" panose="020B0604020202020204" pitchFamily="34" charset="0"/>
                <a:cs typeface="Arial" panose="020B0604020202020204" pitchFamily="34" charset="0"/>
              </a:rPr>
              <a:t>Dynamic Memory Allocation – DMA. (Cont’d)</a:t>
            </a:r>
          </a:p>
        </p:txBody>
      </p:sp>
      <p:sp>
        <p:nvSpPr>
          <p:cNvPr id="3" name="Content Placeholder 2"/>
          <p:cNvSpPr>
            <a:spLocks noGrp="1"/>
          </p:cNvSpPr>
          <p:nvPr>
            <p:ph sz="half" idx="1"/>
          </p:nvPr>
        </p:nvSpPr>
        <p:spPr/>
        <p:txBody>
          <a:bodyPr>
            <a:normAutofit/>
          </a:bodyPr>
          <a:lstStyle/>
          <a:p>
            <a:pPr marL="0" indent="0">
              <a:buNone/>
            </a:pPr>
            <a:r>
              <a:rPr lang="en-GB" sz="1800" b="1" dirty="0">
                <a:highlight>
                  <a:srgbClr val="00FFFF"/>
                </a:highlight>
                <a:latin typeface="Arial" panose="020B0604020202020204" pitchFamily="34" charset="0"/>
                <a:cs typeface="Arial" panose="020B0604020202020204" pitchFamily="34" charset="0"/>
              </a:rPr>
              <a:t>Local Variables</a:t>
            </a:r>
            <a:endParaRPr lang="en-GB" sz="1800" dirty="0">
              <a:highlight>
                <a:srgbClr val="00FFFF"/>
              </a:highlight>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Lifetime = duration of procedure activation (as long as that method is active).</a:t>
            </a: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Advantage</a:t>
            </a:r>
            <a:r>
              <a:rPr lang="en-GB" sz="1800" dirty="0">
                <a:latin typeface="Arial" panose="020B0604020202020204" pitchFamily="34" charset="0"/>
                <a:cs typeface="Arial" panose="020B0604020202020204" pitchFamily="34" charset="0"/>
              </a:rPr>
              <a:t>: efficient storage use.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Stack Allocation </a:t>
            </a:r>
            <a:r>
              <a:rPr lang="en-GB" sz="1800" dirty="0">
                <a:latin typeface="Arial" panose="020B0604020202020204" pitchFamily="34" charset="0"/>
                <a:cs typeface="Arial" panose="020B0604020202020204" pitchFamily="34" charset="0"/>
              </a:rPr>
              <a:t>(all variables allocated within the procedure scope unless declared static).</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For example</a:t>
            </a:r>
            <a:r>
              <a:rPr lang="en-GB" sz="1800" dirty="0">
                <a:latin typeface="Arial" panose="020B0604020202020204" pitchFamily="34" charset="0"/>
                <a:cs typeface="Arial" panose="020B0604020202020204" pitchFamily="34" charset="0"/>
              </a:rPr>
              <a:t>, parameter passing during function calls.</a:t>
            </a:r>
          </a:p>
        </p:txBody>
      </p:sp>
      <p:sp>
        <p:nvSpPr>
          <p:cNvPr id="5" name="Content Placeholder 2">
            <a:extLst>
              <a:ext uri="{FF2B5EF4-FFF2-40B4-BE49-F238E27FC236}">
                <a16:creationId xmlns="" xmlns:a16="http://schemas.microsoft.com/office/drawing/2014/main" id="{D9761AC8-7B3C-4B16-8A68-E520F583094A}"/>
              </a:ext>
            </a:extLst>
          </p:cNvPr>
          <p:cNvSpPr txBox="1">
            <a:spLocks/>
          </p:cNvSpPr>
          <p:nvPr/>
        </p:nvSpPr>
        <p:spPr>
          <a:xfrm>
            <a:off x="4788024" y="1600199"/>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GB" sz="1800" b="1" dirty="0">
                <a:highlight>
                  <a:srgbClr val="00FFFF"/>
                </a:highlight>
                <a:latin typeface="Arial" panose="020B0604020202020204" pitchFamily="34" charset="0"/>
                <a:cs typeface="Arial" panose="020B0604020202020204" pitchFamily="34" charset="0"/>
              </a:rPr>
              <a:t>User - Allocated Variables</a:t>
            </a:r>
            <a:endParaRPr lang="en-GB" sz="1800" dirty="0">
              <a:highlight>
                <a:srgbClr val="00FFFF"/>
              </a:highlight>
              <a:latin typeface="Arial" panose="020B0604020202020204" pitchFamily="34" charset="0"/>
              <a:cs typeface="Arial" panose="020B0604020202020204" pitchFamily="34" charset="0"/>
            </a:endParaRPr>
          </a:p>
          <a:p>
            <a:pPr marL="0" indent="0">
              <a:buFont typeface="Arial" pitchFamily="34" charset="0"/>
              <a:buNone/>
            </a:pPr>
            <a:endParaRPr lang="en-GB" sz="9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Lifetime =  until the user deletes it (or until it is garbage-collected).</a:t>
            </a: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Advantage</a:t>
            </a:r>
            <a:r>
              <a:rPr lang="en-GB" sz="1800" dirty="0">
                <a:latin typeface="Arial" panose="020B0604020202020204" pitchFamily="34" charset="0"/>
                <a:cs typeface="Arial" panose="020B0604020202020204" pitchFamily="34" charset="0"/>
              </a:rPr>
              <a:t>:  permits creation of dynamic structures like trees, linked lists etc..</a:t>
            </a:r>
          </a:p>
          <a:p>
            <a:pPr>
              <a:lnSpc>
                <a:spcPct val="150000"/>
              </a:lnSpc>
              <a:buFont typeface="Wingdings" panose="05000000000000000000" pitchFamily="2" charset="2"/>
              <a:buChar char="q"/>
            </a:pPr>
            <a:r>
              <a:rPr lang="en-GB" sz="1800" b="1" dirty="0" smtClean="0">
                <a:latin typeface="Arial" panose="020B0604020202020204" pitchFamily="34" charset="0"/>
                <a:cs typeface="Arial" panose="020B0604020202020204" pitchFamily="34" charset="0"/>
              </a:rPr>
              <a:t>Heap </a:t>
            </a:r>
            <a:r>
              <a:rPr lang="en-GB" sz="1800" b="1" dirty="0">
                <a:latin typeface="Arial" panose="020B0604020202020204" pitchFamily="34" charset="0"/>
                <a:cs typeface="Arial" panose="020B0604020202020204" pitchFamily="34" charset="0"/>
              </a:rPr>
              <a:t>Allocation </a:t>
            </a: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For example</a:t>
            </a:r>
            <a:r>
              <a:rPr lang="en-GB" sz="1800" dirty="0">
                <a:latin typeface="Arial" panose="020B0604020202020204" pitchFamily="34" charset="0"/>
                <a:cs typeface="Arial" panose="020B0604020202020204" pitchFamily="34" charset="0"/>
              </a:rPr>
              <a:t>, Linked lists.</a:t>
            </a:r>
          </a:p>
        </p:txBody>
      </p:sp>
    </p:spTree>
    <p:extLst>
      <p:ext uri="{BB962C8B-B14F-4D97-AF65-F5344CB8AC3E}">
        <p14:creationId xmlns:p14="http://schemas.microsoft.com/office/powerpoint/2010/main" val="33029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Dynamic Memory Allocation – DMA. Functions</a:t>
            </a:r>
          </a:p>
        </p:txBody>
      </p:sp>
      <p:sp>
        <p:nvSpPr>
          <p:cNvPr id="3" name="Content Placeholder 2"/>
          <p:cNvSpPr>
            <a:spLocks noGrp="1"/>
          </p:cNvSpPr>
          <p:nvPr>
            <p:ph idx="1"/>
          </p:nvPr>
        </p:nvSpPr>
        <p:spPr>
          <a:xfrm>
            <a:off x="251520" y="908720"/>
            <a:ext cx="8712968" cy="5832648"/>
          </a:xfrm>
        </p:spPr>
        <p:txBody>
          <a:bodyPr>
            <a:normAutofit fontScale="92500" lnSpcReduction="20000"/>
          </a:bodyPr>
          <a:lstStyle/>
          <a:p>
            <a:pPr marL="0" indent="0">
              <a:buNone/>
            </a:pPr>
            <a:r>
              <a:rPr lang="en-GB" sz="1800" b="1" dirty="0">
                <a:latin typeface="Arial" panose="020B0604020202020204" pitchFamily="34" charset="0"/>
                <a:cs typeface="Arial" panose="020B0604020202020204" pitchFamily="34" charset="0"/>
              </a:rPr>
              <a:t>1. malloc()</a:t>
            </a:r>
          </a:p>
          <a:p>
            <a:pPr marL="0" indent="0">
              <a:buNone/>
            </a:pPr>
            <a:endParaRPr lang="en-GB" sz="9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GB" sz="1600" dirty="0">
                <a:latin typeface="Arial" panose="020B0604020202020204" pitchFamily="34" charset="0"/>
                <a:cs typeface="Arial" panose="020B0604020202020204" pitchFamily="34" charset="0"/>
              </a:rPr>
              <a:t>Declaration: </a:t>
            </a:r>
            <a:r>
              <a:rPr lang="en-GB" sz="1600" i="1" dirty="0">
                <a:solidFill>
                  <a:srgbClr val="FF0000"/>
                </a:solidFill>
                <a:latin typeface="Arial" panose="020B0604020202020204" pitchFamily="34" charset="0"/>
                <a:cs typeface="Arial" panose="020B0604020202020204" pitchFamily="34" charset="0"/>
              </a:rPr>
              <a:t>void *malloc(</a:t>
            </a:r>
            <a:r>
              <a:rPr lang="en-GB" sz="1600" i="1" dirty="0" err="1">
                <a:solidFill>
                  <a:srgbClr val="FF0000"/>
                </a:solidFill>
                <a:latin typeface="Arial" panose="020B0604020202020204" pitchFamily="34" charset="0"/>
                <a:cs typeface="Arial" panose="020B0604020202020204" pitchFamily="34" charset="0"/>
              </a:rPr>
              <a:t>size_t</a:t>
            </a:r>
            <a:r>
              <a:rPr lang="en-GB" sz="1600" i="1" dirty="0">
                <a:solidFill>
                  <a:srgbClr val="FF0000"/>
                </a:solidFill>
                <a:latin typeface="Arial" panose="020B0604020202020204" pitchFamily="34" charset="0"/>
                <a:cs typeface="Arial" panose="020B0604020202020204" pitchFamily="34" charset="0"/>
              </a:rPr>
              <a:t> size);</a:t>
            </a:r>
          </a:p>
          <a:p>
            <a:pPr>
              <a:lnSpc>
                <a:spcPct val="150000"/>
              </a:lnSpc>
            </a:pPr>
            <a:r>
              <a:rPr lang="en-GB" sz="1600" dirty="0">
                <a:latin typeface="Arial" panose="020B0604020202020204" pitchFamily="34" charset="0"/>
                <a:cs typeface="Arial" panose="020B0604020202020204" pitchFamily="34" charset="0"/>
              </a:rPr>
              <a:t>This function is used to allocate memory dynamically. </a:t>
            </a:r>
          </a:p>
          <a:p>
            <a:pPr>
              <a:lnSpc>
                <a:spcPct val="150000"/>
              </a:lnSpc>
            </a:pPr>
            <a:r>
              <a:rPr lang="en-GB" sz="1600" dirty="0">
                <a:latin typeface="Arial" panose="020B0604020202020204" pitchFamily="34" charset="0"/>
                <a:cs typeface="Arial" panose="020B0604020202020204" pitchFamily="34" charset="0"/>
              </a:rPr>
              <a:t>The argument </a:t>
            </a:r>
            <a:r>
              <a:rPr lang="en-GB" sz="1600" dirty="0">
                <a:solidFill>
                  <a:srgbClr val="0070C0"/>
                </a:solidFill>
                <a:latin typeface="Arial" panose="020B0604020202020204" pitchFamily="34" charset="0"/>
                <a:cs typeface="Arial" panose="020B0604020202020204" pitchFamily="34" charset="0"/>
              </a:rPr>
              <a:t>size</a:t>
            </a:r>
            <a:r>
              <a:rPr lang="en-GB" sz="1600" dirty="0">
                <a:latin typeface="Arial" panose="020B0604020202020204" pitchFamily="34" charset="0"/>
                <a:cs typeface="Arial" panose="020B0604020202020204" pitchFamily="34" charset="0"/>
              </a:rPr>
              <a:t> specifies the number of bytes to be allocated. </a:t>
            </a:r>
          </a:p>
          <a:p>
            <a:pPr>
              <a:lnSpc>
                <a:spcPct val="150000"/>
              </a:lnSpc>
            </a:pPr>
            <a:r>
              <a:rPr lang="en-GB" sz="1600" dirty="0">
                <a:latin typeface="Arial" panose="020B0604020202020204" pitchFamily="34" charset="0"/>
                <a:cs typeface="Arial" panose="020B0604020202020204" pitchFamily="34" charset="0"/>
              </a:rPr>
              <a:t>On success, </a:t>
            </a:r>
            <a:r>
              <a:rPr lang="en-GB" sz="1600" b="1" dirty="0">
                <a:solidFill>
                  <a:srgbClr val="FF0000"/>
                </a:solidFill>
                <a:latin typeface="Arial" panose="020B0604020202020204" pitchFamily="34" charset="0"/>
                <a:cs typeface="Arial" panose="020B0604020202020204" pitchFamily="34" charset="0"/>
              </a:rPr>
              <a:t>malloc() </a:t>
            </a:r>
            <a:r>
              <a:rPr lang="en-GB" sz="1600" dirty="0">
                <a:latin typeface="Arial" panose="020B0604020202020204" pitchFamily="34" charset="0"/>
                <a:cs typeface="Arial" panose="020B0604020202020204" pitchFamily="34" charset="0"/>
              </a:rPr>
              <a:t>returns a pointer to the first byte </a:t>
            </a:r>
            <a:r>
              <a:rPr lang="en-GB" sz="1600" dirty="0" err="1">
                <a:latin typeface="Arial" panose="020B0604020202020204" pitchFamily="34" charset="0"/>
                <a:cs typeface="Arial" panose="020B0604020202020204" pitchFamily="34" charset="0"/>
              </a:rPr>
              <a:t>vof</a:t>
            </a:r>
            <a:r>
              <a:rPr lang="en-GB" sz="1600" dirty="0">
                <a:latin typeface="Arial" panose="020B0604020202020204" pitchFamily="34" charset="0"/>
                <a:cs typeface="Arial" panose="020B0604020202020204" pitchFamily="34" charset="0"/>
              </a:rPr>
              <a:t> allocated memory. </a:t>
            </a:r>
          </a:p>
          <a:p>
            <a:pPr>
              <a:lnSpc>
                <a:spcPct val="150000"/>
              </a:lnSpc>
            </a:pPr>
            <a:r>
              <a:rPr lang="en-GB" sz="1600" dirty="0">
                <a:latin typeface="Arial" panose="020B0604020202020204" pitchFamily="34" charset="0"/>
                <a:cs typeface="Arial" panose="020B0604020202020204" pitchFamily="34" charset="0"/>
              </a:rPr>
              <a:t>The returned pointer is of type </a:t>
            </a:r>
            <a:r>
              <a:rPr lang="en-GB" sz="1600" dirty="0">
                <a:solidFill>
                  <a:srgbClr val="0070C0"/>
                </a:solidFill>
                <a:latin typeface="Arial" panose="020B0604020202020204" pitchFamily="34" charset="0"/>
                <a:cs typeface="Arial" panose="020B0604020202020204" pitchFamily="34" charset="0"/>
              </a:rPr>
              <a:t>void</a:t>
            </a:r>
            <a:r>
              <a:rPr lang="en-GB" sz="1600" dirty="0">
                <a:latin typeface="Arial" panose="020B0604020202020204" pitchFamily="34" charset="0"/>
                <a:cs typeface="Arial" panose="020B0604020202020204" pitchFamily="34" charset="0"/>
              </a:rPr>
              <a:t>, which can be type cast to appropriate type of pointer. </a:t>
            </a:r>
          </a:p>
          <a:p>
            <a:pPr>
              <a:lnSpc>
                <a:spcPct val="150000"/>
              </a:lnSpc>
            </a:pPr>
            <a:r>
              <a:rPr lang="en-GB" sz="1600" dirty="0">
                <a:latin typeface="Arial" panose="020B0604020202020204" pitchFamily="34" charset="0"/>
                <a:cs typeface="Arial" panose="020B0604020202020204" pitchFamily="34" charset="0"/>
              </a:rPr>
              <a:t>The memory allocated by malloc() contains garbage value</a:t>
            </a:r>
          </a:p>
          <a:p>
            <a:pPr>
              <a:lnSpc>
                <a:spcPct val="150000"/>
              </a:lnSpc>
            </a:pPr>
            <a:endParaRPr lang="en-GB" sz="16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2. calloc()</a:t>
            </a:r>
          </a:p>
          <a:p>
            <a:pPr marL="0" indent="0">
              <a:buNone/>
            </a:pPr>
            <a:endParaRPr lang="en-GB" sz="9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GB" sz="1600" dirty="0">
                <a:latin typeface="Arial" panose="020B0604020202020204" pitchFamily="34" charset="0"/>
                <a:cs typeface="Arial" panose="020B0604020202020204" pitchFamily="34" charset="0"/>
              </a:rPr>
              <a:t>Declaration: </a:t>
            </a:r>
            <a:r>
              <a:rPr lang="en-GB" sz="1600" i="1" dirty="0">
                <a:solidFill>
                  <a:srgbClr val="FF0000"/>
                </a:solidFill>
                <a:latin typeface="Arial" panose="020B0604020202020204" pitchFamily="34" charset="0"/>
                <a:cs typeface="Arial" panose="020B0604020202020204" pitchFamily="34" charset="0"/>
              </a:rPr>
              <a:t>void *calloc(</a:t>
            </a:r>
            <a:r>
              <a:rPr lang="en-GB" sz="1600" i="1" dirty="0" err="1">
                <a:solidFill>
                  <a:srgbClr val="FF0000"/>
                </a:solidFill>
                <a:latin typeface="Arial" panose="020B0604020202020204" pitchFamily="34" charset="0"/>
                <a:cs typeface="Arial" panose="020B0604020202020204" pitchFamily="34" charset="0"/>
              </a:rPr>
              <a:t>size_t</a:t>
            </a:r>
            <a:r>
              <a:rPr lang="en-GB" sz="1600" i="1" dirty="0">
                <a:solidFill>
                  <a:srgbClr val="FF0000"/>
                </a:solidFill>
                <a:latin typeface="Arial" panose="020B0604020202020204" pitchFamily="34" charset="0"/>
                <a:cs typeface="Arial" panose="020B0604020202020204" pitchFamily="34" charset="0"/>
              </a:rPr>
              <a:t> </a:t>
            </a:r>
            <a:r>
              <a:rPr lang="en-GB" sz="1600" i="1" dirty="0" err="1">
                <a:solidFill>
                  <a:srgbClr val="FF0000"/>
                </a:solidFill>
                <a:latin typeface="Arial" panose="020B0604020202020204" pitchFamily="34" charset="0"/>
                <a:cs typeface="Arial" panose="020B0604020202020204" pitchFamily="34" charset="0"/>
              </a:rPr>
              <a:t>n,size_t</a:t>
            </a:r>
            <a:r>
              <a:rPr lang="en-GB" sz="1600" i="1" dirty="0">
                <a:solidFill>
                  <a:srgbClr val="FF0000"/>
                </a:solidFill>
                <a:latin typeface="Arial" panose="020B0604020202020204" pitchFamily="34" charset="0"/>
                <a:cs typeface="Arial" panose="020B0604020202020204" pitchFamily="34" charset="0"/>
              </a:rPr>
              <a:t> size);</a:t>
            </a:r>
          </a:p>
          <a:p>
            <a:pPr>
              <a:lnSpc>
                <a:spcPct val="150000"/>
              </a:lnSpc>
            </a:pPr>
            <a:r>
              <a:rPr lang="en-GB" sz="1600" dirty="0">
                <a:latin typeface="Arial" panose="020B0604020202020204" pitchFamily="34" charset="0"/>
                <a:cs typeface="Arial" panose="020B0604020202020204" pitchFamily="34" charset="0"/>
              </a:rPr>
              <a:t>This function is used to allocate multiple blocks of memory </a:t>
            </a:r>
          </a:p>
          <a:p>
            <a:pPr>
              <a:lnSpc>
                <a:spcPct val="150000"/>
              </a:lnSpc>
            </a:pPr>
            <a:r>
              <a:rPr lang="en-GB" sz="1600" dirty="0">
                <a:latin typeface="Arial" panose="020B0604020202020204" pitchFamily="34" charset="0"/>
                <a:cs typeface="Arial" panose="020B0604020202020204" pitchFamily="34" charset="0"/>
              </a:rPr>
              <a:t>The first argument specifies the number of blocks and the second one specifies the </a:t>
            </a:r>
            <a:r>
              <a:rPr lang="en-GB" sz="1600" dirty="0">
                <a:solidFill>
                  <a:srgbClr val="0070C0"/>
                </a:solidFill>
                <a:latin typeface="Arial" panose="020B0604020202020204" pitchFamily="34" charset="0"/>
                <a:cs typeface="Arial" panose="020B0604020202020204" pitchFamily="34" charset="0"/>
              </a:rPr>
              <a:t>size</a:t>
            </a:r>
            <a:r>
              <a:rPr lang="en-GB" sz="1600" dirty="0">
                <a:latin typeface="Arial" panose="020B0604020202020204" pitchFamily="34" charset="0"/>
                <a:cs typeface="Arial" panose="020B0604020202020204" pitchFamily="34" charset="0"/>
              </a:rPr>
              <a:t> of each block. </a:t>
            </a:r>
          </a:p>
          <a:p>
            <a:pPr>
              <a:lnSpc>
                <a:spcPct val="150000"/>
              </a:lnSpc>
            </a:pPr>
            <a:r>
              <a:rPr lang="en-GB" sz="1600" dirty="0">
                <a:latin typeface="Arial" panose="020B0604020202020204" pitchFamily="34" charset="0"/>
                <a:cs typeface="Arial" panose="020B0604020202020204" pitchFamily="34" charset="0"/>
              </a:rPr>
              <a:t>The memory allocated by </a:t>
            </a:r>
            <a:r>
              <a:rPr lang="en-GB" sz="1600" b="1" dirty="0">
                <a:solidFill>
                  <a:srgbClr val="FF0000"/>
                </a:solidFill>
                <a:latin typeface="Arial" panose="020B0604020202020204" pitchFamily="34" charset="0"/>
                <a:cs typeface="Arial" panose="020B0604020202020204" pitchFamily="34" charset="0"/>
              </a:rPr>
              <a:t>calloc()</a:t>
            </a:r>
            <a:r>
              <a:rPr lang="en-GB" sz="1600" dirty="0">
                <a:latin typeface="Arial" panose="020B0604020202020204" pitchFamily="34" charset="0"/>
                <a:cs typeface="Arial" panose="020B0604020202020204" pitchFamily="34" charset="0"/>
              </a:rPr>
              <a:t> is initialized to zero.</a:t>
            </a:r>
          </a:p>
          <a:p>
            <a:pPr>
              <a:lnSpc>
                <a:spcPct val="150000"/>
              </a:lnSpc>
            </a:pPr>
            <a:r>
              <a:rPr lang="en-GB" sz="1600" dirty="0">
                <a:latin typeface="Arial" panose="020B0604020202020204" pitchFamily="34" charset="0"/>
                <a:cs typeface="Arial" panose="020B0604020202020204" pitchFamily="34" charset="0"/>
              </a:rPr>
              <a:t>Generally it allocates space for an array of elements, initializes them to zero and then returns a pointer to the memory.</a:t>
            </a:r>
          </a:p>
          <a:p>
            <a:pPr marL="0" indent="0">
              <a:buNone/>
            </a:pPr>
            <a:endParaRPr lang="en-GB"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80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Dynamic Memory Allocation – DMA. Functions</a:t>
            </a:r>
          </a:p>
        </p:txBody>
      </p:sp>
      <p:sp>
        <p:nvSpPr>
          <p:cNvPr id="3" name="Content Placeholder 2"/>
          <p:cNvSpPr>
            <a:spLocks noGrp="1"/>
          </p:cNvSpPr>
          <p:nvPr>
            <p:ph idx="1"/>
          </p:nvPr>
        </p:nvSpPr>
        <p:spPr>
          <a:xfrm>
            <a:off x="251520" y="908720"/>
            <a:ext cx="8712968" cy="5832648"/>
          </a:xfrm>
        </p:spPr>
        <p:txBody>
          <a:bodyPr>
            <a:normAutofit lnSpcReduction="10000"/>
          </a:bodyPr>
          <a:lstStyle/>
          <a:p>
            <a:pPr marL="0" indent="0">
              <a:buNone/>
            </a:pPr>
            <a:r>
              <a:rPr lang="en-GB" sz="1800" b="1" dirty="0">
                <a:latin typeface="Arial" panose="020B0604020202020204" pitchFamily="34" charset="0"/>
                <a:cs typeface="Arial" panose="020B0604020202020204" pitchFamily="34" charset="0"/>
              </a:rPr>
              <a:t>3. realloc()</a:t>
            </a:r>
          </a:p>
          <a:p>
            <a:pPr marL="0" indent="0">
              <a:buNone/>
            </a:pPr>
            <a:endParaRPr lang="en-GB" sz="9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GB" sz="1600" dirty="0">
                <a:latin typeface="Arial" panose="020B0604020202020204" pitchFamily="34" charset="0"/>
                <a:cs typeface="Arial" panose="020B0604020202020204" pitchFamily="34" charset="0"/>
              </a:rPr>
              <a:t>Declaration: </a:t>
            </a:r>
            <a:r>
              <a:rPr lang="en-GB" sz="1600" i="1" dirty="0">
                <a:solidFill>
                  <a:srgbClr val="FF0000"/>
                </a:solidFill>
                <a:latin typeface="Arial" panose="020B0604020202020204" pitchFamily="34" charset="0"/>
                <a:cs typeface="Arial" panose="020B0604020202020204" pitchFamily="34" charset="0"/>
              </a:rPr>
              <a:t>void *realloc(void *</a:t>
            </a:r>
            <a:r>
              <a:rPr lang="en-GB" sz="1600" i="1" dirty="0" err="1">
                <a:solidFill>
                  <a:srgbClr val="FF0000"/>
                </a:solidFill>
                <a:latin typeface="Arial" panose="020B0604020202020204" pitchFamily="34" charset="0"/>
                <a:cs typeface="Arial" panose="020B0604020202020204" pitchFamily="34" charset="0"/>
              </a:rPr>
              <a:t>ptr,size_t</a:t>
            </a:r>
            <a:r>
              <a:rPr lang="en-GB" sz="1600" i="1" dirty="0">
                <a:solidFill>
                  <a:srgbClr val="FF0000"/>
                </a:solidFill>
                <a:latin typeface="Arial" panose="020B0604020202020204" pitchFamily="34" charset="0"/>
                <a:cs typeface="Arial" panose="020B0604020202020204" pitchFamily="34" charset="0"/>
              </a:rPr>
              <a:t> </a:t>
            </a:r>
            <a:r>
              <a:rPr lang="en-GB" sz="1600" i="1" dirty="0" err="1">
                <a:solidFill>
                  <a:srgbClr val="FF0000"/>
                </a:solidFill>
                <a:latin typeface="Arial" panose="020B0604020202020204" pitchFamily="34" charset="0"/>
                <a:cs typeface="Arial" panose="020B0604020202020204" pitchFamily="34" charset="0"/>
              </a:rPr>
              <a:t>newsize</a:t>
            </a:r>
            <a:r>
              <a:rPr lang="en-GB" sz="1600" i="1" dirty="0">
                <a:solidFill>
                  <a:srgbClr val="FF0000"/>
                </a:solidFill>
                <a:latin typeface="Arial" panose="020B0604020202020204" pitchFamily="34" charset="0"/>
                <a:cs typeface="Arial" panose="020B0604020202020204" pitchFamily="34" charset="0"/>
              </a:rPr>
              <a:t>);</a:t>
            </a:r>
          </a:p>
          <a:p>
            <a:pPr>
              <a:lnSpc>
                <a:spcPct val="150000"/>
              </a:lnSpc>
            </a:pPr>
            <a:r>
              <a:rPr lang="en-GB" sz="1600" dirty="0">
                <a:latin typeface="Arial" panose="020B0604020202020204" pitchFamily="34" charset="0"/>
                <a:cs typeface="Arial" panose="020B0604020202020204" pitchFamily="34" charset="0"/>
              </a:rPr>
              <a:t>The function realloc() is used to change the size of the memory block</a:t>
            </a:r>
          </a:p>
          <a:p>
            <a:pPr>
              <a:lnSpc>
                <a:spcPct val="150000"/>
              </a:lnSpc>
            </a:pPr>
            <a:r>
              <a:rPr lang="en-GB" sz="1600" dirty="0">
                <a:latin typeface="Arial" panose="020B0604020202020204" pitchFamily="34" charset="0"/>
                <a:cs typeface="Arial" panose="020B0604020202020204" pitchFamily="34" charset="0"/>
              </a:rPr>
              <a:t>It alters the size of the memory block without losing the old data. </a:t>
            </a:r>
          </a:p>
          <a:p>
            <a:pPr>
              <a:lnSpc>
                <a:spcPct val="150000"/>
              </a:lnSpc>
            </a:pPr>
            <a:r>
              <a:rPr lang="en-GB" sz="1600" dirty="0">
                <a:latin typeface="Arial" panose="020B0604020202020204" pitchFamily="34" charset="0"/>
                <a:cs typeface="Arial" panose="020B0604020202020204" pitchFamily="34" charset="0"/>
              </a:rPr>
              <a:t>This function takes two arguments, first is a pointer to the block of memory that was previously allocated by mallloc() or calloc() and second one is the new size for that block.</a:t>
            </a:r>
          </a:p>
          <a:p>
            <a:pPr marL="0" indent="0">
              <a:lnSpc>
                <a:spcPct val="150000"/>
              </a:lnSpc>
              <a:buNone/>
            </a:pPr>
            <a:endParaRPr lang="en-GB" sz="16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4. free()</a:t>
            </a:r>
          </a:p>
          <a:p>
            <a:pPr marL="0" indent="0">
              <a:buNone/>
            </a:pPr>
            <a:endParaRPr lang="en-GB" sz="9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GB" sz="1600" dirty="0">
                <a:latin typeface="Arial" panose="020B0604020202020204" pitchFamily="34" charset="0"/>
                <a:cs typeface="Arial" panose="020B0604020202020204" pitchFamily="34" charset="0"/>
              </a:rPr>
              <a:t>Declaration: </a:t>
            </a:r>
            <a:r>
              <a:rPr lang="en-GB" sz="1600" i="1" dirty="0">
                <a:solidFill>
                  <a:srgbClr val="FF0000"/>
                </a:solidFill>
                <a:latin typeface="Arial" panose="020B0604020202020204" pitchFamily="34" charset="0"/>
                <a:cs typeface="Arial" panose="020B0604020202020204" pitchFamily="34" charset="0"/>
              </a:rPr>
              <a:t>void free(void *p);</a:t>
            </a:r>
          </a:p>
          <a:p>
            <a:pPr>
              <a:lnSpc>
                <a:spcPct val="150000"/>
              </a:lnSpc>
            </a:pPr>
            <a:r>
              <a:rPr lang="en-GB" sz="1600" dirty="0">
                <a:latin typeface="Arial" panose="020B0604020202020204" pitchFamily="34" charset="0"/>
                <a:cs typeface="Arial" panose="020B0604020202020204" pitchFamily="34" charset="0"/>
              </a:rPr>
              <a:t>This function is used to release the memory space allocated dynamically</a:t>
            </a:r>
          </a:p>
          <a:p>
            <a:pPr>
              <a:lnSpc>
                <a:spcPct val="150000"/>
              </a:lnSpc>
            </a:pPr>
            <a:r>
              <a:rPr lang="en-GB" sz="1600" dirty="0">
                <a:latin typeface="Arial" panose="020B0604020202020204" pitchFamily="34" charset="0"/>
                <a:cs typeface="Arial" panose="020B0604020202020204" pitchFamily="34" charset="0"/>
              </a:rPr>
              <a:t>The memory released by </a:t>
            </a:r>
            <a:r>
              <a:rPr lang="en-GB" sz="1600" b="1" dirty="0">
                <a:solidFill>
                  <a:srgbClr val="FF0000"/>
                </a:solidFill>
                <a:latin typeface="Arial" panose="020B0604020202020204" pitchFamily="34" charset="0"/>
                <a:cs typeface="Arial" panose="020B0604020202020204" pitchFamily="34" charset="0"/>
              </a:rPr>
              <a:t>free()</a:t>
            </a:r>
            <a:r>
              <a:rPr lang="en-GB" sz="1600" dirty="0">
                <a:latin typeface="Arial" panose="020B0604020202020204" pitchFamily="34" charset="0"/>
                <a:cs typeface="Arial" panose="020B0604020202020204" pitchFamily="34" charset="0"/>
              </a:rPr>
              <a:t> is made available to the heap again and can be used for some other purpose</a:t>
            </a:r>
          </a:p>
          <a:p>
            <a:pPr>
              <a:lnSpc>
                <a:spcPct val="150000"/>
              </a:lnSpc>
            </a:pPr>
            <a:r>
              <a:rPr lang="en-GB" sz="1600" dirty="0">
                <a:latin typeface="Arial" panose="020B0604020202020204" pitchFamily="34" charset="0"/>
                <a:cs typeface="Arial" panose="020B0604020202020204" pitchFamily="34" charset="0"/>
              </a:rPr>
              <a:t>We should not try to free any memory location that was not allocated by </a:t>
            </a:r>
            <a:r>
              <a:rPr lang="en-GB" sz="1600" b="1" dirty="0">
                <a:solidFill>
                  <a:srgbClr val="FF0000"/>
                </a:solidFill>
                <a:latin typeface="Arial" panose="020B0604020202020204" pitchFamily="34" charset="0"/>
                <a:cs typeface="Arial" panose="020B0604020202020204" pitchFamily="34" charset="0"/>
              </a:rPr>
              <a:t>malloc()</a:t>
            </a:r>
            <a:r>
              <a:rPr lang="en-GB" sz="1600" dirty="0">
                <a:latin typeface="Arial" panose="020B0604020202020204" pitchFamily="34" charset="0"/>
                <a:cs typeface="Arial" panose="020B0604020202020204" pitchFamily="34" charset="0"/>
              </a:rPr>
              <a:t>, </a:t>
            </a:r>
            <a:r>
              <a:rPr lang="en-GB" sz="1600" b="1" dirty="0">
                <a:solidFill>
                  <a:srgbClr val="FF0000"/>
                </a:solidFill>
                <a:latin typeface="Arial" panose="020B0604020202020204" pitchFamily="34" charset="0"/>
                <a:cs typeface="Arial" panose="020B0604020202020204" pitchFamily="34" charset="0"/>
              </a:rPr>
              <a:t>calloc() </a:t>
            </a:r>
            <a:r>
              <a:rPr lang="en-GB" sz="1600" dirty="0">
                <a:latin typeface="Arial" panose="020B0604020202020204" pitchFamily="34" charset="0"/>
                <a:cs typeface="Arial" panose="020B0604020202020204" pitchFamily="34" charset="0"/>
              </a:rPr>
              <a:t>or </a:t>
            </a:r>
            <a:r>
              <a:rPr lang="en-GB" sz="1600" b="1" dirty="0">
                <a:solidFill>
                  <a:srgbClr val="FF0000"/>
                </a:solidFill>
                <a:latin typeface="Arial" panose="020B0604020202020204" pitchFamily="34" charset="0"/>
                <a:cs typeface="Arial" panose="020B0604020202020204" pitchFamily="34" charset="0"/>
              </a:rPr>
              <a:t>realloc()</a:t>
            </a:r>
            <a:endParaRPr lang="en-GB" sz="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633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Dynamic Memory Allocation – DMA.- Illustration</a:t>
            </a:r>
          </a:p>
        </p:txBody>
      </p:sp>
      <p:sp>
        <p:nvSpPr>
          <p:cNvPr id="3" name="Content Placeholder 2"/>
          <p:cNvSpPr>
            <a:spLocks noGrp="1"/>
          </p:cNvSpPr>
          <p:nvPr>
            <p:ph idx="1"/>
          </p:nvPr>
        </p:nvSpPr>
        <p:spPr>
          <a:xfrm>
            <a:off x="251520" y="908720"/>
            <a:ext cx="8712968" cy="5832648"/>
          </a:xfrm>
        </p:spPr>
        <p:txBody>
          <a:bodyPr>
            <a:normAutofit/>
          </a:bodyPr>
          <a:lstStyle/>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Let’s assume that all the memory on the programme is currently free</a:t>
            </a:r>
          </a:p>
          <a:p>
            <a:pPr>
              <a:buFont typeface="Wingdings" panose="05000000000000000000" pitchFamily="2" charset="2"/>
              <a:buChar char="q"/>
            </a:pPr>
            <a:endParaRPr lang="en-GB" sz="18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GB" sz="18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We want to create memory using strings to store the name ‘George’</a:t>
            </a:r>
          </a:p>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If we assume that each character in the string will require a space size of 1 byte, so  in this instance we are storing 6 characters so we need six bytes.</a:t>
            </a:r>
          </a:p>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We also need a character at the end to indicate the end of the string, which will always take up one byte</a:t>
            </a:r>
          </a:p>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In C this is called the </a:t>
            </a:r>
            <a:r>
              <a:rPr lang="en-GB" sz="1600" b="1" dirty="0">
                <a:latin typeface="Arial" panose="020B0604020202020204" pitchFamily="34" charset="0"/>
                <a:cs typeface="Arial" panose="020B0604020202020204" pitchFamily="34" charset="0"/>
              </a:rPr>
              <a:t>'NUL'</a:t>
            </a:r>
            <a:r>
              <a:rPr lang="en-GB" sz="1600" dirty="0">
                <a:latin typeface="Arial" panose="020B0604020202020204" pitchFamily="34" charset="0"/>
                <a:cs typeface="Arial" panose="020B0604020202020204" pitchFamily="34" charset="0"/>
              </a:rPr>
              <a:t> character and is written </a:t>
            </a:r>
            <a:r>
              <a:rPr lang="en-GB" sz="1600" b="1" dirty="0">
                <a:latin typeface="Arial" panose="020B0604020202020204" pitchFamily="34" charset="0"/>
                <a:cs typeface="Arial" panose="020B0604020202020204" pitchFamily="34" charset="0"/>
              </a:rPr>
              <a:t>"\0“</a:t>
            </a:r>
          </a:p>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We, therefore would require 7 bytes in order to store the information</a:t>
            </a:r>
          </a:p>
          <a:p>
            <a:pPr>
              <a:buFont typeface="Wingdings" panose="05000000000000000000" pitchFamily="2" charset="2"/>
              <a:buChar char="q"/>
            </a:pPr>
            <a:r>
              <a:rPr lang="en-GB" sz="1600" dirty="0">
                <a:latin typeface="Arial" panose="020B0604020202020204" pitchFamily="34" charset="0"/>
                <a:cs typeface="Arial" panose="020B0604020202020204" pitchFamily="34" charset="0"/>
              </a:rPr>
              <a:t>In C we would request this memory by calling the </a:t>
            </a:r>
            <a:r>
              <a:rPr lang="en-GB" sz="1600" b="1" dirty="0" err="1">
                <a:latin typeface="Arial" panose="020B0604020202020204" pitchFamily="34" charset="0"/>
                <a:cs typeface="Arial" panose="020B0604020202020204" pitchFamily="34" charset="0"/>
              </a:rPr>
              <a:t>malloc</a:t>
            </a:r>
            <a:r>
              <a:rPr lang="en-GB" sz="1600" b="1" dirty="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function.</a:t>
            </a:r>
          </a:p>
          <a:p>
            <a:pPr marL="0" indent="0">
              <a:buNone/>
            </a:pPr>
            <a:endParaRPr lang="en-GB" sz="6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49720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68" y="5157192"/>
            <a:ext cx="674929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15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Static vs. Dynamic Memory Allocation </a:t>
            </a:r>
          </a:p>
        </p:txBody>
      </p:sp>
      <p:sp>
        <p:nvSpPr>
          <p:cNvPr id="3" name="Content Placeholder 2"/>
          <p:cNvSpPr>
            <a:spLocks noGrp="1"/>
          </p:cNvSpPr>
          <p:nvPr>
            <p:ph idx="1"/>
          </p:nvPr>
        </p:nvSpPr>
        <p:spPr>
          <a:xfrm>
            <a:off x="251520" y="908720"/>
            <a:ext cx="8712968" cy="5688632"/>
          </a:xfrm>
        </p:spPr>
        <p:txBody>
          <a:bodyPr>
            <a:normAutofit/>
          </a:bodyPr>
          <a:lstStyle/>
          <a:p>
            <a:pPr marL="0" indent="0">
              <a:buNone/>
            </a:pPr>
            <a:endParaRPr lang="en-GB" sz="1800" dirty="0">
              <a:latin typeface="Arial" panose="020B0604020202020204" pitchFamily="34" charset="0"/>
              <a:cs typeface="Arial" panose="020B0604020202020204" pitchFamily="34" charset="0"/>
            </a:endParaRPr>
          </a:p>
          <a:p>
            <a:pPr marL="0" indent="0">
              <a:buNone/>
            </a:pPr>
            <a:r>
              <a:rPr lang="en-GB" sz="600" dirty="0">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53841286"/>
              </p:ext>
            </p:extLst>
          </p:nvPr>
        </p:nvGraphicFramePr>
        <p:xfrm>
          <a:off x="251520" y="1196752"/>
          <a:ext cx="8640960" cy="4770530"/>
        </p:xfrm>
        <a:graphic>
          <a:graphicData uri="http://schemas.openxmlformats.org/drawingml/2006/table">
            <a:tbl>
              <a:tblPr firstRow="1" bandRow="1">
                <a:tableStyleId>{616DA210-FB5B-4158-B5E0-FEB733F419BA}</a:tableStyleId>
              </a:tblPr>
              <a:tblGrid>
                <a:gridCol w="4320480">
                  <a:extLst>
                    <a:ext uri="{9D8B030D-6E8A-4147-A177-3AD203B41FA5}">
                      <a16:colId xmlns="" xmlns:a16="http://schemas.microsoft.com/office/drawing/2014/main" val="20000"/>
                    </a:ext>
                  </a:extLst>
                </a:gridCol>
                <a:gridCol w="4320480">
                  <a:extLst>
                    <a:ext uri="{9D8B030D-6E8A-4147-A177-3AD203B41FA5}">
                      <a16:colId xmlns="" xmlns:a16="http://schemas.microsoft.com/office/drawing/2014/main" val="20001"/>
                    </a:ext>
                  </a:extLst>
                </a:gridCol>
              </a:tblGrid>
              <a:tr h="504056">
                <a:tc>
                  <a:txBody>
                    <a:bodyPr/>
                    <a:lstStyle/>
                    <a:p>
                      <a:pPr algn="ctr"/>
                      <a:r>
                        <a:rPr lang="en-GB" dirty="0"/>
                        <a:t>SMA</a:t>
                      </a:r>
                    </a:p>
                  </a:txBody>
                  <a:tcPr/>
                </a:tc>
                <a:tc>
                  <a:txBody>
                    <a:bodyPr/>
                    <a:lstStyle/>
                    <a:p>
                      <a:pPr algn="ctr"/>
                      <a:r>
                        <a:rPr lang="en-GB" dirty="0"/>
                        <a:t>DMA</a:t>
                      </a:r>
                    </a:p>
                  </a:txBody>
                  <a:tcPr/>
                </a:tc>
                <a:extLst>
                  <a:ext uri="{0D108BD9-81ED-4DB2-BD59-A6C34878D82A}">
                    <a16:rowId xmlns="" xmlns:a16="http://schemas.microsoft.com/office/drawing/2014/main" val="10000"/>
                  </a:ext>
                </a:extLst>
              </a:tr>
              <a:tr h="711079">
                <a:tc>
                  <a:txBody>
                    <a:bodyPr/>
                    <a:lstStyle/>
                    <a:p>
                      <a:r>
                        <a:rPr lang="en-GB" sz="1600" dirty="0"/>
                        <a:t>Fixed in Size</a:t>
                      </a:r>
                    </a:p>
                  </a:txBody>
                  <a:tcPr/>
                </a:tc>
                <a:tc>
                  <a:txBody>
                    <a:bodyPr/>
                    <a:lstStyle/>
                    <a:p>
                      <a:r>
                        <a:rPr lang="en-GB" sz="1600" dirty="0"/>
                        <a:t>Change in Size</a:t>
                      </a:r>
                    </a:p>
                  </a:txBody>
                  <a:tcPr/>
                </a:tc>
                <a:extLst>
                  <a:ext uri="{0D108BD9-81ED-4DB2-BD59-A6C34878D82A}">
                    <a16:rowId xmlns="" xmlns:a16="http://schemas.microsoft.com/office/drawing/2014/main" val="2833411707"/>
                  </a:ext>
                </a:extLst>
              </a:tr>
              <a:tr h="711079">
                <a:tc>
                  <a:txBody>
                    <a:bodyPr/>
                    <a:lstStyle/>
                    <a:p>
                      <a:r>
                        <a:rPr lang="en-GB" sz="1600" dirty="0"/>
                        <a:t>Performed at static</a:t>
                      </a:r>
                      <a:r>
                        <a:rPr lang="en-GB" sz="1600" baseline="0" dirty="0"/>
                        <a:t> or compile time</a:t>
                      </a:r>
                      <a:endParaRPr lang="en-GB" sz="1600" dirty="0"/>
                    </a:p>
                  </a:txBody>
                  <a:tcPr/>
                </a:tc>
                <a:tc>
                  <a:txBody>
                    <a:bodyPr/>
                    <a:lstStyle/>
                    <a:p>
                      <a:r>
                        <a:rPr lang="en-GB" sz="1600" dirty="0"/>
                        <a:t>Performed</a:t>
                      </a:r>
                      <a:r>
                        <a:rPr lang="en-GB" sz="1600" baseline="0" dirty="0"/>
                        <a:t> at dynamic or run time</a:t>
                      </a:r>
                      <a:endParaRPr lang="en-GB" sz="1600" dirty="0"/>
                    </a:p>
                  </a:txBody>
                  <a:tcPr/>
                </a:tc>
                <a:extLst>
                  <a:ext uri="{0D108BD9-81ED-4DB2-BD59-A6C34878D82A}">
                    <a16:rowId xmlns="" xmlns:a16="http://schemas.microsoft.com/office/drawing/2014/main" val="10001"/>
                  </a:ext>
                </a:extLst>
              </a:tr>
              <a:tr h="711079">
                <a:tc>
                  <a:txBody>
                    <a:bodyPr/>
                    <a:lstStyle/>
                    <a:p>
                      <a:r>
                        <a:rPr lang="en-GB" sz="1600" dirty="0"/>
                        <a:t>Assigned to </a:t>
                      </a:r>
                      <a:r>
                        <a:rPr lang="en-GB" sz="1600" b="1" dirty="0"/>
                        <a:t>stack </a:t>
                      </a:r>
                      <a:r>
                        <a:rPr lang="en-GB" sz="1600" b="0" dirty="0"/>
                        <a:t>(also known as </a:t>
                      </a:r>
                      <a:r>
                        <a:rPr lang="en-GB" sz="1600" b="1" dirty="0"/>
                        <a:t>Stack</a:t>
                      </a:r>
                      <a:r>
                        <a:rPr lang="en-GB" sz="1600" b="0" dirty="0"/>
                        <a:t> memory)</a:t>
                      </a:r>
                      <a:endParaRPr lang="en-GB" sz="1600" b="1" dirty="0"/>
                    </a:p>
                  </a:txBody>
                  <a:tcPr/>
                </a:tc>
                <a:tc>
                  <a:txBody>
                    <a:bodyPr/>
                    <a:lstStyle/>
                    <a:p>
                      <a:r>
                        <a:rPr lang="en-GB" sz="1600" dirty="0"/>
                        <a:t>Assigned to </a:t>
                      </a:r>
                      <a:r>
                        <a:rPr lang="en-GB" sz="1600" b="1" dirty="0"/>
                        <a:t>heap </a:t>
                      </a:r>
                      <a:r>
                        <a:rPr lang="en-GB" sz="1600" b="0" dirty="0"/>
                        <a:t>(also known as </a:t>
                      </a:r>
                      <a:r>
                        <a:rPr lang="en-GB" sz="1600" b="1" dirty="0"/>
                        <a:t>heap</a:t>
                      </a:r>
                      <a:r>
                        <a:rPr lang="en-GB" sz="1600" b="0" dirty="0"/>
                        <a:t> memory)</a:t>
                      </a:r>
                    </a:p>
                    <a:p>
                      <a:r>
                        <a:rPr lang="en-GB" sz="1600" b="0" i="1" dirty="0">
                          <a:solidFill>
                            <a:srgbClr val="FF0000"/>
                          </a:solidFill>
                        </a:rPr>
                        <a:t>* Can also assign to Stack</a:t>
                      </a:r>
                    </a:p>
                  </a:txBody>
                  <a:tcPr/>
                </a:tc>
                <a:extLst>
                  <a:ext uri="{0D108BD9-81ED-4DB2-BD59-A6C34878D82A}">
                    <a16:rowId xmlns="" xmlns:a16="http://schemas.microsoft.com/office/drawing/2014/main" val="10002"/>
                  </a:ext>
                </a:extLst>
              </a:tr>
              <a:tr h="711079">
                <a:tc>
                  <a:txBody>
                    <a:bodyPr/>
                    <a:lstStyle/>
                    <a:p>
                      <a:r>
                        <a:rPr lang="en-GB" sz="1600" dirty="0"/>
                        <a:t>Size must be known at compile time</a:t>
                      </a:r>
                    </a:p>
                  </a:txBody>
                  <a:tcPr/>
                </a:tc>
                <a:tc>
                  <a:txBody>
                    <a:bodyPr/>
                    <a:lstStyle/>
                    <a:p>
                      <a:r>
                        <a:rPr lang="en-GB" sz="1600" dirty="0"/>
                        <a:t>Size</a:t>
                      </a:r>
                      <a:r>
                        <a:rPr lang="en-GB" sz="1600" baseline="0" dirty="0"/>
                        <a:t> may be unknown at compile time</a:t>
                      </a:r>
                      <a:endParaRPr lang="en-GB" sz="1600" dirty="0"/>
                    </a:p>
                  </a:txBody>
                  <a:tcPr/>
                </a:tc>
                <a:extLst>
                  <a:ext uri="{0D108BD9-81ED-4DB2-BD59-A6C34878D82A}">
                    <a16:rowId xmlns="" xmlns:a16="http://schemas.microsoft.com/office/drawing/2014/main" val="10003"/>
                  </a:ext>
                </a:extLst>
              </a:tr>
              <a:tr h="711079">
                <a:tc>
                  <a:txBody>
                    <a:bodyPr/>
                    <a:lstStyle/>
                    <a:p>
                      <a:r>
                        <a:rPr lang="en-GB" sz="1600" dirty="0"/>
                        <a:t>First in Last</a:t>
                      </a:r>
                      <a:r>
                        <a:rPr lang="en-GB" sz="1600" baseline="0" dirty="0"/>
                        <a:t> out (FILO)</a:t>
                      </a:r>
                      <a:endParaRPr lang="en-GB" sz="1600" dirty="0"/>
                    </a:p>
                  </a:txBody>
                  <a:tcPr/>
                </a:tc>
                <a:tc>
                  <a:txBody>
                    <a:bodyPr/>
                    <a:lstStyle/>
                    <a:p>
                      <a:r>
                        <a:rPr lang="en-GB" sz="1600" dirty="0"/>
                        <a:t>No particular order</a:t>
                      </a:r>
                      <a:r>
                        <a:rPr lang="en-GB" sz="1600" baseline="0" dirty="0"/>
                        <a:t> of assignment</a:t>
                      </a:r>
                      <a:endParaRPr lang="en-GB" sz="1600" dirty="0"/>
                    </a:p>
                  </a:txBody>
                  <a:tcPr/>
                </a:tc>
                <a:extLst>
                  <a:ext uri="{0D108BD9-81ED-4DB2-BD59-A6C34878D82A}">
                    <a16:rowId xmlns="" xmlns:a16="http://schemas.microsoft.com/office/drawing/2014/main" val="10004"/>
                  </a:ext>
                </a:extLst>
              </a:tr>
              <a:tr h="711079">
                <a:tc>
                  <a:txBody>
                    <a:bodyPr/>
                    <a:lstStyle/>
                    <a:p>
                      <a:r>
                        <a:rPr lang="en-GB" sz="1600" dirty="0"/>
                        <a:t>It is best if required size of memory</a:t>
                      </a:r>
                      <a:r>
                        <a:rPr lang="en-GB" sz="1600" baseline="0" dirty="0"/>
                        <a:t> is known in advance</a:t>
                      </a:r>
                      <a:endParaRPr lang="en-GB" sz="1600" dirty="0"/>
                    </a:p>
                  </a:txBody>
                  <a:tcPr/>
                </a:tc>
                <a:tc>
                  <a:txBody>
                    <a:bodyPr/>
                    <a:lstStyle/>
                    <a:p>
                      <a:r>
                        <a:rPr lang="en-GB" sz="1600" dirty="0"/>
                        <a:t>It is best if we don’t have idea about how much memory is required/needed</a:t>
                      </a: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05798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56"/>
            <a:ext cx="7859216" cy="547924"/>
          </a:xfrm>
        </p:spPr>
        <p:txBody>
          <a:bodyPr>
            <a:normAutofit/>
          </a:bodyPr>
          <a:lstStyle/>
          <a:p>
            <a:r>
              <a:rPr lang="en-GB" sz="2200" u="sng" dirty="0">
                <a:latin typeface="Arial" panose="020B0604020202020204" pitchFamily="34" charset="0"/>
                <a:cs typeface="Arial" panose="020B0604020202020204" pitchFamily="34" charset="0"/>
              </a:rPr>
              <a:t>Dynamic Memory Allocation (DMA) – </a:t>
            </a:r>
            <a:r>
              <a:rPr lang="en-GB" sz="2200" b="1" u="sng" dirty="0">
                <a:latin typeface="Arial" panose="020B0604020202020204" pitchFamily="34" charset="0"/>
                <a:cs typeface="Arial" panose="020B0604020202020204" pitchFamily="34" charset="0"/>
              </a:rPr>
              <a:t>Example 1</a:t>
            </a:r>
          </a:p>
        </p:txBody>
      </p:sp>
      <p:sp>
        <p:nvSpPr>
          <p:cNvPr id="3" name="Content Placeholder 2"/>
          <p:cNvSpPr>
            <a:spLocks noGrp="1"/>
          </p:cNvSpPr>
          <p:nvPr>
            <p:ph sz="half" idx="1"/>
          </p:nvPr>
        </p:nvSpPr>
        <p:spPr>
          <a:xfrm>
            <a:off x="179512" y="620688"/>
            <a:ext cx="4320480" cy="6120680"/>
          </a:xfrm>
        </p:spPr>
        <p:txBody>
          <a:bodyPr>
            <a:normAutofit fontScale="85000" lnSpcReduction="20000"/>
          </a:bodyPr>
          <a:lstStyle/>
          <a:p>
            <a:pPr marL="0" indent="0">
              <a:buNone/>
            </a:pPr>
            <a:r>
              <a:rPr lang="en-GB" sz="1800" b="1" dirty="0">
                <a:latin typeface="Arial" panose="020B0604020202020204" pitchFamily="34" charset="0"/>
                <a:cs typeface="Arial" panose="020B0604020202020204" pitchFamily="34" charset="0"/>
              </a:rPr>
              <a:t>Task: </a:t>
            </a:r>
          </a:p>
          <a:p>
            <a:pPr marL="0" indent="0">
              <a:buNone/>
            </a:pPr>
            <a:endParaRPr lang="en-GB" sz="6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Dynamically allocate memory for</a:t>
            </a:r>
          </a:p>
          <a:p>
            <a:pPr marL="0" indent="0">
              <a:buNone/>
            </a:pPr>
            <a:r>
              <a:rPr lang="en-GB" sz="1800" b="1" dirty="0">
                <a:solidFill>
                  <a:srgbClr val="FF0000"/>
                </a:solidFill>
                <a:latin typeface="Arial" panose="020B0604020202020204" pitchFamily="34" charset="0"/>
                <a:cs typeface="Arial" panose="020B0604020202020204" pitchFamily="34" charset="0"/>
              </a:rPr>
              <a:t>10000 integers</a:t>
            </a:r>
            <a:r>
              <a:rPr lang="en-GB" sz="1800" dirty="0">
                <a:latin typeface="Arial" panose="020B0604020202020204" pitchFamily="34" charset="0"/>
                <a:cs typeface="Arial" panose="020B0604020202020204" pitchFamily="34" charset="0"/>
              </a:rPr>
              <a:t> </a:t>
            </a:r>
            <a:r>
              <a:rPr lang="en-GB" sz="1800" dirty="0" smtClean="0">
                <a:latin typeface="Arial" panose="020B0604020202020204" pitchFamily="34" charset="0"/>
                <a:cs typeface="Arial" panose="020B0604020202020204" pitchFamily="34" charset="0"/>
              </a:rPr>
              <a:t>to perform </a:t>
            </a:r>
            <a:r>
              <a:rPr lang="en-GB" sz="1800" dirty="0">
                <a:latin typeface="Arial" panose="020B0604020202020204" pitchFamily="34" charset="0"/>
                <a:cs typeface="Arial" panose="020B0604020202020204" pitchFamily="34" charset="0"/>
              </a:rPr>
              <a:t>a given task and after completing the task, de-allocate the memory to </a:t>
            </a:r>
            <a:r>
              <a:rPr lang="en-GB" sz="1800" dirty="0" smtClean="0">
                <a:latin typeface="Arial" panose="020B0604020202020204" pitchFamily="34" charset="0"/>
                <a:cs typeface="Arial" panose="020B0604020202020204" pitchFamily="34" charset="0"/>
              </a:rPr>
              <a:t>recycle </a:t>
            </a:r>
            <a:r>
              <a:rPr lang="en-GB" sz="1800" dirty="0">
                <a:latin typeface="Arial" panose="020B0604020202020204" pitchFamily="34" charset="0"/>
                <a:cs typeface="Arial" panose="020B0604020202020204" pitchFamily="34" charset="0"/>
              </a:rPr>
              <a:t>it.</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Solution (Part A): </a:t>
            </a:r>
            <a:endParaRPr lang="en-GB" sz="1600" dirty="0">
              <a:latin typeface="Arial" panose="020B0604020202020204" pitchFamily="34" charset="0"/>
              <a:cs typeface="Arial" panose="020B0604020202020204" pitchFamily="34" charset="0"/>
            </a:endParaRPr>
          </a:p>
          <a:p>
            <a:r>
              <a:rPr lang="en-GB" sz="1600" b="1" dirty="0">
                <a:latin typeface="Arial" panose="020B0604020202020204" pitchFamily="34" charset="0"/>
                <a:cs typeface="Arial" panose="020B0604020202020204" pitchFamily="34" charset="0"/>
              </a:rPr>
              <a:t>Note</a:t>
            </a:r>
            <a:r>
              <a:rPr lang="en-GB" sz="1600" dirty="0">
                <a:latin typeface="Arial" panose="020B0604020202020204" pitchFamily="34" charset="0"/>
                <a:cs typeface="Arial" panose="020B0604020202020204" pitchFamily="34" charset="0"/>
              </a:rPr>
              <a:t> – To execute the above function in C programme, we would require </a:t>
            </a:r>
            <a:r>
              <a:rPr lang="en-GB" sz="1600" u="sng" dirty="0">
                <a:latin typeface="Arial" panose="020B0604020202020204" pitchFamily="34" charset="0"/>
                <a:cs typeface="Arial" panose="020B0604020202020204" pitchFamily="34" charset="0"/>
              </a:rPr>
              <a:t>pointer variable</a:t>
            </a:r>
            <a:r>
              <a:rPr lang="en-GB" sz="1600" dirty="0">
                <a:latin typeface="Arial" panose="020B0604020202020204" pitchFamily="34" charset="0"/>
                <a:cs typeface="Arial" panose="020B0604020202020204" pitchFamily="34" charset="0"/>
              </a:rPr>
              <a:t> instead of normal variable.</a:t>
            </a:r>
          </a:p>
          <a:p>
            <a:pPr marL="0" indent="0">
              <a:buNone/>
            </a:pPr>
            <a:endParaRPr lang="en-GB" sz="8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Example of pointer variable: </a:t>
            </a:r>
            <a:r>
              <a:rPr lang="en-GB" sz="1600" b="1" dirty="0">
                <a:latin typeface="Arial" panose="020B0604020202020204" pitchFamily="34" charset="0"/>
                <a:cs typeface="Arial" panose="020B0604020202020204" pitchFamily="34" charset="0"/>
              </a:rPr>
              <a:t>symbol * (asterisk</a:t>
            </a:r>
            <a:r>
              <a:rPr lang="en-GB" sz="1600" dirty="0">
                <a:latin typeface="Arial" panose="020B0604020202020204" pitchFamily="34" charset="0"/>
                <a:cs typeface="Arial" panose="020B0604020202020204" pitchFamily="34" charset="0"/>
              </a:rPr>
              <a:t>) shows pointer variable declaration</a:t>
            </a:r>
          </a:p>
          <a:p>
            <a:pPr marL="0" indent="0">
              <a:buNone/>
            </a:pPr>
            <a:r>
              <a:rPr lang="en-GB" sz="1600" b="1" dirty="0">
                <a:latin typeface="Arial" panose="020B0604020202020204" pitchFamily="34" charset="0"/>
                <a:cs typeface="Arial" panose="020B0604020202020204" pitchFamily="34" charset="0"/>
              </a:rPr>
              <a:t>Step 1</a:t>
            </a:r>
          </a:p>
          <a:p>
            <a:r>
              <a:rPr lang="en-GB" sz="1600" dirty="0">
                <a:latin typeface="Arial" panose="020B0604020202020204" pitchFamily="34" charset="0"/>
                <a:cs typeface="Arial" panose="020B0604020202020204" pitchFamily="34" charset="0"/>
              </a:rPr>
              <a:t>Declare ‘data’ as integer pointer</a:t>
            </a:r>
          </a:p>
          <a:p>
            <a:r>
              <a:rPr lang="en-GB" sz="1600" b="1" dirty="0" err="1">
                <a:solidFill>
                  <a:srgbClr val="FF0000"/>
                </a:solidFill>
                <a:latin typeface="Arial" panose="020B0604020202020204" pitchFamily="34" charset="0"/>
                <a:cs typeface="Arial" panose="020B0604020202020204" pitchFamily="34" charset="0"/>
              </a:rPr>
              <a:t>int</a:t>
            </a:r>
            <a:r>
              <a:rPr lang="en-GB" sz="1600" b="1" dirty="0">
                <a:solidFill>
                  <a:srgbClr val="FF0000"/>
                </a:solidFill>
                <a:latin typeface="Arial" panose="020B0604020202020204" pitchFamily="34" charset="0"/>
                <a:cs typeface="Arial" panose="020B0604020202020204" pitchFamily="34" charset="0"/>
              </a:rPr>
              <a:t> * data;</a:t>
            </a:r>
          </a:p>
          <a:p>
            <a:endParaRPr lang="en-GB" sz="1600"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Step 2</a:t>
            </a:r>
          </a:p>
          <a:p>
            <a:r>
              <a:rPr lang="en-GB" sz="1600" dirty="0">
                <a:latin typeface="Arial" panose="020B0604020202020204" pitchFamily="34" charset="0"/>
                <a:cs typeface="Arial" panose="020B0604020202020204" pitchFamily="34" charset="0"/>
              </a:rPr>
              <a:t>Use the </a:t>
            </a:r>
            <a:r>
              <a:rPr lang="en-GB" sz="1600" b="1" dirty="0" err="1">
                <a:latin typeface="Arial" panose="020B0604020202020204" pitchFamily="34" charset="0"/>
                <a:cs typeface="Arial" panose="020B0604020202020204" pitchFamily="34" charset="0"/>
              </a:rPr>
              <a:t>malloc</a:t>
            </a:r>
            <a:r>
              <a:rPr lang="en-GB" sz="1600" b="1" dirty="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and </a:t>
            </a:r>
            <a:r>
              <a:rPr lang="en-GB" sz="1600" b="1" dirty="0" err="1">
                <a:latin typeface="Arial" panose="020B0604020202020204" pitchFamily="34" charset="0"/>
                <a:cs typeface="Arial" panose="020B0604020202020204" pitchFamily="34" charset="0"/>
              </a:rPr>
              <a:t>sizeof</a:t>
            </a:r>
            <a:r>
              <a:rPr lang="en-GB" sz="1600" b="1" dirty="0">
                <a:latin typeface="Arial" panose="020B0604020202020204" pitchFamily="34" charset="0"/>
                <a:cs typeface="Arial" panose="020B0604020202020204" pitchFamily="34" charset="0"/>
              </a:rPr>
              <a:t>()</a:t>
            </a:r>
            <a:r>
              <a:rPr lang="en-GB" sz="1600" dirty="0">
                <a:latin typeface="Arial" panose="020B0604020202020204" pitchFamily="34" charset="0"/>
                <a:cs typeface="Arial" panose="020B0604020202020204" pitchFamily="34" charset="0"/>
              </a:rPr>
              <a:t> functions to create the memory for the integer and the size required (i.e. bytes) to store the information</a:t>
            </a:r>
          </a:p>
          <a:p>
            <a:r>
              <a:rPr lang="en-GB" sz="1600" b="1" dirty="0">
                <a:solidFill>
                  <a:srgbClr val="FF0000"/>
                </a:solidFill>
                <a:latin typeface="Arial" panose="020B0604020202020204" pitchFamily="34" charset="0"/>
                <a:cs typeface="Arial" panose="020B0604020202020204" pitchFamily="34" charset="0"/>
              </a:rPr>
              <a:t>data = (</a:t>
            </a:r>
            <a:r>
              <a:rPr lang="en-GB" sz="1600" b="1" dirty="0" err="1">
                <a:solidFill>
                  <a:srgbClr val="FF0000"/>
                </a:solidFill>
                <a:latin typeface="Arial" panose="020B0604020202020204" pitchFamily="34" charset="0"/>
                <a:cs typeface="Arial" panose="020B0604020202020204" pitchFamily="34" charset="0"/>
              </a:rPr>
              <a:t>int</a:t>
            </a:r>
            <a:r>
              <a:rPr lang="en-GB" sz="1600" b="1" dirty="0">
                <a:solidFill>
                  <a:srgbClr val="FF0000"/>
                </a:solidFill>
                <a:latin typeface="Arial" panose="020B0604020202020204" pitchFamily="34" charset="0"/>
                <a:cs typeface="Arial" panose="020B0604020202020204" pitchFamily="34" charset="0"/>
              </a:rPr>
              <a:t> *) </a:t>
            </a:r>
            <a:r>
              <a:rPr lang="en-GB" sz="1600" b="1" dirty="0" err="1">
                <a:solidFill>
                  <a:srgbClr val="FF0000"/>
                </a:solidFill>
                <a:latin typeface="Arial" panose="020B0604020202020204" pitchFamily="34" charset="0"/>
                <a:cs typeface="Arial" panose="020B0604020202020204" pitchFamily="34" charset="0"/>
              </a:rPr>
              <a:t>malloc</a:t>
            </a:r>
            <a:r>
              <a:rPr lang="en-GB" sz="1600" b="1" dirty="0">
                <a:solidFill>
                  <a:srgbClr val="FF0000"/>
                </a:solidFill>
                <a:latin typeface="Arial" panose="020B0604020202020204" pitchFamily="34" charset="0"/>
                <a:cs typeface="Arial" panose="020B0604020202020204" pitchFamily="34" charset="0"/>
              </a:rPr>
              <a:t> (10000 * </a:t>
            </a:r>
            <a:r>
              <a:rPr lang="en-GB" sz="1600" b="1" dirty="0" err="1">
                <a:solidFill>
                  <a:srgbClr val="FF0000"/>
                </a:solidFill>
                <a:latin typeface="Arial" panose="020B0604020202020204" pitchFamily="34" charset="0"/>
                <a:cs typeface="Arial" panose="020B0604020202020204" pitchFamily="34" charset="0"/>
              </a:rPr>
              <a:t>sizeof</a:t>
            </a:r>
            <a:r>
              <a:rPr lang="en-GB" sz="1600" b="1" dirty="0">
                <a:solidFill>
                  <a:srgbClr val="FF0000"/>
                </a:solidFill>
                <a:latin typeface="Arial" panose="020B0604020202020204" pitchFamily="34" charset="0"/>
                <a:cs typeface="Arial" panose="020B0604020202020204" pitchFamily="34" charset="0"/>
              </a:rPr>
              <a:t>(</a:t>
            </a:r>
            <a:r>
              <a:rPr lang="en-GB" sz="1600" b="1" dirty="0" err="1">
                <a:solidFill>
                  <a:srgbClr val="FF0000"/>
                </a:solidFill>
                <a:latin typeface="Arial" panose="020B0604020202020204" pitchFamily="34" charset="0"/>
                <a:cs typeface="Arial" panose="020B0604020202020204" pitchFamily="34" charset="0"/>
              </a:rPr>
              <a:t>int</a:t>
            </a:r>
            <a:r>
              <a:rPr lang="en-GB" sz="1600" b="1" dirty="0">
                <a:solidFill>
                  <a:srgbClr val="FF0000"/>
                </a:solidFill>
                <a:latin typeface="Arial" panose="020B0604020202020204" pitchFamily="34" charset="0"/>
                <a:cs typeface="Arial" panose="020B0604020202020204" pitchFamily="34" charset="0"/>
              </a:rPr>
              <a:t>));</a:t>
            </a:r>
          </a:p>
          <a:p>
            <a:pPr marL="0" indent="0">
              <a:buNone/>
            </a:pPr>
            <a:endParaRPr lang="en-GB" sz="1600"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Note</a:t>
            </a:r>
            <a:r>
              <a:rPr lang="en-GB" sz="1600" dirty="0">
                <a:latin typeface="Arial" panose="020B0604020202020204" pitchFamily="34" charset="0"/>
                <a:cs typeface="Arial" panose="020B0604020202020204" pitchFamily="34" charset="0"/>
              </a:rPr>
              <a:t>:</a:t>
            </a:r>
          </a:p>
          <a:p>
            <a:r>
              <a:rPr lang="en-GB" sz="1600" b="1" dirty="0" err="1">
                <a:latin typeface="Arial" panose="020B0604020202020204" pitchFamily="34" charset="0"/>
                <a:cs typeface="Arial" panose="020B0604020202020204" pitchFamily="34" charset="0"/>
              </a:rPr>
              <a:t>malloc</a:t>
            </a:r>
            <a:r>
              <a:rPr lang="en-GB" sz="1600" b="1" dirty="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function returns void pointer, so need to convert into our destination </a:t>
            </a:r>
            <a:r>
              <a:rPr lang="en-GB" sz="1600" dirty="0">
                <a:latin typeface="Arial" panose="020B0604020202020204" pitchFamily="34" charset="0"/>
                <a:cs typeface="Arial" panose="020B0604020202020204" pitchFamily="34" charset="0"/>
              </a:rPr>
              <a:t>type, which </a:t>
            </a:r>
            <a:r>
              <a:rPr lang="en-GB" sz="1600">
                <a:latin typeface="Arial" panose="020B0604020202020204" pitchFamily="34" charset="0"/>
                <a:cs typeface="Arial" panose="020B0604020202020204" pitchFamily="34" charset="0"/>
              </a:rPr>
              <a:t>is </a:t>
            </a:r>
            <a:r>
              <a:rPr lang="en-GB" sz="1600" smtClean="0">
                <a:latin typeface="Arial" panose="020B0604020202020204" pitchFamily="34" charset="0"/>
                <a:cs typeface="Arial" panose="020B0604020202020204" pitchFamily="34" charset="0"/>
              </a:rPr>
              <a:t>integer</a:t>
            </a:r>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Above statement will allocate memory for 10000 integers and ‘data’ pointer will point to first block of allocated memory.</a:t>
            </a:r>
          </a:p>
          <a:p>
            <a:pPr marL="0" indent="0">
              <a:buNone/>
            </a:pPr>
            <a:endParaRPr lang="en-GB" sz="600" dirty="0">
              <a:latin typeface="Arial" panose="020B0604020202020204" pitchFamily="34" charset="0"/>
              <a:cs typeface="Arial" panose="020B0604020202020204" pitchFamily="34" charset="0"/>
            </a:endParaRPr>
          </a:p>
        </p:txBody>
      </p:sp>
      <p:sp>
        <p:nvSpPr>
          <p:cNvPr id="5" name="Content Placeholder 2"/>
          <p:cNvSpPr>
            <a:spLocks noGrp="1"/>
          </p:cNvSpPr>
          <p:nvPr>
            <p:ph sz="half" idx="1"/>
          </p:nvPr>
        </p:nvSpPr>
        <p:spPr>
          <a:xfrm>
            <a:off x="4932008" y="692696"/>
            <a:ext cx="4176464" cy="6165304"/>
          </a:xfrm>
        </p:spPr>
        <p:txBody>
          <a:bodyPr>
            <a:normAutofit fontScale="85000" lnSpcReduction="20000"/>
          </a:bodyPr>
          <a:lstStyle/>
          <a:p>
            <a:pPr marL="0" indent="0">
              <a:buNone/>
            </a:pPr>
            <a:r>
              <a:rPr lang="en-GB" sz="1800" b="1" dirty="0">
                <a:latin typeface="Arial" panose="020B0604020202020204" pitchFamily="34" charset="0"/>
                <a:cs typeface="Arial" panose="020B0604020202020204" pitchFamily="34" charset="0"/>
              </a:rPr>
              <a:t>Part B:</a:t>
            </a:r>
          </a:p>
          <a:p>
            <a:pPr marL="0" indent="0">
              <a:buNone/>
            </a:pPr>
            <a:endParaRPr lang="en-GB" sz="6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Next task is de-allocation of memory</a:t>
            </a:r>
          </a:p>
          <a:p>
            <a:pPr marL="0" indent="0">
              <a:buNone/>
            </a:pPr>
            <a:endParaRPr lang="en-GB" sz="1600" b="1"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Step 3</a:t>
            </a:r>
          </a:p>
          <a:p>
            <a:pPr marL="0" indent="0">
              <a:buNone/>
            </a:pPr>
            <a:endParaRPr lang="en-GB" sz="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We will use </a:t>
            </a:r>
            <a:r>
              <a:rPr lang="en-GB" sz="1600" b="1" dirty="0">
                <a:latin typeface="Arial" panose="020B0604020202020204" pitchFamily="34" charset="0"/>
                <a:cs typeface="Arial" panose="020B0604020202020204" pitchFamily="34" charset="0"/>
              </a:rPr>
              <a:t>free()</a:t>
            </a:r>
            <a:r>
              <a:rPr lang="en-GB" sz="1600" dirty="0">
                <a:latin typeface="Arial" panose="020B0604020202020204" pitchFamily="34" charset="0"/>
                <a:cs typeface="Arial" panose="020B0604020202020204" pitchFamily="34" charset="0"/>
              </a:rPr>
              <a:t> function to de-allocate memory.</a:t>
            </a:r>
          </a:p>
          <a:p>
            <a:r>
              <a:rPr lang="en-GB" sz="1600" b="1" dirty="0">
                <a:solidFill>
                  <a:srgbClr val="FF0000"/>
                </a:solidFill>
                <a:latin typeface="Arial" panose="020B0604020202020204" pitchFamily="34" charset="0"/>
                <a:cs typeface="Arial" panose="020B0604020202020204" pitchFamily="34" charset="0"/>
              </a:rPr>
              <a:t>free(data);</a:t>
            </a:r>
            <a:endParaRPr lang="en-GB" sz="1600"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a:t>
            </a:r>
          </a:p>
          <a:p>
            <a:pPr marL="0" indent="0">
              <a:buNone/>
            </a:pPr>
            <a:r>
              <a:rPr lang="en-GB" sz="1600" b="1" dirty="0">
                <a:latin typeface="Arial" panose="020B0604020202020204" pitchFamily="34" charset="0"/>
                <a:cs typeface="Arial" panose="020B0604020202020204" pitchFamily="34" charset="0"/>
              </a:rPr>
              <a:t>Note</a:t>
            </a:r>
          </a:p>
          <a:p>
            <a:pPr marL="0" indent="0">
              <a:buNone/>
            </a:pPr>
            <a:endParaRPr lang="en-GB" sz="600" b="1"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The above function will de-allocate the memory for reuse, but still </a:t>
            </a:r>
            <a:r>
              <a:rPr lang="en-GB" sz="1600" b="1" dirty="0">
                <a:solidFill>
                  <a:srgbClr val="FF0000"/>
                </a:solidFill>
                <a:latin typeface="Arial" panose="020B0604020202020204" pitchFamily="34" charset="0"/>
                <a:cs typeface="Arial" panose="020B0604020202020204" pitchFamily="34" charset="0"/>
              </a:rPr>
              <a:t>‘data’ </a:t>
            </a:r>
            <a:r>
              <a:rPr lang="en-GB" sz="1600" dirty="0">
                <a:latin typeface="Arial" panose="020B0604020202020204" pitchFamily="34" charset="0"/>
                <a:cs typeface="Arial" panose="020B0604020202020204" pitchFamily="34" charset="0"/>
              </a:rPr>
              <a:t>pointer will points to that memory location</a:t>
            </a:r>
          </a:p>
          <a:p>
            <a:pPr marL="0" indent="0">
              <a:buNone/>
            </a:pPr>
            <a:endParaRPr lang="en-GB" sz="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In this case, the ‘data’ pointer is referred to as a </a:t>
            </a:r>
            <a:r>
              <a:rPr lang="en-GB" sz="1600" b="1" dirty="0">
                <a:latin typeface="Arial" panose="020B0604020202020204" pitchFamily="34" charset="0"/>
                <a:cs typeface="Arial" panose="020B0604020202020204" pitchFamily="34" charset="0"/>
              </a:rPr>
              <a:t>dangling pointer</a:t>
            </a:r>
            <a:r>
              <a:rPr lang="en-GB" sz="1600" dirty="0">
                <a:latin typeface="Arial" panose="020B0604020202020204" pitchFamily="34" charset="0"/>
                <a:cs typeface="Arial" panose="020B0604020202020204" pitchFamily="34" charset="0"/>
              </a:rPr>
              <a:t> because it is still pointing to the memory even though it is de-allocated</a:t>
            </a:r>
          </a:p>
          <a:p>
            <a:pPr marL="0" indent="0">
              <a:buNone/>
            </a:pPr>
            <a:endParaRPr lang="en-GB" sz="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Dangling Pointer - is a pointer which is pointing to nothing</a:t>
            </a:r>
          </a:p>
          <a:p>
            <a:pPr marL="0" indent="0">
              <a:buNone/>
            </a:pPr>
            <a:endParaRPr lang="en-GB" sz="1600"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Step 4</a:t>
            </a:r>
          </a:p>
          <a:p>
            <a:pPr marL="0" indent="0">
              <a:buNone/>
            </a:pPr>
            <a:endParaRPr lang="en-GB" sz="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To remove the dangling pointer, we use the statement below.</a:t>
            </a:r>
          </a:p>
          <a:p>
            <a:pPr marL="0" indent="0">
              <a:buNone/>
            </a:pPr>
            <a:endParaRPr lang="en-GB" sz="600" dirty="0">
              <a:latin typeface="Arial" panose="020B0604020202020204" pitchFamily="34" charset="0"/>
              <a:cs typeface="Arial" panose="020B0604020202020204" pitchFamily="34" charset="0"/>
            </a:endParaRPr>
          </a:p>
          <a:p>
            <a:r>
              <a:rPr lang="en-GB" sz="1600" b="1" dirty="0">
                <a:solidFill>
                  <a:srgbClr val="FF0000"/>
                </a:solidFill>
                <a:latin typeface="Arial" panose="020B0604020202020204" pitchFamily="34" charset="0"/>
                <a:cs typeface="Arial" panose="020B0604020202020204" pitchFamily="34" charset="0"/>
              </a:rPr>
              <a:t>data = NULL</a:t>
            </a:r>
            <a:r>
              <a:rPr lang="en-GB" sz="1600" dirty="0">
                <a:latin typeface="Arial" panose="020B0604020202020204" pitchFamily="34" charset="0"/>
                <a:cs typeface="Arial" panose="020B0604020202020204" pitchFamily="34" charset="0"/>
              </a:rPr>
              <a:t>;</a:t>
            </a:r>
          </a:p>
          <a:p>
            <a:pPr marL="0" indent="0">
              <a:buNone/>
            </a:pPr>
            <a:endParaRPr lang="en-GB" sz="1600" dirty="0">
              <a:latin typeface="Arial" panose="020B0604020202020204" pitchFamily="34" charset="0"/>
              <a:cs typeface="Arial" panose="020B0604020202020204" pitchFamily="34" charset="0"/>
            </a:endParaRPr>
          </a:p>
          <a:p>
            <a:pPr marL="0" indent="0">
              <a:buNone/>
            </a:pPr>
            <a:r>
              <a:rPr lang="en-GB" sz="1600" b="1" dirty="0">
                <a:latin typeface="Arial" panose="020B0604020202020204" pitchFamily="34" charset="0"/>
                <a:cs typeface="Arial" panose="020B0604020202020204" pitchFamily="34" charset="0"/>
              </a:rPr>
              <a:t>Note: </a:t>
            </a:r>
          </a:p>
          <a:p>
            <a:pPr marL="0" indent="0">
              <a:buNone/>
            </a:pPr>
            <a:endParaRPr lang="en-GB" sz="600" b="1"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The above statement will remove dangling pointer that means </a:t>
            </a:r>
            <a:r>
              <a:rPr lang="en-GB" sz="1600" b="1" dirty="0">
                <a:solidFill>
                  <a:srgbClr val="FF0000"/>
                </a:solidFill>
                <a:latin typeface="Arial" panose="020B0604020202020204" pitchFamily="34" charset="0"/>
                <a:cs typeface="Arial" panose="020B0604020202020204" pitchFamily="34" charset="0"/>
              </a:rPr>
              <a:t>‘data’ </a:t>
            </a:r>
            <a:r>
              <a:rPr lang="en-GB" sz="1600" dirty="0">
                <a:latin typeface="Arial" panose="020B0604020202020204" pitchFamily="34" charset="0"/>
                <a:cs typeface="Arial" panose="020B0604020202020204" pitchFamily="34" charset="0"/>
              </a:rPr>
              <a:t>will point to null instead of any random memory.</a:t>
            </a:r>
          </a:p>
        </p:txBody>
      </p:sp>
    </p:spTree>
    <p:extLst>
      <p:ext uri="{BB962C8B-B14F-4D97-AF65-F5344CB8AC3E}">
        <p14:creationId xmlns:p14="http://schemas.microsoft.com/office/powerpoint/2010/main" val="44212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200" u="sng" dirty="0">
                <a:latin typeface="Arial" panose="020B0604020202020204" pitchFamily="34" charset="0"/>
                <a:cs typeface="Arial" panose="020B0604020202020204" pitchFamily="34" charset="0"/>
              </a:rPr>
              <a:t>Dynamic Memory Allocation (DMA) – </a:t>
            </a:r>
            <a:r>
              <a:rPr lang="en-GB" sz="2200" b="1" u="sng" dirty="0">
                <a:latin typeface="Arial" panose="020B0604020202020204" pitchFamily="34" charset="0"/>
                <a:cs typeface="Arial" panose="020B0604020202020204" pitchFamily="34" charset="0"/>
              </a:rPr>
              <a:t>Example 1 - Summary</a:t>
            </a:r>
            <a:endParaRPr lang="en-GB" sz="2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08720"/>
            <a:ext cx="8712968" cy="5832648"/>
          </a:xfrm>
        </p:spPr>
        <p:txBody>
          <a:bodyPr>
            <a:normAutofit/>
          </a:bodyPr>
          <a:lstStyle/>
          <a:p>
            <a:pPr marL="0" indent="0">
              <a:buNone/>
            </a:pPr>
            <a:r>
              <a:rPr lang="en-GB" sz="1800" b="1" dirty="0">
                <a:latin typeface="Arial" panose="020B0604020202020204" pitchFamily="34" charset="0"/>
                <a:cs typeface="Arial" panose="020B0604020202020204" pitchFamily="34" charset="0"/>
              </a:rPr>
              <a:t>Task: </a:t>
            </a:r>
          </a:p>
          <a:p>
            <a:pPr marL="0" indent="0">
              <a:buNone/>
            </a:pPr>
            <a:endParaRPr lang="en-GB" sz="1000" b="1"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Dynamically allocate memory for 10000 integers perform a given task and after completing the task, de-allocate the memory to recycled it.</a:t>
            </a:r>
          </a:p>
          <a:p>
            <a:pPr>
              <a:lnSpc>
                <a:spcPct val="150000"/>
              </a:lnSpc>
            </a:pPr>
            <a:endParaRPr lang="en-GB" sz="16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Solution – C# Program Statement</a:t>
            </a:r>
          </a:p>
          <a:p>
            <a:pPr marL="0" indent="0">
              <a:buNone/>
            </a:pPr>
            <a:endParaRPr lang="en-GB" sz="900" b="1" dirty="0">
              <a:latin typeface="Arial" panose="020B0604020202020204" pitchFamily="34" charset="0"/>
              <a:cs typeface="Arial" panose="020B0604020202020204" pitchFamily="34" charset="0"/>
            </a:endParaRPr>
          </a:p>
          <a:p>
            <a:pPr>
              <a:lnSpc>
                <a:spcPct val="150000"/>
              </a:lnSpc>
              <a:buFont typeface="Wingdings" pitchFamily="2" charset="2"/>
              <a:buChar char="q"/>
            </a:pPr>
            <a:r>
              <a:rPr lang="en-GB" sz="1600" dirty="0" err="1">
                <a:solidFill>
                  <a:srgbClr val="FF0000"/>
                </a:solidFill>
                <a:latin typeface="Arial" panose="020B0604020202020204" pitchFamily="34" charset="0"/>
                <a:cs typeface="Arial" panose="020B0604020202020204" pitchFamily="34" charset="0"/>
              </a:rPr>
              <a:t>int</a:t>
            </a:r>
            <a:r>
              <a:rPr lang="en-GB" sz="1600" dirty="0">
                <a:solidFill>
                  <a:srgbClr val="FF0000"/>
                </a:solidFill>
                <a:latin typeface="Arial" panose="020B0604020202020204" pitchFamily="34" charset="0"/>
                <a:cs typeface="Arial" panose="020B0604020202020204" pitchFamily="34" charset="0"/>
              </a:rPr>
              <a:t> * data;</a:t>
            </a:r>
          </a:p>
          <a:p>
            <a:pPr>
              <a:lnSpc>
                <a:spcPct val="150000"/>
              </a:lnSpc>
              <a:buFont typeface="Wingdings" pitchFamily="2" charset="2"/>
              <a:buChar char="q"/>
            </a:pPr>
            <a:r>
              <a:rPr lang="en-GB" sz="1600" dirty="0">
                <a:solidFill>
                  <a:srgbClr val="FF0000"/>
                </a:solidFill>
                <a:latin typeface="Arial" panose="020B0604020202020204" pitchFamily="34" charset="0"/>
                <a:cs typeface="Arial" panose="020B0604020202020204" pitchFamily="34" charset="0"/>
              </a:rPr>
              <a:t>data = (</a:t>
            </a:r>
            <a:r>
              <a:rPr lang="en-GB" sz="1600" dirty="0" err="1">
                <a:solidFill>
                  <a:srgbClr val="FF0000"/>
                </a:solidFill>
                <a:latin typeface="Arial" panose="020B0604020202020204" pitchFamily="34" charset="0"/>
                <a:cs typeface="Arial" panose="020B0604020202020204" pitchFamily="34" charset="0"/>
              </a:rPr>
              <a:t>int</a:t>
            </a:r>
            <a:r>
              <a:rPr lang="en-GB" sz="1600" dirty="0">
                <a:solidFill>
                  <a:srgbClr val="FF0000"/>
                </a:solidFill>
                <a:latin typeface="Arial" panose="020B0604020202020204" pitchFamily="34" charset="0"/>
                <a:cs typeface="Arial" panose="020B0604020202020204" pitchFamily="34" charset="0"/>
              </a:rPr>
              <a:t> *) </a:t>
            </a:r>
            <a:r>
              <a:rPr lang="en-GB" sz="1600" dirty="0" err="1">
                <a:solidFill>
                  <a:srgbClr val="FF0000"/>
                </a:solidFill>
                <a:latin typeface="Arial" panose="020B0604020202020204" pitchFamily="34" charset="0"/>
                <a:cs typeface="Arial" panose="020B0604020202020204" pitchFamily="34" charset="0"/>
              </a:rPr>
              <a:t>malloc</a:t>
            </a:r>
            <a:r>
              <a:rPr lang="en-GB" sz="1600" dirty="0">
                <a:solidFill>
                  <a:srgbClr val="FF0000"/>
                </a:solidFill>
                <a:latin typeface="Arial" panose="020B0604020202020204" pitchFamily="34" charset="0"/>
                <a:cs typeface="Arial" panose="020B0604020202020204" pitchFamily="34" charset="0"/>
              </a:rPr>
              <a:t> (10000 * </a:t>
            </a:r>
            <a:r>
              <a:rPr lang="en-GB" sz="1600" dirty="0" err="1">
                <a:solidFill>
                  <a:srgbClr val="FF0000"/>
                </a:solidFill>
                <a:latin typeface="Arial" panose="020B0604020202020204" pitchFamily="34" charset="0"/>
                <a:cs typeface="Arial" panose="020B0604020202020204" pitchFamily="34" charset="0"/>
              </a:rPr>
              <a:t>sizeof</a:t>
            </a:r>
            <a:r>
              <a:rPr lang="en-GB" sz="1600" dirty="0">
                <a:solidFill>
                  <a:srgbClr val="FF0000"/>
                </a:solidFill>
                <a:latin typeface="Arial" panose="020B0604020202020204" pitchFamily="34" charset="0"/>
                <a:cs typeface="Arial" panose="020B0604020202020204" pitchFamily="34" charset="0"/>
              </a:rPr>
              <a:t>(</a:t>
            </a:r>
            <a:r>
              <a:rPr lang="en-GB" sz="1600" dirty="0" err="1">
                <a:solidFill>
                  <a:srgbClr val="FF0000"/>
                </a:solidFill>
                <a:latin typeface="Arial" panose="020B0604020202020204" pitchFamily="34" charset="0"/>
                <a:cs typeface="Arial" panose="020B0604020202020204" pitchFamily="34" charset="0"/>
              </a:rPr>
              <a:t>int</a:t>
            </a:r>
            <a:r>
              <a:rPr lang="en-GB" sz="1600" dirty="0">
                <a:solidFill>
                  <a:srgbClr val="FF0000"/>
                </a:solidFill>
                <a:latin typeface="Arial" panose="020B0604020202020204" pitchFamily="34" charset="0"/>
                <a:cs typeface="Arial" panose="020B0604020202020204" pitchFamily="34" charset="0"/>
              </a:rPr>
              <a:t>));</a:t>
            </a:r>
          </a:p>
          <a:p>
            <a:pPr>
              <a:lnSpc>
                <a:spcPct val="150000"/>
              </a:lnSpc>
              <a:buFont typeface="Wingdings" pitchFamily="2" charset="2"/>
              <a:buChar char="q"/>
            </a:pPr>
            <a:r>
              <a:rPr lang="en-GB" sz="1600" dirty="0">
                <a:solidFill>
                  <a:srgbClr val="FF0000"/>
                </a:solidFill>
                <a:latin typeface="Arial" panose="020B0604020202020204" pitchFamily="34" charset="0"/>
                <a:cs typeface="Arial" panose="020B0604020202020204" pitchFamily="34" charset="0"/>
              </a:rPr>
              <a:t>free(data);</a:t>
            </a:r>
          </a:p>
          <a:p>
            <a:pPr>
              <a:lnSpc>
                <a:spcPct val="150000"/>
              </a:lnSpc>
              <a:buFont typeface="Wingdings" pitchFamily="2" charset="2"/>
              <a:buChar char="q"/>
            </a:pPr>
            <a:r>
              <a:rPr lang="en-GB" sz="1600" dirty="0">
                <a:solidFill>
                  <a:srgbClr val="FF0000"/>
                </a:solidFill>
                <a:latin typeface="Arial" panose="020B0604020202020204" pitchFamily="34" charset="0"/>
                <a:cs typeface="Arial" panose="020B0604020202020204" pitchFamily="34" charset="0"/>
              </a:rPr>
              <a:t>data = NULL</a:t>
            </a:r>
          </a:p>
          <a:p>
            <a:pPr>
              <a:lnSpc>
                <a:spcPct val="150000"/>
              </a:lnSpc>
              <a:buFont typeface="Wingdings" pitchFamily="2" charset="2"/>
              <a:buChar char="q"/>
            </a:pPr>
            <a:endParaRPr lang="en-GB" sz="1600" dirty="0">
              <a:solidFill>
                <a:srgbClr val="FF0000"/>
              </a:solidFill>
              <a:latin typeface="Arial" panose="020B0604020202020204" pitchFamily="34" charset="0"/>
              <a:cs typeface="Arial" panose="020B0604020202020204" pitchFamily="34" charset="0"/>
            </a:endParaRPr>
          </a:p>
          <a:p>
            <a:pPr>
              <a:lnSpc>
                <a:spcPct val="150000"/>
              </a:lnSpc>
              <a:buFont typeface="Wingdings" pitchFamily="2" charset="2"/>
              <a:buChar char="q"/>
            </a:pPr>
            <a:endParaRPr lang="en-GB" sz="1600" dirty="0">
              <a:solidFill>
                <a:srgbClr val="FF0000"/>
              </a:solidFill>
              <a:latin typeface="Arial" panose="020B0604020202020204" pitchFamily="34" charset="0"/>
              <a:cs typeface="Arial" panose="020B0604020202020204" pitchFamily="34" charset="0"/>
            </a:endParaRPr>
          </a:p>
          <a:p>
            <a:pPr marL="0" indent="0">
              <a:buNone/>
            </a:pPr>
            <a:endParaRPr lang="en-GB" sz="600" dirty="0">
              <a:latin typeface="Arial" panose="020B0604020202020204" pitchFamily="34" charset="0"/>
              <a:cs typeface="Arial" panose="020B0604020202020204" pitchFamily="34" charset="0"/>
            </a:endParaRPr>
          </a:p>
        </p:txBody>
      </p:sp>
      <p:sp>
        <p:nvSpPr>
          <p:cNvPr id="4" name="Right Brace 3"/>
          <p:cNvSpPr/>
          <p:nvPr/>
        </p:nvSpPr>
        <p:spPr>
          <a:xfrm>
            <a:off x="5053170" y="2944613"/>
            <a:ext cx="77724"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p:cNvSpPr/>
          <p:nvPr/>
        </p:nvSpPr>
        <p:spPr>
          <a:xfrm>
            <a:off x="5053170" y="3817093"/>
            <a:ext cx="77724"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5436095" y="2944613"/>
            <a:ext cx="3434017" cy="584775"/>
          </a:xfrm>
          <a:prstGeom prst="rect">
            <a:avLst/>
          </a:prstGeom>
          <a:noFill/>
        </p:spPr>
        <p:txBody>
          <a:bodyPr wrap="none" rtlCol="0">
            <a:spAutoFit/>
          </a:bodyPr>
          <a:lstStyle/>
          <a:p>
            <a:r>
              <a:rPr lang="en-GB" sz="1600" dirty="0"/>
              <a:t>These statements creates/allocates the</a:t>
            </a:r>
          </a:p>
          <a:p>
            <a:r>
              <a:rPr lang="en-GB" sz="1600" dirty="0"/>
              <a:t>memory</a:t>
            </a:r>
          </a:p>
        </p:txBody>
      </p:sp>
      <p:sp>
        <p:nvSpPr>
          <p:cNvPr id="7" name="TextBox 6"/>
          <p:cNvSpPr txBox="1"/>
          <p:nvPr/>
        </p:nvSpPr>
        <p:spPr>
          <a:xfrm>
            <a:off x="5436095" y="3884745"/>
            <a:ext cx="3467488" cy="584775"/>
          </a:xfrm>
          <a:prstGeom prst="rect">
            <a:avLst/>
          </a:prstGeom>
          <a:noFill/>
        </p:spPr>
        <p:txBody>
          <a:bodyPr wrap="none" rtlCol="0">
            <a:spAutoFit/>
          </a:bodyPr>
          <a:lstStyle/>
          <a:p>
            <a:r>
              <a:rPr lang="en-GB" sz="1600" dirty="0"/>
              <a:t>These statements free/de-allocate the</a:t>
            </a:r>
          </a:p>
          <a:p>
            <a:r>
              <a:rPr lang="en-GB" sz="1600" dirty="0"/>
              <a:t>memory</a:t>
            </a:r>
          </a:p>
        </p:txBody>
      </p:sp>
    </p:spTree>
    <p:extLst>
      <p:ext uri="{BB962C8B-B14F-4D97-AF65-F5344CB8AC3E}">
        <p14:creationId xmlns:p14="http://schemas.microsoft.com/office/powerpoint/2010/main" val="288624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Dynamic Memory Allocation (DMA) – Methods</a:t>
            </a:r>
          </a:p>
        </p:txBody>
      </p:sp>
      <p:sp>
        <p:nvSpPr>
          <p:cNvPr id="3" name="Content Placeholder 2"/>
          <p:cNvSpPr>
            <a:spLocks noGrp="1"/>
          </p:cNvSpPr>
          <p:nvPr>
            <p:ph idx="1"/>
          </p:nvPr>
        </p:nvSpPr>
        <p:spPr>
          <a:xfrm>
            <a:off x="251520" y="908720"/>
            <a:ext cx="8640960" cy="5688632"/>
          </a:xfrm>
        </p:spPr>
        <p:txBody>
          <a:bodyPr>
            <a:normAutofit/>
          </a:bodyPr>
          <a:lstStyle/>
          <a:p>
            <a:pPr marL="0" indent="0">
              <a:buNone/>
            </a:pPr>
            <a:r>
              <a:rPr lang="en-GB" sz="1800" b="1" dirty="0">
                <a:latin typeface="Arial" panose="020B0604020202020204" pitchFamily="34" charset="0"/>
                <a:cs typeface="Arial" panose="020B0604020202020204" pitchFamily="34" charset="0"/>
              </a:rPr>
              <a:t>DMA Ways/Methods</a:t>
            </a:r>
            <a:endParaRPr lang="en-GB" sz="1800" dirty="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Heap Allocation</a:t>
            </a:r>
          </a:p>
          <a:p>
            <a:pPr marL="0" indent="0">
              <a:buNone/>
            </a:pPr>
            <a:endParaRPr lang="en-GB" sz="5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When program allocate memory at runtime using </a:t>
            </a:r>
            <a:r>
              <a:rPr lang="en-GB" sz="1400" b="1" dirty="0">
                <a:latin typeface="Arial" panose="020B0604020202020204" pitchFamily="34" charset="0"/>
                <a:cs typeface="Arial" panose="020B0604020202020204" pitchFamily="34" charset="0"/>
              </a:rPr>
              <a:t>calloc</a:t>
            </a:r>
            <a:r>
              <a:rPr lang="en-GB" sz="1400" dirty="0">
                <a:latin typeface="Arial" panose="020B0604020202020204" pitchFamily="34" charset="0"/>
                <a:cs typeface="Arial" panose="020B0604020202020204" pitchFamily="34" charset="0"/>
              </a:rPr>
              <a:t> and</a:t>
            </a:r>
            <a:r>
              <a:rPr lang="en-GB" sz="1400" b="1" dirty="0">
                <a:latin typeface="Arial" panose="020B0604020202020204" pitchFamily="34" charset="0"/>
                <a:cs typeface="Arial" panose="020B0604020202020204" pitchFamily="34" charset="0"/>
              </a:rPr>
              <a:t> malloc </a:t>
            </a:r>
            <a:r>
              <a:rPr lang="en-GB" sz="1400" dirty="0">
                <a:latin typeface="Arial" panose="020B0604020202020204" pitchFamily="34" charset="0"/>
                <a:cs typeface="Arial" panose="020B0604020202020204" pitchFamily="34" charset="0"/>
              </a:rPr>
              <a:t>function, then memory gets allocated in heap. </a:t>
            </a:r>
          </a:p>
          <a:p>
            <a:pPr marL="457200" lvl="1" indent="0">
              <a:buNone/>
            </a:pPr>
            <a:endParaRPr lang="en-GB" sz="1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When some more memory need to be allocated using calloc and malloc function, heap grows upward </a:t>
            </a:r>
          </a:p>
          <a:p>
            <a:pPr marL="457200" lvl="1" indent="0">
              <a:buNone/>
            </a:pPr>
            <a:endParaRPr lang="en-GB" sz="14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Stack Allocation</a:t>
            </a:r>
          </a:p>
          <a:p>
            <a:pPr marL="0" indent="0">
              <a:buNone/>
            </a:pPr>
            <a:endParaRPr lang="en-GB" sz="5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Stack is used to store your local variables and is used for passing arguments to the functions along with the return address of the instruction which is to be executed after the function call is over.</a:t>
            </a:r>
          </a:p>
          <a:p>
            <a:pPr marL="457200" lvl="1" indent="0">
              <a:buNone/>
            </a:pPr>
            <a:endParaRPr lang="en-GB" sz="1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When a new stack frame needs to be added (as a result of a newly called function), the stack grows downward. </a:t>
            </a:r>
          </a:p>
          <a:p>
            <a:pPr marL="457200" lvl="1" indent="0">
              <a:buNone/>
            </a:pPr>
            <a:endParaRPr lang="en-GB" sz="1400" dirty="0">
              <a:latin typeface="Arial" panose="020B0604020202020204" pitchFamily="34" charset="0"/>
              <a:cs typeface="Arial" panose="020B0604020202020204" pitchFamily="34" charset="0"/>
            </a:endParaRPr>
          </a:p>
          <a:p>
            <a:pPr marL="0" indent="0">
              <a:buNone/>
            </a:pPr>
            <a:r>
              <a:rPr lang="en-GB" sz="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1039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DMA – Methods</a:t>
            </a:r>
          </a:p>
        </p:txBody>
      </p:sp>
      <p:sp>
        <p:nvSpPr>
          <p:cNvPr id="3" name="Content Placeholder 2"/>
          <p:cNvSpPr>
            <a:spLocks noGrp="1"/>
          </p:cNvSpPr>
          <p:nvPr>
            <p:ph idx="1"/>
          </p:nvPr>
        </p:nvSpPr>
        <p:spPr>
          <a:xfrm>
            <a:off x="264922" y="980728"/>
            <a:ext cx="8640960" cy="5688632"/>
          </a:xfrm>
        </p:spPr>
        <p:txBody>
          <a:bodyPr>
            <a:normAutofit/>
          </a:bodyPr>
          <a:lstStyle/>
          <a:p>
            <a:pPr marL="0" indent="0">
              <a:buNone/>
            </a:pPr>
            <a:r>
              <a:rPr lang="en-GB" sz="1800" b="1" dirty="0">
                <a:latin typeface="Arial" panose="020B0604020202020204" pitchFamily="34" charset="0"/>
                <a:cs typeface="Arial" panose="020B0604020202020204" pitchFamily="34" charset="0"/>
              </a:rPr>
              <a:t>Stack Allocation</a:t>
            </a:r>
          </a:p>
          <a:p>
            <a:pPr marL="0" indent="0">
              <a:buNone/>
            </a:pPr>
            <a:endParaRPr lang="en-GB" sz="10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Used to allocate local variables.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Grown and shrunk on procedure calls and returns.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Register allocation works best for stack-allocated objects.</a:t>
            </a:r>
          </a:p>
          <a:p>
            <a:pPr marL="0" indent="0">
              <a:buNone/>
            </a:pPr>
            <a:endParaRPr lang="en-GB" sz="1800" b="1"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Heap Allocation</a:t>
            </a:r>
          </a:p>
          <a:p>
            <a:pPr marL="0" indent="0">
              <a:buNone/>
            </a:pPr>
            <a:endParaRPr lang="en-GB" sz="10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Used to allocate dynamic objects.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Heap objects are accessed with pointers.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 Never allocated to registers.</a:t>
            </a:r>
          </a:p>
        </p:txBody>
      </p:sp>
    </p:spTree>
    <p:extLst>
      <p:ext uri="{BB962C8B-B14F-4D97-AF65-F5344CB8AC3E}">
        <p14:creationId xmlns:p14="http://schemas.microsoft.com/office/powerpoint/2010/main" val="98155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DMA – Stack Based Allocation</a:t>
            </a:r>
          </a:p>
        </p:txBody>
      </p:sp>
      <p:sp>
        <p:nvSpPr>
          <p:cNvPr id="3" name="Content Placeholder 2"/>
          <p:cNvSpPr>
            <a:spLocks noGrp="1"/>
          </p:cNvSpPr>
          <p:nvPr>
            <p:ph idx="1"/>
          </p:nvPr>
        </p:nvSpPr>
        <p:spPr>
          <a:xfrm>
            <a:off x="264922" y="980728"/>
            <a:ext cx="8640960" cy="5688632"/>
          </a:xfrm>
        </p:spPr>
        <p:txBody>
          <a:bodyPr>
            <a:normAutofit/>
          </a:bodyPr>
          <a:lstStyle/>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Memory allocation and freeing are partially predictable.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Restricted but simple and efficient.</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Allocation is hierarchical: Memory freed in opposite order of allocation.</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For Example:</a:t>
            </a:r>
          </a:p>
          <a:p>
            <a:pPr marL="0" indent="0">
              <a:buNone/>
            </a:pPr>
            <a:endParaRPr lang="en-GB" sz="1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If </a:t>
            </a:r>
            <a:r>
              <a:rPr lang="en-GB" sz="1800" b="1" dirty="0" err="1">
                <a:latin typeface="Arial" panose="020B0604020202020204" pitchFamily="34" charset="0"/>
                <a:cs typeface="Arial" panose="020B0604020202020204" pitchFamily="34" charset="0"/>
              </a:rPr>
              <a:t>alloc</a:t>
            </a:r>
            <a:r>
              <a:rPr lang="en-GB" sz="1800" b="1" dirty="0">
                <a:latin typeface="Arial" panose="020B0604020202020204" pitchFamily="34" charset="0"/>
                <a:cs typeface="Arial" panose="020B0604020202020204" pitchFamily="34" charset="0"/>
              </a:rPr>
              <a:t>(A)</a:t>
            </a:r>
            <a:r>
              <a:rPr lang="en-GB" sz="1800" dirty="0">
                <a:latin typeface="Arial" panose="020B0604020202020204" pitchFamily="34" charset="0"/>
                <a:cs typeface="Arial" panose="020B0604020202020204" pitchFamily="34" charset="0"/>
              </a:rPr>
              <a:t> then </a:t>
            </a:r>
            <a:r>
              <a:rPr lang="en-GB" sz="1800" b="1" dirty="0" err="1">
                <a:latin typeface="Arial" panose="020B0604020202020204" pitchFamily="34" charset="0"/>
                <a:cs typeface="Arial" panose="020B0604020202020204" pitchFamily="34" charset="0"/>
              </a:rPr>
              <a:t>alloc</a:t>
            </a:r>
            <a:r>
              <a:rPr lang="en-GB" sz="1800" b="1" dirty="0">
                <a:latin typeface="Arial" panose="020B0604020202020204" pitchFamily="34" charset="0"/>
                <a:cs typeface="Arial" panose="020B0604020202020204" pitchFamily="34" charset="0"/>
              </a:rPr>
              <a:t>(B)</a:t>
            </a:r>
            <a:r>
              <a:rPr lang="en-GB" sz="1800" dirty="0">
                <a:latin typeface="Arial" panose="020B0604020202020204" pitchFamily="34" charset="0"/>
                <a:cs typeface="Arial" panose="020B0604020202020204" pitchFamily="34" charset="0"/>
              </a:rPr>
              <a:t> then </a:t>
            </a:r>
            <a:r>
              <a:rPr lang="en-GB" sz="1800" b="1" dirty="0" err="1">
                <a:latin typeface="Arial" panose="020B0604020202020204" pitchFamily="34" charset="0"/>
                <a:cs typeface="Arial" panose="020B0604020202020204" pitchFamily="34" charset="0"/>
              </a:rPr>
              <a:t>alloc</a:t>
            </a:r>
            <a:r>
              <a:rPr lang="en-GB" sz="1800" b="1" dirty="0">
                <a:latin typeface="Arial" panose="020B0604020202020204" pitchFamily="34" charset="0"/>
                <a:cs typeface="Arial" panose="020B0604020202020204" pitchFamily="34" charset="0"/>
              </a:rPr>
              <a:t>(C)</a:t>
            </a:r>
            <a:r>
              <a:rPr lang="en-GB" sz="1800" dirty="0">
                <a:latin typeface="Arial" panose="020B0604020202020204" pitchFamily="34" charset="0"/>
                <a:cs typeface="Arial" panose="020B0604020202020204" pitchFamily="34" charset="0"/>
              </a:rPr>
              <a:t>, then it must be </a:t>
            </a:r>
            <a:r>
              <a:rPr lang="en-GB" sz="1800" b="1" dirty="0">
                <a:latin typeface="Arial" panose="020B0604020202020204" pitchFamily="34" charset="0"/>
                <a:cs typeface="Arial" panose="020B0604020202020204" pitchFamily="34" charset="0"/>
              </a:rPr>
              <a:t>free(C)</a:t>
            </a:r>
            <a:r>
              <a:rPr lang="en-GB" sz="1800" dirty="0">
                <a:latin typeface="Arial" panose="020B0604020202020204" pitchFamily="34" charset="0"/>
                <a:cs typeface="Arial" panose="020B0604020202020204" pitchFamily="34" charset="0"/>
              </a:rPr>
              <a:t> then </a:t>
            </a:r>
            <a:r>
              <a:rPr lang="en-GB" sz="1800" b="1" dirty="0">
                <a:latin typeface="Arial" panose="020B0604020202020204" pitchFamily="34" charset="0"/>
                <a:cs typeface="Arial" panose="020B0604020202020204" pitchFamily="34" charset="0"/>
              </a:rPr>
              <a:t>free(B)</a:t>
            </a:r>
            <a:r>
              <a:rPr lang="en-GB" sz="1800" dirty="0">
                <a:latin typeface="Arial" panose="020B0604020202020204" pitchFamily="34" charset="0"/>
                <a:cs typeface="Arial" panose="020B0604020202020204" pitchFamily="34" charset="0"/>
              </a:rPr>
              <a:t> then </a:t>
            </a:r>
            <a:r>
              <a:rPr lang="en-GB" sz="1800" b="1" dirty="0">
                <a:latin typeface="Arial" panose="020B0604020202020204" pitchFamily="34" charset="0"/>
                <a:cs typeface="Arial" panose="020B0604020202020204" pitchFamily="34" charset="0"/>
              </a:rPr>
              <a:t>free(A)</a:t>
            </a:r>
            <a:r>
              <a:rPr lang="en-GB"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07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36912"/>
            <a:ext cx="8424936" cy="576064"/>
          </a:xfrm>
        </p:spPr>
        <p:txBody>
          <a:bodyPr>
            <a:noAutofit/>
          </a:bodyPr>
          <a:lstStyle/>
          <a:p>
            <a:r>
              <a:rPr lang="en-GB" sz="2800" dirty="0">
                <a:latin typeface="Arial" panose="020B0604020202020204" pitchFamily="34" charset="0"/>
                <a:cs typeface="Arial" panose="020B0604020202020204" pitchFamily="34" charset="0"/>
              </a:rPr>
              <a:t>Part C: Static &amp; Dynamic Memory Allocation</a:t>
            </a:r>
            <a:br>
              <a:rPr lang="en-GB" sz="28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(SMA &amp; DMA)</a:t>
            </a:r>
          </a:p>
        </p:txBody>
      </p:sp>
    </p:spTree>
    <p:extLst>
      <p:ext uri="{BB962C8B-B14F-4D97-AF65-F5344CB8AC3E}">
        <p14:creationId xmlns:p14="http://schemas.microsoft.com/office/powerpoint/2010/main" val="228305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DMA – Stack Based Allocation - Example</a:t>
            </a:r>
          </a:p>
        </p:txBody>
      </p:sp>
      <p:sp>
        <p:nvSpPr>
          <p:cNvPr id="3" name="Content Placeholder 2"/>
          <p:cNvSpPr>
            <a:spLocks noGrp="1"/>
          </p:cNvSpPr>
          <p:nvPr>
            <p:ph idx="1"/>
          </p:nvPr>
        </p:nvSpPr>
        <p:spPr>
          <a:xfrm>
            <a:off x="264922" y="980728"/>
            <a:ext cx="8640960" cy="5688632"/>
          </a:xfrm>
        </p:spPr>
        <p:txBody>
          <a:bodyPr>
            <a:normAutofit/>
          </a:bodyPr>
          <a:lstStyle/>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Procedure call:</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Program calls Y, which calls X. Each call pushes another stack frame on top of the stack. Each stack frame has space for variable, parameters, and return addresses.</a:t>
            </a:r>
          </a:p>
          <a:p>
            <a:pPr marL="457200" lvl="1" indent="0">
              <a:lnSpc>
                <a:spcPct val="150000"/>
              </a:lnSpc>
              <a:buNone/>
            </a:pPr>
            <a:endParaRPr lang="en-GB" sz="1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Stacks are also useful for tree traversal, expression evaluation, top-down recursive parsers etc.</a:t>
            </a:r>
          </a:p>
          <a:p>
            <a:pPr marL="0" indent="0">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89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DMA – Stack Based Allocation - Example</a:t>
            </a:r>
          </a:p>
        </p:txBody>
      </p:sp>
      <p:sp>
        <p:nvSpPr>
          <p:cNvPr id="3" name="Content Placeholder 2"/>
          <p:cNvSpPr>
            <a:spLocks noGrp="1"/>
          </p:cNvSpPr>
          <p:nvPr>
            <p:ph idx="1"/>
          </p:nvPr>
        </p:nvSpPr>
        <p:spPr>
          <a:xfrm>
            <a:off x="264922" y="980728"/>
            <a:ext cx="8640960" cy="5688632"/>
          </a:xfrm>
        </p:spPr>
        <p:txBody>
          <a:bodyPr>
            <a:normAutofit/>
          </a:bodyPr>
          <a:lstStyle/>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A stack-based organization keeps all the free space together in one place..</a:t>
            </a:r>
          </a:p>
          <a:p>
            <a:pPr marL="457200" lvl="1" indent="0">
              <a:lnSpc>
                <a:spcPct val="150000"/>
              </a:lnSpc>
              <a:buNone/>
            </a:pPr>
            <a:endParaRPr lang="en-GB" sz="10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989F110-16CD-41D4-A14E-D67AD00E9F81}"/>
              </a:ext>
            </a:extLst>
          </p:cNvPr>
          <p:cNvPicPr>
            <a:picLocks noChangeAspect="1"/>
          </p:cNvPicPr>
          <p:nvPr/>
        </p:nvPicPr>
        <p:blipFill>
          <a:blip r:embed="rId2"/>
          <a:stretch>
            <a:fillRect/>
          </a:stretch>
        </p:blipFill>
        <p:spPr>
          <a:xfrm>
            <a:off x="293522" y="2060848"/>
            <a:ext cx="8359651" cy="3456874"/>
          </a:xfrm>
          <a:prstGeom prst="rect">
            <a:avLst/>
          </a:prstGeom>
        </p:spPr>
      </p:pic>
    </p:spTree>
    <p:extLst>
      <p:ext uri="{BB962C8B-B14F-4D97-AF65-F5344CB8AC3E}">
        <p14:creationId xmlns:p14="http://schemas.microsoft.com/office/powerpoint/2010/main" val="216345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DMA – Heap Based Allocation</a:t>
            </a:r>
          </a:p>
        </p:txBody>
      </p:sp>
      <p:sp>
        <p:nvSpPr>
          <p:cNvPr id="3" name="Content Placeholder 2"/>
          <p:cNvSpPr>
            <a:spLocks noGrp="1"/>
          </p:cNvSpPr>
          <p:nvPr>
            <p:ph idx="1"/>
          </p:nvPr>
        </p:nvSpPr>
        <p:spPr>
          <a:xfrm>
            <a:off x="264922" y="980728"/>
            <a:ext cx="8640960" cy="5688632"/>
          </a:xfrm>
        </p:spPr>
        <p:txBody>
          <a:bodyPr>
            <a:normAutofit/>
          </a:bodyPr>
          <a:lstStyle/>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Allocation and release are unpredictable.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Heaps are used for arbitrary list structures, complex data organizations.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More general, less efficient.</a:t>
            </a: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Example</a:t>
            </a:r>
            <a:r>
              <a:rPr lang="en-GB" sz="1800" dirty="0">
                <a:latin typeface="Arial" panose="020B0604020202020204" pitchFamily="34" charset="0"/>
                <a:cs typeface="Arial" panose="020B0604020202020204" pitchFamily="34" charset="0"/>
              </a:rPr>
              <a:t>: payroll system.</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Do not know when employees will join and leave the company.</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Must be able to keep track of all of them using the least possible amount of storage.</a:t>
            </a:r>
          </a:p>
          <a:p>
            <a:pPr marL="0" indent="0">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76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u="sng" dirty="0">
                <a:latin typeface="Arial" panose="020B0604020202020204" pitchFamily="34" charset="0"/>
                <a:cs typeface="Arial" panose="020B0604020202020204" pitchFamily="34" charset="0"/>
              </a:rPr>
              <a:t>DMA – Heap Based Allocation</a:t>
            </a:r>
          </a:p>
        </p:txBody>
      </p:sp>
      <p:sp>
        <p:nvSpPr>
          <p:cNvPr id="3" name="Content Placeholder 2"/>
          <p:cNvSpPr>
            <a:spLocks noGrp="1"/>
          </p:cNvSpPr>
          <p:nvPr>
            <p:ph sz="half" idx="1"/>
          </p:nvPr>
        </p:nvSpPr>
        <p:spPr/>
        <p:txBody>
          <a:bodyPr>
            <a:normAutofit fontScale="92500" lnSpcReduction="20000"/>
          </a:bodyPr>
          <a:lstStyle/>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Memory consists of allocated areas and free areas (holes).</a:t>
            </a: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Goal</a:t>
            </a:r>
          </a:p>
          <a:p>
            <a:pPr lvl="1">
              <a:lnSpc>
                <a:spcPct val="150000"/>
              </a:lnSpc>
              <a:buFont typeface="Wingdings" panose="05000000000000000000" pitchFamily="2" charset="2"/>
              <a:buChar char="§"/>
            </a:pPr>
            <a:r>
              <a:rPr lang="en-GB" sz="1900" dirty="0">
                <a:latin typeface="Arial" panose="020B0604020202020204" pitchFamily="34" charset="0"/>
                <a:cs typeface="Arial" panose="020B0604020202020204" pitchFamily="34" charset="0"/>
              </a:rPr>
              <a:t>Reuse the spaces in holes.</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Keep the no. of holes small.</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Keep the size of holes large.</a:t>
            </a:r>
          </a:p>
          <a:p>
            <a:pPr marL="457200" lvl="1" indent="0">
              <a:lnSpc>
                <a:spcPct val="150000"/>
              </a:lnSpc>
              <a:buNone/>
            </a:pPr>
            <a:endParaRPr lang="en-GB" sz="12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Problem</a:t>
            </a:r>
            <a:r>
              <a:rPr lang="en-GB" sz="1800" dirty="0">
                <a:latin typeface="Arial" panose="020B0604020202020204" pitchFamily="34" charset="0"/>
                <a:cs typeface="Arial" panose="020B0604020202020204" pitchFamily="34" charset="0"/>
              </a:rPr>
              <a:t>: Fragmentation!!</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Inefficient </a:t>
            </a:r>
            <a:r>
              <a:rPr lang="en-GB" sz="1400"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Holes may be too small to be useful for any allocation.</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use of memory.</a:t>
            </a:r>
          </a:p>
        </p:txBody>
      </p:sp>
      <p:pic>
        <p:nvPicPr>
          <p:cNvPr id="5" name="Picture 4">
            <a:extLst>
              <a:ext uri="{FF2B5EF4-FFF2-40B4-BE49-F238E27FC236}">
                <a16:creationId xmlns="" xmlns:a16="http://schemas.microsoft.com/office/drawing/2014/main" id="{41D78C6E-E60E-4861-A4C4-175718300663}"/>
              </a:ext>
            </a:extLst>
          </p:cNvPr>
          <p:cNvPicPr>
            <a:picLocks noChangeAspect="1"/>
          </p:cNvPicPr>
          <p:nvPr/>
        </p:nvPicPr>
        <p:blipFill>
          <a:blip r:embed="rId2"/>
          <a:stretch>
            <a:fillRect/>
          </a:stretch>
        </p:blipFill>
        <p:spPr>
          <a:xfrm>
            <a:off x="4438328" y="1916832"/>
            <a:ext cx="4454152" cy="3992112"/>
          </a:xfrm>
          <a:prstGeom prst="rect">
            <a:avLst/>
          </a:prstGeom>
        </p:spPr>
      </p:pic>
    </p:spTree>
    <p:extLst>
      <p:ext uri="{BB962C8B-B14F-4D97-AF65-F5344CB8AC3E}">
        <p14:creationId xmlns:p14="http://schemas.microsoft.com/office/powerpoint/2010/main" val="76330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576064"/>
          </a:xfrm>
        </p:spPr>
        <p:txBody>
          <a:bodyPr>
            <a:normAutofit/>
          </a:bodyPr>
          <a:lstStyle/>
          <a:p>
            <a:r>
              <a:rPr lang="en-GB" sz="2800" u="sng" dirty="0">
                <a:latin typeface="Arial" panose="020B0604020202020204" pitchFamily="34" charset="0"/>
                <a:cs typeface="Arial" panose="020B0604020202020204" pitchFamily="34" charset="0"/>
              </a:rPr>
              <a:t>Problems with DMA</a:t>
            </a:r>
          </a:p>
        </p:txBody>
      </p:sp>
      <p:sp>
        <p:nvSpPr>
          <p:cNvPr id="3" name="Content Placeholder 2"/>
          <p:cNvSpPr>
            <a:spLocks noGrp="1"/>
          </p:cNvSpPr>
          <p:nvPr>
            <p:ph idx="1"/>
          </p:nvPr>
        </p:nvSpPr>
        <p:spPr>
          <a:xfrm>
            <a:off x="251520" y="908720"/>
            <a:ext cx="8712968" cy="5688632"/>
          </a:xfrm>
        </p:spPr>
        <p:txBody>
          <a:bodyPr>
            <a:normAutofit/>
          </a:bodyPr>
          <a:lstStyle/>
          <a:p>
            <a:pPr marL="0" indent="0">
              <a:lnSpc>
                <a:spcPct val="150000"/>
              </a:lnSpc>
              <a:buNone/>
            </a:pPr>
            <a:r>
              <a:rPr lang="en-GB" sz="1800" dirty="0">
                <a:latin typeface="Arial" panose="020B0604020202020204" pitchFamily="34" charset="0"/>
                <a:cs typeface="Arial" panose="020B0604020202020204" pitchFamily="34" charset="0"/>
              </a:rPr>
              <a:t>Common problems associated with dynamic memory allocation (DMA) in programming are listed as follows;</a:t>
            </a:r>
          </a:p>
          <a:p>
            <a:pPr>
              <a:lnSpc>
                <a:spcPct val="150000"/>
              </a:lnSpc>
              <a:buFont typeface="Wingdings" pitchFamily="2" charset="2"/>
              <a:buChar char="q"/>
            </a:pPr>
            <a:r>
              <a:rPr lang="en-GB" sz="1800" dirty="0">
                <a:latin typeface="Arial" panose="020B0604020202020204" pitchFamily="34" charset="0"/>
                <a:cs typeface="Arial" panose="020B0604020202020204" pitchFamily="34" charset="0"/>
              </a:rPr>
              <a:t>Memory Leak</a:t>
            </a:r>
          </a:p>
          <a:p>
            <a:pPr>
              <a:lnSpc>
                <a:spcPct val="150000"/>
              </a:lnSpc>
              <a:buFont typeface="Wingdings" pitchFamily="2" charset="2"/>
              <a:buChar char="q"/>
            </a:pPr>
            <a:r>
              <a:rPr lang="en-GB" sz="1800" dirty="0">
                <a:latin typeface="Arial" panose="020B0604020202020204" pitchFamily="34" charset="0"/>
                <a:cs typeface="Arial" panose="020B0604020202020204" pitchFamily="34" charset="0"/>
              </a:rPr>
              <a:t>Dangling pointer</a:t>
            </a:r>
          </a:p>
          <a:p>
            <a:pPr>
              <a:lnSpc>
                <a:spcPct val="150000"/>
              </a:lnSpc>
              <a:buFont typeface="Wingdings" pitchFamily="2" charset="2"/>
              <a:buChar char="q"/>
            </a:pPr>
            <a:r>
              <a:rPr lang="en-GB" sz="1800" dirty="0">
                <a:latin typeface="Arial" panose="020B0604020202020204" pitchFamily="34" charset="0"/>
                <a:cs typeface="Arial" panose="020B0604020202020204" pitchFamily="34" charset="0"/>
              </a:rPr>
              <a:t>Memory fragmentation</a:t>
            </a:r>
          </a:p>
          <a:p>
            <a:pPr>
              <a:lnSpc>
                <a:spcPct val="150000"/>
              </a:lnSpc>
              <a:buFont typeface="Wingdings" pitchFamily="2" charset="2"/>
              <a:buChar char="q"/>
            </a:pPr>
            <a:r>
              <a:rPr lang="en-GB" sz="1800" dirty="0">
                <a:latin typeface="Arial" panose="020B0604020202020204" pitchFamily="34" charset="0"/>
                <a:cs typeface="Arial" panose="020B0604020202020204" pitchFamily="34" charset="0"/>
              </a:rPr>
              <a:t>Time consuming</a:t>
            </a:r>
          </a:p>
          <a:p>
            <a:pPr>
              <a:lnSpc>
                <a:spcPct val="150000"/>
              </a:lnSpc>
              <a:buFont typeface="Wingdings" pitchFamily="2" charset="2"/>
              <a:buChar char="q"/>
            </a:pPr>
            <a:r>
              <a:rPr lang="en-GB" sz="1800" dirty="0">
                <a:latin typeface="Arial" panose="020B0604020202020204" pitchFamily="34" charset="0"/>
                <a:cs typeface="Arial" panose="020B0604020202020204" pitchFamily="34" charset="0"/>
              </a:rPr>
              <a:t>Memory de-allocation</a:t>
            </a:r>
          </a:p>
        </p:txBody>
      </p:sp>
    </p:spTree>
    <p:extLst>
      <p:ext uri="{BB962C8B-B14F-4D97-AF65-F5344CB8AC3E}">
        <p14:creationId xmlns:p14="http://schemas.microsoft.com/office/powerpoint/2010/main" val="2245651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576064"/>
          </a:xfrm>
        </p:spPr>
        <p:txBody>
          <a:bodyPr>
            <a:normAutofit/>
          </a:bodyPr>
          <a:lstStyle/>
          <a:p>
            <a:r>
              <a:rPr lang="en-GB" sz="2800" u="sng" dirty="0">
                <a:latin typeface="Arial" panose="020B0604020202020204" pitchFamily="34" charset="0"/>
                <a:cs typeface="Arial" panose="020B0604020202020204" pitchFamily="34" charset="0"/>
              </a:rPr>
              <a:t>Memory Management</a:t>
            </a:r>
          </a:p>
        </p:txBody>
      </p:sp>
      <p:sp>
        <p:nvSpPr>
          <p:cNvPr id="3" name="Content Placeholder 2"/>
          <p:cNvSpPr>
            <a:spLocks noGrp="1"/>
          </p:cNvSpPr>
          <p:nvPr>
            <p:ph idx="1"/>
          </p:nvPr>
        </p:nvSpPr>
        <p:spPr>
          <a:xfrm>
            <a:off x="251520" y="908720"/>
            <a:ext cx="8712968" cy="5688632"/>
          </a:xfrm>
        </p:spPr>
        <p:txBody>
          <a:bodyPr>
            <a:normAutofit/>
          </a:bodyPr>
          <a:lstStyle/>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The memory of a process is divided into the following parts</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A space for the code of the program</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A space for the data (global variables)</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The stack, for the local variables (static allocation)</a:t>
            </a:r>
          </a:p>
          <a:p>
            <a:pPr lvl="1">
              <a:lnSpc>
                <a:spcPct val="150000"/>
              </a:lnSpc>
              <a:buFont typeface="Wingdings" panose="05000000000000000000" pitchFamily="2" charset="2"/>
              <a:buChar char="§"/>
            </a:pPr>
            <a:r>
              <a:rPr lang="en-GB" sz="1800" dirty="0">
                <a:latin typeface="Arial" panose="020B0604020202020204" pitchFamily="34" charset="0"/>
                <a:cs typeface="Arial" panose="020B0604020202020204" pitchFamily="34" charset="0"/>
              </a:rPr>
              <a:t>The heap, for the dynamic variables (dynamic allocation)</a:t>
            </a:r>
          </a:p>
          <a:p>
            <a:pPr marL="457200" lvl="1" indent="0">
              <a:lnSpc>
                <a:spcPct val="150000"/>
              </a:lnSpc>
              <a:buNone/>
            </a:pPr>
            <a:endParaRPr lang="en-GB" sz="1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The division between 1 and 2 is only logical: physically the </a:t>
            </a:r>
            <a:r>
              <a:rPr lang="en-GB" sz="1800" dirty="0" err="1">
                <a:latin typeface="Arial" panose="020B0604020202020204" pitchFamily="34" charset="0"/>
                <a:cs typeface="Arial" panose="020B0604020202020204" pitchFamily="34" charset="0"/>
              </a:rPr>
              <a:t>globals</a:t>
            </a:r>
            <a:r>
              <a:rPr lang="en-GB" sz="1800" dirty="0">
                <a:latin typeface="Arial" panose="020B0604020202020204" pitchFamily="34" charset="0"/>
                <a:cs typeface="Arial" panose="020B0604020202020204" pitchFamily="34" charset="0"/>
              </a:rPr>
              <a:t> and the code are placed at the base of the stack.</a:t>
            </a:r>
          </a:p>
        </p:txBody>
      </p:sp>
    </p:spTree>
    <p:extLst>
      <p:ext uri="{BB962C8B-B14F-4D97-AF65-F5344CB8AC3E}">
        <p14:creationId xmlns:p14="http://schemas.microsoft.com/office/powerpoint/2010/main" val="282786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576064"/>
          </a:xfrm>
        </p:spPr>
        <p:txBody>
          <a:bodyPr>
            <a:normAutofit/>
          </a:bodyPr>
          <a:lstStyle/>
          <a:p>
            <a:r>
              <a:rPr lang="en-GB" sz="2800" u="sng" dirty="0">
                <a:latin typeface="Arial" panose="020B0604020202020204" pitchFamily="34" charset="0"/>
                <a:cs typeface="Arial" panose="020B0604020202020204" pitchFamily="34" charset="0"/>
              </a:rPr>
              <a:t>Logical Memory Components</a:t>
            </a:r>
          </a:p>
        </p:txBody>
      </p:sp>
      <p:pic>
        <p:nvPicPr>
          <p:cNvPr id="5" name="Picture 4">
            <a:extLst>
              <a:ext uri="{FF2B5EF4-FFF2-40B4-BE49-F238E27FC236}">
                <a16:creationId xmlns="" xmlns:a16="http://schemas.microsoft.com/office/drawing/2014/main" id="{AE29AC55-CB63-48DB-8A93-78632C8478AE}"/>
              </a:ext>
            </a:extLst>
          </p:cNvPr>
          <p:cNvPicPr>
            <a:picLocks noChangeAspect="1"/>
          </p:cNvPicPr>
          <p:nvPr/>
        </p:nvPicPr>
        <p:blipFill>
          <a:blip r:embed="rId2"/>
          <a:stretch>
            <a:fillRect/>
          </a:stretch>
        </p:blipFill>
        <p:spPr>
          <a:xfrm>
            <a:off x="473605" y="1268760"/>
            <a:ext cx="8069179" cy="4608512"/>
          </a:xfrm>
          <a:prstGeom prst="rect">
            <a:avLst/>
          </a:prstGeom>
        </p:spPr>
      </p:pic>
    </p:spTree>
    <p:extLst>
      <p:ext uri="{BB962C8B-B14F-4D97-AF65-F5344CB8AC3E}">
        <p14:creationId xmlns:p14="http://schemas.microsoft.com/office/powerpoint/2010/main" val="318907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576064"/>
          </a:xfrm>
        </p:spPr>
        <p:txBody>
          <a:bodyPr>
            <a:normAutofit/>
          </a:bodyPr>
          <a:lstStyle/>
          <a:p>
            <a:r>
              <a:rPr lang="en-GB" sz="2800" u="sng" dirty="0">
                <a:latin typeface="Arial" panose="020B0604020202020204" pitchFamily="34" charset="0"/>
                <a:cs typeface="Arial" panose="020B0604020202020204" pitchFamily="34" charset="0"/>
              </a:rPr>
              <a:t>Memory of a Process</a:t>
            </a:r>
          </a:p>
        </p:txBody>
      </p:sp>
      <p:pic>
        <p:nvPicPr>
          <p:cNvPr id="3" name="Picture 2">
            <a:extLst>
              <a:ext uri="{FF2B5EF4-FFF2-40B4-BE49-F238E27FC236}">
                <a16:creationId xmlns="" xmlns:a16="http://schemas.microsoft.com/office/drawing/2014/main" id="{7F67DB20-CF19-4682-9A12-1800CAE21AA9}"/>
              </a:ext>
            </a:extLst>
          </p:cNvPr>
          <p:cNvPicPr>
            <a:picLocks noChangeAspect="1"/>
          </p:cNvPicPr>
          <p:nvPr/>
        </p:nvPicPr>
        <p:blipFill>
          <a:blip r:embed="rId2"/>
          <a:stretch>
            <a:fillRect/>
          </a:stretch>
        </p:blipFill>
        <p:spPr>
          <a:xfrm>
            <a:off x="889110" y="1412777"/>
            <a:ext cx="7544404" cy="4536504"/>
          </a:xfrm>
          <a:prstGeom prst="rect">
            <a:avLst/>
          </a:prstGeom>
        </p:spPr>
      </p:pic>
    </p:spTree>
    <p:extLst>
      <p:ext uri="{BB962C8B-B14F-4D97-AF65-F5344CB8AC3E}">
        <p14:creationId xmlns:p14="http://schemas.microsoft.com/office/powerpoint/2010/main" val="236625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576064"/>
          </a:xfrm>
        </p:spPr>
        <p:txBody>
          <a:bodyPr>
            <a:normAutofit/>
          </a:bodyPr>
          <a:lstStyle/>
          <a:p>
            <a:r>
              <a:rPr lang="en-GB" sz="2800" u="sng" dirty="0" smtClean="0">
                <a:latin typeface="Arial" panose="020B0604020202020204" pitchFamily="34" charset="0"/>
                <a:cs typeface="Arial" panose="020B0604020202020204" pitchFamily="34" charset="0"/>
              </a:rPr>
              <a:t>Class Exercise</a:t>
            </a:r>
            <a:endParaRPr lang="en-GB" sz="28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08720"/>
            <a:ext cx="8712968" cy="5688632"/>
          </a:xfrm>
        </p:spPr>
        <p:txBody>
          <a:bodyPr>
            <a:normAutofit/>
          </a:bodyPr>
          <a:lstStyle/>
          <a:p>
            <a:pPr marL="0" indent="0">
              <a:lnSpc>
                <a:spcPct val="150000"/>
              </a:lnSpc>
              <a:buNone/>
            </a:pPr>
            <a:r>
              <a:rPr lang="en-GB" sz="1800" b="1" dirty="0" smtClean="0">
                <a:latin typeface="Arial" panose="020B0604020202020204" pitchFamily="34" charset="0"/>
                <a:cs typeface="Arial" panose="020B0604020202020204" pitchFamily="34" charset="0"/>
              </a:rPr>
              <a:t>Question</a:t>
            </a:r>
          </a:p>
          <a:p>
            <a:pPr marL="0" indent="0">
              <a:lnSpc>
                <a:spcPct val="150000"/>
              </a:lnSpc>
              <a:buNone/>
            </a:pPr>
            <a:r>
              <a:rPr lang="en-GB" sz="1800" dirty="0" smtClean="0">
                <a:latin typeface="Arial" panose="020B0604020202020204" pitchFamily="34" charset="0"/>
                <a:cs typeface="Arial" panose="020B0604020202020204" pitchFamily="34" charset="0"/>
              </a:rPr>
              <a:t>Carry out research using referenced and online resources to briefly describe the following and state their uses during programming (in C# environment).</a:t>
            </a:r>
          </a:p>
          <a:p>
            <a:pPr marL="0" indent="0">
              <a:lnSpc>
                <a:spcPct val="150000"/>
              </a:lnSpc>
              <a:buNone/>
            </a:pPr>
            <a:endParaRPr lang="en-GB" sz="1000" dirty="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Local Variables</a:t>
            </a:r>
          </a:p>
          <a:p>
            <a:pPr>
              <a:lnSpc>
                <a:spcPct val="150000"/>
              </a:lnSpc>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User-Allocated Variables</a:t>
            </a:r>
          </a:p>
          <a:p>
            <a:pPr>
              <a:lnSpc>
                <a:spcPct val="150000"/>
              </a:lnSpc>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Pointers</a:t>
            </a:r>
          </a:p>
          <a:p>
            <a:pPr>
              <a:lnSpc>
                <a:spcPct val="150000"/>
              </a:lnSpc>
              <a:buFont typeface="Wingdings" panose="05000000000000000000" pitchFamily="2" charset="2"/>
              <a:buChar char="q"/>
            </a:pP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5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648"/>
            <a:ext cx="8210228" cy="634082"/>
          </a:xfrm>
        </p:spPr>
        <p:txBody>
          <a:bodyPr>
            <a:normAutofit/>
          </a:bodyPr>
          <a:lstStyle/>
          <a:p>
            <a:r>
              <a:rPr lang="en-GB" sz="2800" u="sng" dirty="0">
                <a:latin typeface="Arial" panose="020B0604020202020204" pitchFamily="34" charset="0"/>
                <a:cs typeface="Arial" panose="020B0604020202020204" pitchFamily="34" charset="0"/>
              </a:rPr>
              <a:t>Resources - Links</a:t>
            </a:r>
            <a:endParaRPr lang="en-GB" sz="28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980728"/>
            <a:ext cx="8363272" cy="5688632"/>
          </a:xfrm>
        </p:spPr>
        <p:txBody>
          <a:bodyPr>
            <a:normAutofit/>
          </a:bodyPr>
          <a:lstStyle/>
          <a:p>
            <a:pPr>
              <a:lnSpc>
                <a:spcPct val="150000"/>
              </a:lnSpc>
              <a:buFont typeface="Wingdings" panose="05000000000000000000" pitchFamily="2" charset="2"/>
              <a:buChar char="q"/>
            </a:pPr>
            <a:r>
              <a:rPr lang="en-GB" sz="2200" dirty="0">
                <a:solidFill>
                  <a:srgbClr val="FF0000"/>
                </a:solidFill>
                <a:latin typeface="Arial" panose="020B0604020202020204" pitchFamily="34" charset="0"/>
                <a:cs typeface="Arial" panose="020B0604020202020204" pitchFamily="34" charset="0"/>
                <a:hlinkClick r:id="rId2"/>
              </a:rPr>
              <a:t>http://datastruct.hnd-computing.info/</a:t>
            </a:r>
            <a:r>
              <a:rPr lang="en-GB" sz="2200" dirty="0">
                <a:solidFill>
                  <a:srgbClr val="FF0000"/>
                </a:solidFill>
                <a:latin typeface="Arial" panose="020B0604020202020204" pitchFamily="34" charset="0"/>
                <a:cs typeface="Arial" panose="020B0604020202020204" pitchFamily="34" charset="0"/>
              </a:rPr>
              <a:t> </a:t>
            </a:r>
          </a:p>
          <a:p>
            <a:pPr>
              <a:lnSpc>
                <a:spcPct val="150000"/>
              </a:lnSpc>
              <a:buFont typeface="Wingdings" panose="05000000000000000000" pitchFamily="2" charset="2"/>
              <a:buChar char="q"/>
            </a:pPr>
            <a:r>
              <a:rPr lang="en-GB" sz="2200" dirty="0">
                <a:latin typeface="Arial" panose="020B0604020202020204" pitchFamily="34" charset="0"/>
                <a:cs typeface="Arial" panose="020B0604020202020204" pitchFamily="34" charset="0"/>
                <a:hlinkClick r:id="rId3"/>
              </a:rPr>
              <a:t>https://www.tutorialspoint.com/csharp/csharp_data_types.htm</a:t>
            </a:r>
            <a:endParaRPr lang="en-GB" sz="22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83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Memory Allocation – Intro</a:t>
            </a:r>
            <a:r>
              <a:rPr lang="en-GB" sz="28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251520" y="908720"/>
            <a:ext cx="8568952" cy="5688632"/>
          </a:xfrm>
        </p:spPr>
        <p:txBody>
          <a:bodyPr>
            <a:normAutofit/>
          </a:bodyPr>
          <a:lstStyle/>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Dynamic memory allocation is necessary to manage available computer memory. </a:t>
            </a: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For example, during compile time, we may not know the exact memory needs to run the program. </a:t>
            </a: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So for the most part, memory allocation decisions are made during the run time</a:t>
            </a: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A </a:t>
            </a:r>
            <a:r>
              <a:rPr lang="en-GB" sz="1800" b="1" dirty="0">
                <a:latin typeface="Arial" panose="020B0604020202020204" pitchFamily="34" charset="0"/>
                <a:cs typeface="Arial" panose="020B0604020202020204" pitchFamily="34" charset="0"/>
              </a:rPr>
              <a:t>C</a:t>
            </a:r>
            <a:r>
              <a:rPr lang="en-GB" sz="1800" dirty="0">
                <a:latin typeface="Arial" panose="020B0604020202020204" pitchFamily="34" charset="0"/>
                <a:cs typeface="Arial" panose="020B0604020202020204" pitchFamily="34" charset="0"/>
              </a:rPr>
              <a:t> programmer must manage all dynamic memory used during the program execution</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Note: </a:t>
            </a:r>
          </a:p>
          <a:p>
            <a:pPr marL="0" indent="0">
              <a:buNone/>
            </a:pPr>
            <a:endParaRPr lang="en-GB" sz="900"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GB" sz="1800" dirty="0">
                <a:latin typeface="Arial" panose="020B0604020202020204" pitchFamily="34" charset="0"/>
                <a:cs typeface="Arial" panose="020B0604020202020204" pitchFamily="34" charset="0"/>
              </a:rPr>
              <a:t>The </a:t>
            </a:r>
            <a:r>
              <a:rPr lang="en-GB" sz="1800" b="1" dirty="0">
                <a:solidFill>
                  <a:srgbClr val="FF0000"/>
                </a:solidFill>
                <a:latin typeface="Arial" panose="020B0604020202020204" pitchFamily="34" charset="0"/>
                <a:cs typeface="Arial" panose="020B0604020202020204" pitchFamily="34" charset="0"/>
              </a:rPr>
              <a:t>&lt;stdlib.h&gt; </a:t>
            </a:r>
            <a:r>
              <a:rPr lang="en-GB" sz="1800" dirty="0">
                <a:latin typeface="Arial" panose="020B0604020202020204" pitchFamily="34" charset="0"/>
                <a:cs typeface="Arial" panose="020B0604020202020204" pitchFamily="34" charset="0"/>
              </a:rPr>
              <a:t>provides four functions that can be used to manage dynamic memory.</a:t>
            </a: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
            </a:pPr>
            <a:r>
              <a:rPr lang="en-GB" sz="1800" dirty="0">
                <a:latin typeface="Arial" panose="020B0604020202020204" pitchFamily="34" charset="0"/>
                <a:cs typeface="Arial" panose="020B0604020202020204" pitchFamily="34" charset="0"/>
              </a:rPr>
              <a:t>The four functions used by C program to allocate and to free dynamic memory are: </a:t>
            </a:r>
            <a:r>
              <a:rPr lang="en-GB" sz="1800" b="1" dirty="0">
                <a:solidFill>
                  <a:srgbClr val="FF0000"/>
                </a:solidFill>
                <a:latin typeface="Arial" panose="020B0604020202020204" pitchFamily="34" charset="0"/>
                <a:cs typeface="Arial" panose="020B0604020202020204" pitchFamily="34" charset="0"/>
              </a:rPr>
              <a:t>calloc</a:t>
            </a:r>
            <a:r>
              <a:rPr lang="en-GB" sz="1800" dirty="0">
                <a:latin typeface="Arial" panose="020B0604020202020204" pitchFamily="34" charset="0"/>
                <a:cs typeface="Arial" panose="020B0604020202020204" pitchFamily="34" charset="0"/>
              </a:rPr>
              <a:t>, </a:t>
            </a:r>
            <a:r>
              <a:rPr lang="en-GB" sz="1800" b="1" dirty="0">
                <a:solidFill>
                  <a:srgbClr val="FF0000"/>
                </a:solidFill>
                <a:latin typeface="Arial" panose="020B0604020202020204" pitchFamily="34" charset="0"/>
                <a:cs typeface="Arial" panose="020B0604020202020204" pitchFamily="34" charset="0"/>
              </a:rPr>
              <a:t>malloc</a:t>
            </a:r>
            <a:r>
              <a:rPr lang="en-GB" sz="1800" dirty="0">
                <a:latin typeface="Arial" panose="020B0604020202020204" pitchFamily="34" charset="0"/>
                <a:cs typeface="Arial" panose="020B0604020202020204" pitchFamily="34" charset="0"/>
              </a:rPr>
              <a:t>, </a:t>
            </a:r>
            <a:r>
              <a:rPr lang="en-GB" sz="1800" b="1" dirty="0">
                <a:solidFill>
                  <a:srgbClr val="FF0000"/>
                </a:solidFill>
                <a:latin typeface="Arial" panose="020B0604020202020204" pitchFamily="34" charset="0"/>
                <a:cs typeface="Arial" panose="020B0604020202020204" pitchFamily="34" charset="0"/>
              </a:rPr>
              <a:t>free</a:t>
            </a:r>
            <a:r>
              <a:rPr lang="en-GB" sz="1800" dirty="0">
                <a:latin typeface="Arial" panose="020B0604020202020204" pitchFamily="34" charset="0"/>
                <a:cs typeface="Arial" panose="020B0604020202020204" pitchFamily="34" charset="0"/>
              </a:rPr>
              <a:t>, &amp; </a:t>
            </a:r>
            <a:r>
              <a:rPr lang="en-GB" sz="1800" b="1" dirty="0">
                <a:solidFill>
                  <a:srgbClr val="FF0000"/>
                </a:solidFill>
                <a:latin typeface="Arial" panose="020B0604020202020204" pitchFamily="34" charset="0"/>
                <a:cs typeface="Arial" panose="020B0604020202020204" pitchFamily="34" charset="0"/>
              </a:rPr>
              <a:t>realloc</a:t>
            </a:r>
          </a:p>
        </p:txBody>
      </p:sp>
    </p:spTree>
    <p:extLst>
      <p:ext uri="{BB962C8B-B14F-4D97-AF65-F5344CB8AC3E}">
        <p14:creationId xmlns:p14="http://schemas.microsoft.com/office/powerpoint/2010/main" val="356638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Memory Allocation in Computer Programming</a:t>
            </a:r>
            <a:r>
              <a:rPr lang="en-GB" sz="28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251520" y="908720"/>
            <a:ext cx="8568952" cy="5688632"/>
          </a:xfrm>
        </p:spPr>
        <p:txBody>
          <a:bodyPr>
            <a:normAutofit/>
          </a:bodyPr>
          <a:lstStyle/>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Generally, computers are made up of physical components consisting of large numbers of transistors used for storing information/data.</a:t>
            </a: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Computer memory can be allocated prior to initializing programming or while the programming is done (i.e. at run time)</a:t>
            </a:r>
            <a:endParaRPr lang="en-GB" sz="1800" dirty="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a:latin typeface="Arial" panose="020B0604020202020204" pitchFamily="34" charset="0"/>
                <a:cs typeface="Arial" panose="020B0604020202020204" pitchFamily="34" charset="0"/>
              </a:rPr>
              <a:t>In computer programming, there are two main methods used for creating and allocating free memories to computers;</a:t>
            </a:r>
          </a:p>
          <a:p>
            <a:pPr marL="0" indent="0">
              <a:buNone/>
            </a:pPr>
            <a:endParaRPr lang="en-GB" sz="900"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r>
              <a:rPr lang="en-GB" sz="1600" b="1" dirty="0">
                <a:latin typeface="Arial" panose="020B0604020202020204" pitchFamily="34" charset="0"/>
                <a:cs typeface="Arial" panose="020B0604020202020204" pitchFamily="34" charset="0"/>
              </a:rPr>
              <a:t>Static Memory Allocation (SMA)</a:t>
            </a:r>
          </a:p>
          <a:p>
            <a:pPr lvl="1">
              <a:lnSpc>
                <a:spcPct val="150000"/>
              </a:lnSpc>
              <a:buFont typeface="Wingdings" panose="05000000000000000000" pitchFamily="2" charset="2"/>
              <a:buChar char="§"/>
            </a:pPr>
            <a:r>
              <a:rPr lang="en-GB" sz="1600" b="1" dirty="0">
                <a:latin typeface="Arial" panose="020B0604020202020204" pitchFamily="34" charset="0"/>
                <a:cs typeface="Arial" panose="020B0604020202020204" pitchFamily="34" charset="0"/>
              </a:rPr>
              <a:t>Dynamic Memory Allocation (DMA)</a:t>
            </a:r>
          </a:p>
          <a:p>
            <a:pPr marL="0" indent="0">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406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Memory Allocation – Cont’d</a:t>
            </a:r>
          </a:p>
        </p:txBody>
      </p:sp>
      <p:sp>
        <p:nvSpPr>
          <p:cNvPr id="3" name="Content Placeholder 2"/>
          <p:cNvSpPr>
            <a:spLocks noGrp="1"/>
          </p:cNvSpPr>
          <p:nvPr>
            <p:ph idx="1"/>
          </p:nvPr>
        </p:nvSpPr>
        <p:spPr>
          <a:xfrm>
            <a:off x="251520" y="908720"/>
            <a:ext cx="8712968" cy="5688632"/>
          </a:xfrm>
        </p:spPr>
        <p:txBody>
          <a:bodyPr>
            <a:normAutofit/>
          </a:bodyPr>
          <a:lstStyle/>
          <a:p>
            <a:r>
              <a:rPr lang="en-GB" sz="1800" dirty="0">
                <a:latin typeface="Arial" panose="020B0604020202020204" pitchFamily="34" charset="0"/>
                <a:cs typeface="Arial" panose="020B0604020202020204" pitchFamily="34" charset="0"/>
              </a:rPr>
              <a:t>Memory allocation involves calling/requesting for memory block to perform specific operation or storing information in computer programming.</a:t>
            </a:r>
          </a:p>
          <a:p>
            <a:r>
              <a:rPr lang="en-GB" sz="1800" dirty="0">
                <a:latin typeface="Arial" panose="020B0604020202020204" pitchFamily="34" charset="0"/>
                <a:cs typeface="Arial" panose="020B0604020202020204" pitchFamily="34" charset="0"/>
              </a:rPr>
              <a:t>In computer programming, memory can either be allocated </a:t>
            </a:r>
            <a:r>
              <a:rPr lang="en-GB" sz="1800" u="sng" dirty="0">
                <a:latin typeface="Arial" panose="020B0604020202020204" pitchFamily="34" charset="0"/>
                <a:cs typeface="Arial" panose="020B0604020202020204" pitchFamily="34" charset="0"/>
              </a:rPr>
              <a:t>prior to run time </a:t>
            </a:r>
            <a:r>
              <a:rPr lang="en-GB" sz="1800" dirty="0">
                <a:latin typeface="Arial" panose="020B0604020202020204" pitchFamily="34" charset="0"/>
                <a:cs typeface="Arial" panose="020B0604020202020204" pitchFamily="34" charset="0"/>
              </a:rPr>
              <a:t>in which case the allocated memory remain fixed (i.e. static) or allocated </a:t>
            </a:r>
            <a:r>
              <a:rPr lang="en-GB" sz="1800" u="sng" dirty="0">
                <a:latin typeface="Arial" panose="020B0604020202020204" pitchFamily="34" charset="0"/>
                <a:cs typeface="Arial" panose="020B0604020202020204" pitchFamily="34" charset="0"/>
              </a:rPr>
              <a:t>during run time</a:t>
            </a:r>
            <a:r>
              <a:rPr lang="en-GB" sz="1800" dirty="0">
                <a:latin typeface="Arial" panose="020B0604020202020204" pitchFamily="34" charset="0"/>
                <a:cs typeface="Arial" panose="020B0604020202020204" pitchFamily="34" charset="0"/>
              </a:rPr>
              <a:t> in which case the memory can be changed (i.e. dynamic memory allocation). </a:t>
            </a:r>
          </a:p>
          <a:p>
            <a:r>
              <a:rPr lang="en-GB" sz="1800" dirty="0">
                <a:latin typeface="Arial" panose="020B0604020202020204" pitchFamily="34" charset="0"/>
                <a:cs typeface="Arial" panose="020B0604020202020204" pitchFamily="34" charset="0"/>
              </a:rPr>
              <a:t>When memory allocated is fixed (i.e. SMA), the compiler will not be able to allocate or deallocate memory during the execution of a program.</a:t>
            </a:r>
          </a:p>
          <a:p>
            <a:r>
              <a:rPr lang="en-GB" sz="1800" dirty="0">
                <a:latin typeface="Arial" panose="020B0604020202020204" pitchFamily="34" charset="0"/>
                <a:cs typeface="Arial" panose="020B0604020202020204" pitchFamily="34" charset="0"/>
              </a:rPr>
              <a:t>When SMA is used, it is not is not possible to predict how much memory will be needed by the program at run time. </a:t>
            </a:r>
          </a:p>
          <a:p>
            <a:r>
              <a:rPr lang="en-GB" sz="1800" u="sng" dirty="0">
                <a:latin typeface="Arial" panose="020B0604020202020204" pitchFamily="34" charset="0"/>
                <a:cs typeface="Arial" panose="020B0604020202020204" pitchFamily="34" charset="0"/>
              </a:rPr>
              <a:t>For Example</a:t>
            </a:r>
            <a:r>
              <a:rPr lang="en-GB" sz="1800" dirty="0">
                <a:latin typeface="Arial" panose="020B0604020202020204" pitchFamily="34" charset="0"/>
                <a:cs typeface="Arial" panose="020B0604020202020204" pitchFamily="34" charset="0"/>
              </a:rPr>
              <a:t>: Assume we have declared an array with size </a:t>
            </a:r>
            <a:r>
              <a:rPr lang="en-GB" sz="1800" b="1" dirty="0">
                <a:latin typeface="Arial" panose="020B0604020202020204" pitchFamily="34" charset="0"/>
                <a:cs typeface="Arial" panose="020B0604020202020204" pitchFamily="34" charset="0"/>
              </a:rPr>
              <a:t>20 elements</a:t>
            </a:r>
            <a:r>
              <a:rPr lang="en-GB" sz="1800" dirty="0">
                <a:latin typeface="Arial" panose="020B0604020202020204" pitchFamily="34" charset="0"/>
                <a:cs typeface="Arial" panose="020B0604020202020204" pitchFamily="34" charset="0"/>
              </a:rPr>
              <a:t>, which is fixed. So if at run time, values to be stored in array is less than 20 then there will be wastage of memory or the program may fail if more than 20 values are to be stored in to that array.</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Note: </a:t>
            </a:r>
          </a:p>
          <a:p>
            <a:pPr marL="0" indent="0">
              <a:buNone/>
            </a:pPr>
            <a:r>
              <a:rPr lang="en-GB" sz="1800" dirty="0">
                <a:latin typeface="Arial" panose="020B0604020202020204" pitchFamily="34" charset="0"/>
                <a:cs typeface="Arial" panose="020B0604020202020204" pitchFamily="34" charset="0"/>
              </a:rPr>
              <a:t>In order to solve the above problems and allocate memory during runtime, we would have to apply dynamic memory allocation – DMA.</a:t>
            </a:r>
          </a:p>
        </p:txBody>
      </p:sp>
    </p:spTree>
    <p:extLst>
      <p:ext uri="{BB962C8B-B14F-4D97-AF65-F5344CB8AC3E}">
        <p14:creationId xmlns:p14="http://schemas.microsoft.com/office/powerpoint/2010/main" val="327562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Static Memory Allocation – SMA</a:t>
            </a:r>
            <a:r>
              <a:rPr lang="en-GB" sz="2800" dirty="0">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251520" y="908720"/>
            <a:ext cx="8712968" cy="5688632"/>
          </a:xfrm>
        </p:spPr>
        <p:txBody>
          <a:bodyPr>
            <a:normAutofit/>
          </a:bodyPr>
          <a:lstStyle/>
          <a:p>
            <a:pPr marL="0" indent="0">
              <a:buNone/>
            </a:pPr>
            <a:r>
              <a:rPr lang="en-GB" sz="1800" b="1" dirty="0">
                <a:latin typeface="Arial" panose="020B0604020202020204" pitchFamily="34" charset="0"/>
                <a:cs typeface="Arial" panose="020B0604020202020204" pitchFamily="34" charset="0"/>
              </a:rPr>
              <a:t>Static Memory Allocation (SMA)</a:t>
            </a:r>
            <a:r>
              <a:rPr lang="en-GB" sz="1800" dirty="0">
                <a:latin typeface="Arial" panose="020B0604020202020204" pitchFamily="34" charset="0"/>
                <a:cs typeface="Arial" panose="020B0604020202020204" pitchFamily="34" charset="0"/>
              </a:rPr>
              <a:t>:</a:t>
            </a:r>
          </a:p>
          <a:p>
            <a:pPr marL="0" indent="0">
              <a:buNone/>
            </a:pPr>
            <a:endParaRPr lang="en-GB" sz="900" dirty="0">
              <a:latin typeface="Arial" panose="020B0604020202020204" pitchFamily="34" charset="0"/>
              <a:cs typeface="Arial" panose="020B0604020202020204" pitchFamily="34" charset="0"/>
            </a:endParaRPr>
          </a:p>
          <a:p>
            <a:pPr>
              <a:lnSpc>
                <a:spcPct val="150000"/>
              </a:lnSpc>
            </a:pPr>
            <a:r>
              <a:rPr lang="en-GB" sz="1800" dirty="0">
                <a:latin typeface="Arial" panose="020B0604020202020204" pitchFamily="34" charset="0"/>
                <a:cs typeface="Arial" panose="020B0604020202020204" pitchFamily="34" charset="0"/>
              </a:rPr>
              <a:t>This is when memory is allocated for the declared variable by the compiler. </a:t>
            </a:r>
          </a:p>
          <a:p>
            <a:pPr>
              <a:lnSpc>
                <a:spcPct val="150000"/>
              </a:lnSpc>
            </a:pPr>
            <a:r>
              <a:rPr lang="en-GB" sz="1800" dirty="0">
                <a:latin typeface="Arial" panose="020B0604020202020204" pitchFamily="34" charset="0"/>
                <a:cs typeface="Arial" panose="020B0604020202020204" pitchFamily="34" charset="0"/>
              </a:rPr>
              <a:t>The address can be obtained by using ‘address of’ operator and can be assigned to a pointer. </a:t>
            </a:r>
          </a:p>
          <a:p>
            <a:pPr>
              <a:lnSpc>
                <a:spcPct val="150000"/>
              </a:lnSpc>
            </a:pPr>
            <a:r>
              <a:rPr lang="en-GB" sz="1800" dirty="0">
                <a:latin typeface="Arial" panose="020B0604020202020204" pitchFamily="34" charset="0"/>
                <a:cs typeface="Arial" panose="020B0604020202020204" pitchFamily="34" charset="0"/>
              </a:rPr>
              <a:t>The memory is allocated during compile time. Since most of the declared variables have static memory, this kind of assigning the address of a variable to a pointer is known as static memory allocation. </a:t>
            </a:r>
          </a:p>
          <a:p>
            <a:pPr marL="0" indent="0">
              <a:buNone/>
            </a:pPr>
            <a:endParaRPr lang="en-GB" sz="1800" b="1"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Note</a:t>
            </a:r>
            <a:r>
              <a:rPr lang="en-GB" sz="1800" dirty="0">
                <a:latin typeface="Arial" panose="020B0604020202020204" pitchFamily="34" charset="0"/>
                <a:cs typeface="Arial" panose="020B0604020202020204" pitchFamily="34" charset="0"/>
              </a:rPr>
              <a:t>: </a:t>
            </a:r>
          </a:p>
          <a:p>
            <a:pPr marL="0" indent="0">
              <a:buNone/>
            </a:pPr>
            <a:endParaRPr lang="en-GB" sz="9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GB" sz="1800" dirty="0">
                <a:latin typeface="Arial" panose="020B0604020202020204" pitchFamily="34" charset="0"/>
                <a:cs typeface="Arial" panose="020B0604020202020204" pitchFamily="34" charset="0"/>
              </a:rPr>
              <a:t>Static memory is pre-allocated during process mapping into the main memory</a:t>
            </a:r>
          </a:p>
          <a:p>
            <a:pPr>
              <a:lnSpc>
                <a:spcPct val="150000"/>
              </a:lnSpc>
              <a:buFont typeface="Wingdings" panose="05000000000000000000" pitchFamily="2" charset="2"/>
              <a:buChar char="Ø"/>
            </a:pPr>
            <a:r>
              <a:rPr lang="en-GB" sz="1800" dirty="0">
                <a:latin typeface="Arial" panose="020B0604020202020204" pitchFamily="34" charset="0"/>
                <a:cs typeface="Arial" panose="020B0604020202020204" pitchFamily="34" charset="0"/>
              </a:rPr>
              <a:t>In SMA, the memory is allocated when the program starts and once allocated it usually remain fixed.</a:t>
            </a:r>
          </a:p>
          <a:p>
            <a:pPr marL="0" indent="0">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20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Static Memory Allocation – SMA</a:t>
            </a:r>
            <a:r>
              <a:rPr lang="en-GB" sz="2800" dirty="0">
                <a:latin typeface="Arial" panose="020B0604020202020204" pitchFamily="34" charset="0"/>
                <a:cs typeface="Arial" panose="020B0604020202020204" pitchFamily="34" charset="0"/>
              </a:rPr>
              <a:t>. </a:t>
            </a:r>
            <a:r>
              <a:rPr lang="en-GB" sz="2800" dirty="0" smtClean="0">
                <a:latin typeface="Arial" panose="020B0604020202020204" pitchFamily="34" charset="0"/>
                <a:cs typeface="Arial" panose="020B0604020202020204" pitchFamily="34" charset="0"/>
              </a:rPr>
              <a:t>(Summary)</a:t>
            </a:r>
            <a:endParaRPr lang="en-GB"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08720"/>
            <a:ext cx="8712968" cy="5688632"/>
          </a:xfrm>
        </p:spPr>
        <p:txBody>
          <a:bodyPr>
            <a:normAutofit/>
          </a:bodyPr>
          <a:lstStyle/>
          <a:p>
            <a:pPr marL="0" indent="0">
              <a:buNone/>
            </a:pPr>
            <a:r>
              <a:rPr lang="en-GB" sz="1800" b="1" dirty="0">
                <a:latin typeface="Arial" panose="020B0604020202020204" pitchFamily="34" charset="0"/>
                <a:cs typeface="Arial" panose="020B0604020202020204" pitchFamily="34" charset="0"/>
              </a:rPr>
              <a:t>Static Memory Allocation (SMA)</a:t>
            </a:r>
            <a:r>
              <a:rPr lang="en-GB" sz="1800" dirty="0">
                <a:latin typeface="Arial" panose="020B0604020202020204" pitchFamily="34" charset="0"/>
                <a:cs typeface="Arial" panose="020B0604020202020204" pitchFamily="34" charset="0"/>
              </a:rPr>
              <a:t>:</a:t>
            </a:r>
          </a:p>
          <a:p>
            <a:pPr marL="0" indent="0">
              <a:buNone/>
            </a:pPr>
            <a:endParaRPr lang="en-GB" sz="9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Done at compile time.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Global variables: variables declared “ahead of time,” such as fixed arrays.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Lifetime = entire runtime of program</a:t>
            </a:r>
          </a:p>
          <a:p>
            <a:pPr marL="0" indent="0">
              <a:lnSpc>
                <a:spcPct val="150000"/>
              </a:lnSpc>
              <a:buNone/>
            </a:pPr>
            <a:endParaRPr lang="en-GB" sz="1000" dirty="0">
              <a:latin typeface="Arial" panose="020B0604020202020204" pitchFamily="34" charset="0"/>
              <a:cs typeface="Arial" panose="020B0604020202020204" pitchFamily="34" charset="0"/>
            </a:endParaRPr>
          </a:p>
          <a:p>
            <a:pPr marL="0" indent="0">
              <a:lnSpc>
                <a:spcPct val="150000"/>
              </a:lnSpc>
              <a:buNone/>
            </a:pPr>
            <a:r>
              <a:rPr lang="en-GB" sz="1800" b="1" dirty="0">
                <a:latin typeface="Arial" panose="020B0604020202020204" pitchFamily="34" charset="0"/>
                <a:cs typeface="Arial" panose="020B0604020202020204" pitchFamily="34" charset="0"/>
              </a:rPr>
              <a:t>Advantage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Efficient execution time.</a:t>
            </a:r>
          </a:p>
          <a:p>
            <a:pPr marL="0" indent="0">
              <a:lnSpc>
                <a:spcPct val="150000"/>
              </a:lnSpc>
              <a:buNone/>
            </a:pPr>
            <a:endParaRPr lang="en-GB" sz="1000" dirty="0">
              <a:latin typeface="Arial" panose="020B0604020202020204" pitchFamily="34" charset="0"/>
              <a:cs typeface="Arial" panose="020B0604020202020204" pitchFamily="34" charset="0"/>
            </a:endParaRPr>
          </a:p>
          <a:p>
            <a:pPr marL="0" indent="0">
              <a:lnSpc>
                <a:spcPct val="150000"/>
              </a:lnSpc>
              <a:buNone/>
            </a:pPr>
            <a:r>
              <a:rPr lang="en-GB" sz="1800" b="1" dirty="0">
                <a:latin typeface="Arial" panose="020B0604020202020204" pitchFamily="34" charset="0"/>
                <a:cs typeface="Arial" panose="020B0604020202020204" pitchFamily="34" charset="0"/>
              </a:rPr>
              <a:t>Disadvantages</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If we declare more static data space than we need, we waste space.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If we declare less static space than we need, we are out of luck.</a:t>
            </a:r>
          </a:p>
        </p:txBody>
      </p:sp>
    </p:spTree>
    <p:extLst>
      <p:ext uri="{BB962C8B-B14F-4D97-AF65-F5344CB8AC3E}">
        <p14:creationId xmlns:p14="http://schemas.microsoft.com/office/powerpoint/2010/main" val="137946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Dynamic Memory Allocation – DMA.</a:t>
            </a:r>
          </a:p>
        </p:txBody>
      </p:sp>
      <p:sp>
        <p:nvSpPr>
          <p:cNvPr id="3" name="Content Placeholder 2"/>
          <p:cNvSpPr>
            <a:spLocks noGrp="1"/>
          </p:cNvSpPr>
          <p:nvPr>
            <p:ph idx="1"/>
          </p:nvPr>
        </p:nvSpPr>
        <p:spPr>
          <a:xfrm>
            <a:off x="251520" y="908720"/>
            <a:ext cx="8712968" cy="5832648"/>
          </a:xfrm>
        </p:spPr>
        <p:txBody>
          <a:bodyPr>
            <a:normAutofit fontScale="92500" lnSpcReduction="20000"/>
          </a:bodyPr>
          <a:lstStyle/>
          <a:p>
            <a:pPr marL="0" indent="0">
              <a:buNone/>
            </a:pPr>
            <a:r>
              <a:rPr lang="en-GB" sz="1800" b="1" dirty="0">
                <a:latin typeface="Arial" panose="020B0604020202020204" pitchFamily="34" charset="0"/>
                <a:cs typeface="Arial" panose="020B0604020202020204" pitchFamily="34" charset="0"/>
              </a:rPr>
              <a:t>Dynamic Memory Allocation (DMA)</a:t>
            </a:r>
            <a:r>
              <a:rPr lang="en-GB" sz="1800" dirty="0">
                <a:latin typeface="Arial" panose="020B0604020202020204" pitchFamily="34" charset="0"/>
                <a:cs typeface="Arial" panose="020B0604020202020204" pitchFamily="34" charset="0"/>
              </a:rPr>
              <a:t>:</a:t>
            </a:r>
          </a:p>
          <a:p>
            <a:pPr marL="0" indent="0">
              <a:buNone/>
            </a:pPr>
            <a:endParaRPr lang="en-GB" sz="9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This is involves the allocation of memory at the time of execution (i.e. run time) of particular operation.</a:t>
            </a:r>
          </a:p>
          <a:p>
            <a:pPr marL="0" indent="0">
              <a:buNone/>
            </a:pPr>
            <a:endParaRPr lang="en-GB" sz="5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DMA uses the functions </a:t>
            </a:r>
            <a:r>
              <a:rPr lang="en-GB" sz="1800" b="1" dirty="0">
                <a:solidFill>
                  <a:srgbClr val="FF0000"/>
                </a:solidFill>
                <a:latin typeface="Arial" panose="020B0604020202020204" pitchFamily="34" charset="0"/>
                <a:cs typeface="Arial" panose="020B0604020202020204" pitchFamily="34" charset="0"/>
              </a:rPr>
              <a:t>calloc() </a:t>
            </a:r>
            <a:r>
              <a:rPr lang="en-GB" sz="1800" dirty="0">
                <a:latin typeface="Arial" panose="020B0604020202020204" pitchFamily="34" charset="0"/>
                <a:cs typeface="Arial" panose="020B0604020202020204" pitchFamily="34" charset="0"/>
              </a:rPr>
              <a:t>and </a:t>
            </a:r>
            <a:r>
              <a:rPr lang="en-GB" sz="1800" b="1" dirty="0">
                <a:solidFill>
                  <a:srgbClr val="FF0000"/>
                </a:solidFill>
                <a:latin typeface="Arial" panose="020B0604020202020204" pitchFamily="34" charset="0"/>
                <a:cs typeface="Arial" panose="020B0604020202020204" pitchFamily="34" charset="0"/>
              </a:rPr>
              <a:t>malloc() </a:t>
            </a:r>
            <a:r>
              <a:rPr lang="en-GB" sz="1800" dirty="0">
                <a:latin typeface="Arial" panose="020B0604020202020204" pitchFamily="34" charset="0"/>
                <a:cs typeface="Arial" panose="020B0604020202020204" pitchFamily="34" charset="0"/>
              </a:rPr>
              <a:t>to dynamically allocate computer memory space during compilation time in computer programming (C#). </a:t>
            </a:r>
          </a:p>
          <a:p>
            <a:pPr marL="0" indent="0">
              <a:buNone/>
            </a:pPr>
            <a:endParaRPr lang="en-GB" sz="5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Dynamic allocation of memory space is done by using these functions when value is returned by functions [i.e. calloc() &amp; malloc()] and assigned to pointer variables.</a:t>
            </a:r>
          </a:p>
          <a:p>
            <a:pPr marL="0" indent="0">
              <a:buNone/>
            </a:pPr>
            <a:endParaRPr lang="en-GB" sz="5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DMA allows the compiler to dynamically allocate only the amount of memory needed to perform an operation.</a:t>
            </a:r>
          </a:p>
          <a:p>
            <a:pPr marL="0" indent="0">
              <a:buNone/>
            </a:pPr>
            <a:endParaRPr lang="en-GB" sz="1100" dirty="0">
              <a:latin typeface="Arial" panose="020B0604020202020204" pitchFamily="34" charset="0"/>
              <a:cs typeface="Arial" panose="020B0604020202020204" pitchFamily="34" charset="0"/>
            </a:endParaRPr>
          </a:p>
          <a:p>
            <a:pPr marL="0" indent="0">
              <a:buNone/>
            </a:pPr>
            <a:endParaRPr lang="en-GB" sz="1100"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Note: </a:t>
            </a:r>
          </a:p>
          <a:p>
            <a:pPr marL="0" indent="0">
              <a:buNone/>
            </a:pPr>
            <a:endParaRPr lang="en-GB" sz="9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800" dirty="0">
                <a:latin typeface="Arial" panose="020B0604020202020204" pitchFamily="34" charset="0"/>
                <a:cs typeface="Arial" panose="020B0604020202020204" pitchFamily="34" charset="0"/>
              </a:rPr>
              <a:t>Dynamically allocated memory must be referred to by pointers.</a:t>
            </a:r>
          </a:p>
          <a:p>
            <a:pPr marL="0" indent="0">
              <a:buNone/>
            </a:pPr>
            <a:endParaRPr lang="en-GB" sz="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800" dirty="0">
                <a:latin typeface="Arial" panose="020B0604020202020204" pitchFamily="34" charset="0"/>
                <a:cs typeface="Arial" panose="020B0604020202020204" pitchFamily="34" charset="0"/>
              </a:rPr>
              <a:t>Dynamic memory is allocated on heap space of the process map</a:t>
            </a:r>
          </a:p>
          <a:p>
            <a:pPr marL="0" indent="0">
              <a:buNone/>
            </a:pPr>
            <a:endParaRPr lang="en-GB" sz="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800" dirty="0">
                <a:latin typeface="Arial" panose="020B0604020202020204" pitchFamily="34" charset="0"/>
                <a:cs typeface="Arial" panose="020B0604020202020204" pitchFamily="34" charset="0"/>
              </a:rPr>
              <a:t>In DMA, the compiler controls the exact size and the lifetime of the memory allocated.</a:t>
            </a:r>
          </a:p>
          <a:p>
            <a:pPr marL="0" indent="0">
              <a:buNone/>
            </a:pPr>
            <a:endParaRPr lang="en-GB" sz="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800" dirty="0">
                <a:latin typeface="Arial" panose="020B0604020202020204" pitchFamily="34" charset="0"/>
                <a:cs typeface="Arial" panose="020B0604020202020204" pitchFamily="34" charset="0"/>
              </a:rPr>
              <a:t>The compiler may choose to free some space by cutting back on the memory allocated from time to time.</a:t>
            </a:r>
          </a:p>
          <a:p>
            <a:pPr marL="0" indent="0">
              <a:buNone/>
            </a:pPr>
            <a:endParaRPr lang="en-GB" sz="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800" dirty="0">
                <a:latin typeface="Arial" panose="020B0604020202020204" pitchFamily="34" charset="0"/>
                <a:cs typeface="Arial" panose="020B0604020202020204" pitchFamily="34" charset="0"/>
              </a:rPr>
              <a:t>In C# program, memory can be dynamically allocated by using the following functions:</a:t>
            </a:r>
          </a:p>
          <a:p>
            <a:pPr lvl="1">
              <a:buFont typeface="Wingdings" panose="05000000000000000000" pitchFamily="2" charset="2"/>
              <a:buChar char="ü"/>
            </a:pPr>
            <a:r>
              <a:rPr lang="en-GB" sz="1600" b="1" dirty="0">
                <a:solidFill>
                  <a:srgbClr val="FF0000"/>
                </a:solidFill>
                <a:latin typeface="Arial" panose="020B0604020202020204" pitchFamily="34" charset="0"/>
                <a:cs typeface="Arial" panose="020B0604020202020204" pitchFamily="34" charset="0"/>
              </a:rPr>
              <a:t>Malloc, calloc, realloc</a:t>
            </a:r>
            <a:r>
              <a:rPr lang="en-GB" sz="1600" dirty="0">
                <a:latin typeface="Arial" panose="020B0604020202020204" pitchFamily="34" charset="0"/>
                <a:cs typeface="Arial" panose="020B0604020202020204" pitchFamily="34" charset="0"/>
              </a:rPr>
              <a:t>…</a:t>
            </a:r>
          </a:p>
          <a:p>
            <a:pPr marL="0" indent="0">
              <a:buNone/>
            </a:pPr>
            <a:endParaRPr lang="en-GB"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39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2" y="49231"/>
            <a:ext cx="8291264" cy="576064"/>
          </a:xfrm>
        </p:spPr>
        <p:txBody>
          <a:bodyPr>
            <a:normAutofit/>
          </a:bodyPr>
          <a:lstStyle/>
          <a:p>
            <a:r>
              <a:rPr lang="en-GB" sz="2800" u="sng" dirty="0">
                <a:latin typeface="Arial" panose="020B0604020202020204" pitchFamily="34" charset="0"/>
                <a:cs typeface="Arial" panose="020B0604020202020204" pitchFamily="34" charset="0"/>
              </a:rPr>
              <a:t>Dynamic Memory Allocation – DMA. (Cont’d)</a:t>
            </a:r>
          </a:p>
        </p:txBody>
      </p:sp>
      <p:sp>
        <p:nvSpPr>
          <p:cNvPr id="3" name="Content Placeholder 2"/>
          <p:cNvSpPr>
            <a:spLocks noGrp="1"/>
          </p:cNvSpPr>
          <p:nvPr>
            <p:ph idx="1"/>
          </p:nvPr>
        </p:nvSpPr>
        <p:spPr>
          <a:xfrm>
            <a:off x="251520" y="908720"/>
            <a:ext cx="8712968" cy="5832648"/>
          </a:xfrm>
        </p:spPr>
        <p:txBody>
          <a:bodyPr>
            <a:normAutofit/>
          </a:bodyPr>
          <a:lstStyle/>
          <a:p>
            <a:pPr marL="0" indent="0">
              <a:buNone/>
            </a:pPr>
            <a:r>
              <a:rPr lang="en-GB" sz="1800" b="1" dirty="0">
                <a:latin typeface="Arial" panose="020B0604020202020204" pitchFamily="34" charset="0"/>
                <a:cs typeface="Arial" panose="020B0604020202020204" pitchFamily="34" charset="0"/>
              </a:rPr>
              <a:t>Dynamic Memory Allocation (DMA)</a:t>
            </a:r>
            <a:r>
              <a:rPr lang="en-GB" sz="1800" dirty="0">
                <a:latin typeface="Arial" panose="020B0604020202020204" pitchFamily="34" charset="0"/>
                <a:cs typeface="Arial" panose="020B0604020202020204" pitchFamily="34" charset="0"/>
              </a:rPr>
              <a:t>:</a:t>
            </a:r>
          </a:p>
          <a:p>
            <a:pPr marL="0" indent="0">
              <a:buNone/>
            </a:pPr>
            <a:endParaRPr lang="en-GB" sz="9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Done at run time.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Data structures can grow and shrink to fit changing data requirements.</a:t>
            </a:r>
          </a:p>
          <a:p>
            <a:pPr lvl="1">
              <a:lnSpc>
                <a:spcPct val="150000"/>
              </a:lnSpc>
              <a:buFont typeface="Wingdings" panose="05000000000000000000" pitchFamily="2" charset="2"/>
              <a:buChar char="§"/>
            </a:pPr>
            <a:r>
              <a:rPr lang="en-GB" sz="1600" dirty="0">
                <a:latin typeface="Arial" panose="020B0604020202020204" pitchFamily="34" charset="0"/>
                <a:cs typeface="Arial" panose="020B0604020202020204" pitchFamily="34" charset="0"/>
              </a:rPr>
              <a:t> We can allocate (create) additional storage whenever we need them.</a:t>
            </a:r>
          </a:p>
          <a:p>
            <a:pPr lvl="1">
              <a:lnSpc>
                <a:spcPct val="150000"/>
              </a:lnSpc>
              <a:buFont typeface="Wingdings" panose="05000000000000000000" pitchFamily="2" charset="2"/>
              <a:buChar char="§"/>
            </a:pPr>
            <a:r>
              <a:rPr lang="en-GB" sz="1600" dirty="0">
                <a:latin typeface="Arial" panose="020B0604020202020204" pitchFamily="34" charset="0"/>
                <a:cs typeface="Arial" panose="020B0604020202020204" pitchFamily="34" charset="0"/>
              </a:rPr>
              <a:t> We can de-allocate (free/delete) dynamic space whenever we are</a:t>
            </a:r>
          </a:p>
          <a:p>
            <a:pPr marL="0" indent="0">
              <a:lnSpc>
                <a:spcPct val="150000"/>
              </a:lnSpc>
              <a:buNone/>
            </a:pPr>
            <a:endParaRPr lang="en-GB" sz="1000" dirty="0">
              <a:latin typeface="Arial" panose="020B0604020202020204" pitchFamily="34" charset="0"/>
              <a:cs typeface="Arial" panose="020B0604020202020204" pitchFamily="34" charset="0"/>
            </a:endParaRPr>
          </a:p>
          <a:p>
            <a:pPr marL="0" indent="0">
              <a:lnSpc>
                <a:spcPct val="150000"/>
              </a:lnSpc>
              <a:buNone/>
            </a:pPr>
            <a:r>
              <a:rPr lang="en-GB" sz="1800" b="1" dirty="0">
                <a:latin typeface="Arial" panose="020B0604020202020204" pitchFamily="34" charset="0"/>
                <a:cs typeface="Arial" panose="020B0604020202020204" pitchFamily="34" charset="0"/>
              </a:rPr>
              <a:t>Advantage</a:t>
            </a:r>
          </a:p>
          <a:p>
            <a:pPr>
              <a:lnSpc>
                <a:spcPct val="150000"/>
              </a:lnSpc>
              <a:buFont typeface="Wingdings" panose="05000000000000000000" pitchFamily="2" charset="2"/>
              <a:buChar char="q"/>
            </a:pPr>
            <a:r>
              <a:rPr lang="en-GB" sz="1800" dirty="0">
                <a:latin typeface="Arial" panose="020B0604020202020204" pitchFamily="34" charset="0"/>
                <a:cs typeface="Arial" panose="020B0604020202020204" pitchFamily="34" charset="0"/>
              </a:rPr>
              <a:t>we can always have exactly the amount of space required - no more, no less.</a:t>
            </a:r>
          </a:p>
          <a:p>
            <a:pPr>
              <a:lnSpc>
                <a:spcPct val="150000"/>
              </a:lnSpc>
              <a:buFont typeface="Wingdings" panose="05000000000000000000" pitchFamily="2" charset="2"/>
              <a:buChar char="q"/>
            </a:pPr>
            <a:r>
              <a:rPr lang="en-GB" sz="1800" b="1" dirty="0">
                <a:latin typeface="Arial" panose="020B0604020202020204" pitchFamily="34" charset="0"/>
                <a:cs typeface="Arial" panose="020B0604020202020204" pitchFamily="34" charset="0"/>
              </a:rPr>
              <a:t>For example, </a:t>
            </a:r>
            <a:r>
              <a:rPr lang="en-GB" sz="1800" dirty="0">
                <a:latin typeface="Arial" panose="020B0604020202020204" pitchFamily="34" charset="0"/>
                <a:cs typeface="Arial" panose="020B0604020202020204" pitchFamily="34" charset="0"/>
              </a:rPr>
              <a:t>with references to connect them, we can use dynamic data structures to create a chain of data structures called a linked list.</a:t>
            </a:r>
          </a:p>
        </p:txBody>
      </p:sp>
    </p:spTree>
    <p:extLst>
      <p:ext uri="{BB962C8B-B14F-4D97-AF65-F5344CB8AC3E}">
        <p14:creationId xmlns:p14="http://schemas.microsoft.com/office/powerpoint/2010/main" val="3529257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5276</TotalTime>
  <Words>2483</Words>
  <Application>Microsoft Office PowerPoint</Application>
  <PresentationFormat>On-screen Show (4:3)</PresentationFormat>
  <Paragraphs>323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Structures</vt:lpstr>
      <vt:lpstr>Part C: Static &amp; Dynamic Memory Allocation (SMA &amp; DMA)</vt:lpstr>
      <vt:lpstr>Memory Allocation – Intro.</vt:lpstr>
      <vt:lpstr>Memory Allocation in Computer Programming.</vt:lpstr>
      <vt:lpstr>Memory Allocation – Cont’d</vt:lpstr>
      <vt:lpstr>Static Memory Allocation – SMA. </vt:lpstr>
      <vt:lpstr>Static Memory Allocation – SMA. (Summary)</vt:lpstr>
      <vt:lpstr>Dynamic Memory Allocation – DMA.</vt:lpstr>
      <vt:lpstr>Dynamic Memory Allocation – DMA. (Cont’d)</vt:lpstr>
      <vt:lpstr>Dynamic Memory Allocation – DMA. (Cont’d)</vt:lpstr>
      <vt:lpstr>Dynamic Memory Allocation – DMA. Functions</vt:lpstr>
      <vt:lpstr>Dynamic Memory Allocation – DMA. Functions</vt:lpstr>
      <vt:lpstr>Dynamic Memory Allocation – DMA.- Illustration</vt:lpstr>
      <vt:lpstr>Static vs. Dynamic Memory Allocation </vt:lpstr>
      <vt:lpstr>Dynamic Memory Allocation (DMA) – Example 1</vt:lpstr>
      <vt:lpstr>Dynamic Memory Allocation (DMA) – Example 1 - Summary</vt:lpstr>
      <vt:lpstr>Dynamic Memory Allocation (DMA) – Methods</vt:lpstr>
      <vt:lpstr>DMA – Methods</vt:lpstr>
      <vt:lpstr>DMA – Stack Based Allocation</vt:lpstr>
      <vt:lpstr>DMA – Stack Based Allocation - Example</vt:lpstr>
      <vt:lpstr>DMA – Stack Based Allocation - Example</vt:lpstr>
      <vt:lpstr>DMA – Heap Based Allocation</vt:lpstr>
      <vt:lpstr>DMA – Heap Based Allocation</vt:lpstr>
      <vt:lpstr>Problems with DMA</vt:lpstr>
      <vt:lpstr>Memory Management</vt:lpstr>
      <vt:lpstr>Logical Memory Components</vt:lpstr>
      <vt:lpstr>Memory of a Process</vt:lpstr>
      <vt:lpstr>Class Exercise</vt:lpstr>
      <vt:lpstr>Resources -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temp</dc:creator>
  <cp:lastModifiedBy>Oludare Elebiju</cp:lastModifiedBy>
  <cp:revision>308</cp:revision>
  <cp:lastPrinted>2016-09-22T07:57:42Z</cp:lastPrinted>
  <dcterms:created xsi:type="dcterms:W3CDTF">2016-08-31T19:30:49Z</dcterms:created>
  <dcterms:modified xsi:type="dcterms:W3CDTF">2017-09-07T09:27:06Z</dcterms:modified>
</cp:coreProperties>
</file>