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28" r:id="rId3"/>
    <p:sldId id="362" r:id="rId4"/>
    <p:sldId id="364" r:id="rId5"/>
    <p:sldId id="317" r:id="rId6"/>
    <p:sldId id="318" r:id="rId7"/>
    <p:sldId id="319" r:id="rId8"/>
    <p:sldId id="366" r:id="rId9"/>
    <p:sldId id="325" r:id="rId10"/>
    <p:sldId id="321" r:id="rId11"/>
    <p:sldId id="326" r:id="rId12"/>
    <p:sldId id="323" r:id="rId13"/>
    <p:sldId id="313" r:id="rId14"/>
    <p:sldId id="303" r:id="rId15"/>
    <p:sldId id="304" r:id="rId16"/>
    <p:sldId id="365" r:id="rId17"/>
  </p:sldIdLst>
  <p:sldSz cx="9144000" cy="6858000" type="screen4x3"/>
  <p:notesSz cx="6797675" cy="98567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2" autoAdjust="0"/>
    <p:restoredTop sz="91797" autoAdjust="0"/>
  </p:normalViewPr>
  <p:slideViewPr>
    <p:cSldViewPr>
      <p:cViewPr varScale="1">
        <p:scale>
          <a:sx n="65" d="100"/>
          <a:sy n="65" d="100"/>
        </p:scale>
        <p:origin x="-6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283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2839"/>
          </a:xfrm>
          <a:prstGeom prst="rect">
            <a:avLst/>
          </a:prstGeom>
        </p:spPr>
        <p:txBody>
          <a:bodyPr vert="horz" lIns="91440" tIns="45720" rIns="91440" bIns="45720" rtlCol="0"/>
          <a:lstStyle>
            <a:lvl1pPr algn="r">
              <a:defRPr sz="1200"/>
            </a:lvl1pPr>
          </a:lstStyle>
          <a:p>
            <a:fld id="{EA351A80-8E55-4D97-A2C4-49C0702CCD58}" type="datetimeFigureOut">
              <a:rPr lang="en-GB" smtClean="0"/>
              <a:t>31/08/2017</a:t>
            </a:fld>
            <a:endParaRPr lang="en-GB"/>
          </a:p>
        </p:txBody>
      </p:sp>
      <p:sp>
        <p:nvSpPr>
          <p:cNvPr id="4" name="Slide Image Placeholder 3"/>
          <p:cNvSpPr>
            <a:spLocks noGrp="1" noRot="1" noChangeAspect="1"/>
          </p:cNvSpPr>
          <p:nvPr>
            <p:ph type="sldImg" idx="2"/>
          </p:nvPr>
        </p:nvSpPr>
        <p:spPr>
          <a:xfrm>
            <a:off x="935038" y="739775"/>
            <a:ext cx="4927600" cy="36957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81974"/>
            <a:ext cx="5438140" cy="443555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62238"/>
            <a:ext cx="2945659" cy="492839"/>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62238"/>
            <a:ext cx="2945659" cy="492839"/>
          </a:xfrm>
          <a:prstGeom prst="rect">
            <a:avLst/>
          </a:prstGeom>
        </p:spPr>
        <p:txBody>
          <a:bodyPr vert="horz" lIns="91440" tIns="45720" rIns="91440" bIns="45720" rtlCol="0" anchor="b"/>
          <a:lstStyle>
            <a:lvl1pPr algn="r">
              <a:defRPr sz="1200"/>
            </a:lvl1pPr>
          </a:lstStyle>
          <a:p>
            <a:fld id="{4C3F57A5-A549-43EE-8E32-30D159EAA778}" type="slidenum">
              <a:rPr lang="en-GB" smtClean="0"/>
              <a:t>‹#›</a:t>
            </a:fld>
            <a:endParaRPr lang="en-GB"/>
          </a:p>
        </p:txBody>
      </p:sp>
    </p:spTree>
    <p:extLst>
      <p:ext uri="{BB962C8B-B14F-4D97-AF65-F5344CB8AC3E}">
        <p14:creationId xmlns:p14="http://schemas.microsoft.com/office/powerpoint/2010/main" val="1089969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31/08/2017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21160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31/08/2017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47368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31/08/2017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82385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89BB9E3-0C76-4299-928B-C63670D4E6A5}" type="datetimeFigureOut">
              <a:rPr lang="en-GB" smtClean="0"/>
              <a:t>31/08/2017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7436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9BB9E3-0C76-4299-928B-C63670D4E6A5}" type="datetimeFigureOut">
              <a:rPr lang="en-GB" smtClean="0"/>
              <a:t>31/08/2017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34287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89BB9E3-0C76-4299-928B-C63670D4E6A5}" type="datetimeFigureOut">
              <a:rPr lang="en-GB" smtClean="0"/>
              <a:t>31/08/2017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15297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89BB9E3-0C76-4299-928B-C63670D4E6A5}" type="datetimeFigureOut">
              <a:rPr lang="en-GB" smtClean="0"/>
              <a:t>31/08/2017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144493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89BB9E3-0C76-4299-928B-C63670D4E6A5}" type="datetimeFigureOut">
              <a:rPr lang="en-GB" smtClean="0"/>
              <a:t>31/08/2017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423400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BB9E3-0C76-4299-928B-C63670D4E6A5}" type="datetimeFigureOut">
              <a:rPr lang="en-GB" smtClean="0"/>
              <a:t>31/08/2017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325480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B9E3-0C76-4299-928B-C63670D4E6A5}" type="datetimeFigureOut">
              <a:rPr lang="en-GB" smtClean="0"/>
              <a:t>31/08/2017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91434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B9E3-0C76-4299-928B-C63670D4E6A5}" type="datetimeFigureOut">
              <a:rPr lang="en-GB" smtClean="0"/>
              <a:t>31/08/2017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D09E1A-9B7B-4A75-A07B-EF582EC8E6E6}" type="slidenum">
              <a:rPr lang="en-GB" smtClean="0"/>
              <a:t>‹#›</a:t>
            </a:fld>
            <a:endParaRPr lang="en-GB"/>
          </a:p>
        </p:txBody>
      </p:sp>
    </p:spTree>
    <p:extLst>
      <p:ext uri="{BB962C8B-B14F-4D97-AF65-F5344CB8AC3E}">
        <p14:creationId xmlns:p14="http://schemas.microsoft.com/office/powerpoint/2010/main" val="2095328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BB9E3-0C76-4299-928B-C63670D4E6A5}" type="datetimeFigureOut">
              <a:rPr lang="en-GB" smtClean="0"/>
              <a:t>31/08/2017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09E1A-9B7B-4A75-A07B-EF582EC8E6E6}" type="slidenum">
              <a:rPr lang="en-GB" smtClean="0"/>
              <a:t>‹#›</a:t>
            </a:fld>
            <a:endParaRPr lang="en-GB"/>
          </a:p>
        </p:txBody>
      </p:sp>
    </p:spTree>
    <p:extLst>
      <p:ext uri="{BB962C8B-B14F-4D97-AF65-F5344CB8AC3E}">
        <p14:creationId xmlns:p14="http://schemas.microsoft.com/office/powerpoint/2010/main" val="2909517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csharp/csharp_data_types.htm" TargetMode="External"/><Relationship Id="rId2" Type="http://schemas.openxmlformats.org/officeDocument/2006/relationships/hyperlink" Target="http://datastruct.hnd-computing.inf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Structures</a:t>
            </a:r>
          </a:p>
        </p:txBody>
      </p:sp>
      <p:sp>
        <p:nvSpPr>
          <p:cNvPr id="3" name="Subtitle 2"/>
          <p:cNvSpPr>
            <a:spLocks noGrp="1"/>
          </p:cNvSpPr>
          <p:nvPr>
            <p:ph type="subTitle" idx="1"/>
          </p:nvPr>
        </p:nvSpPr>
        <p:spPr/>
        <p:txBody>
          <a:bodyPr/>
          <a:lstStyle/>
          <a:p>
            <a:r>
              <a:rPr lang="en-GB" dirty="0"/>
              <a:t>H16Y 35</a:t>
            </a:r>
          </a:p>
        </p:txBody>
      </p:sp>
    </p:spTree>
    <p:extLst>
      <p:ext uri="{BB962C8B-B14F-4D97-AF65-F5344CB8AC3E}">
        <p14:creationId xmlns:p14="http://schemas.microsoft.com/office/powerpoint/2010/main" val="195383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t>
            </a:r>
            <a:r>
              <a:rPr lang="en-GB" sz="2800" b="1" dirty="0">
                <a:latin typeface="Arial" panose="020B0604020202020204" pitchFamily="34" charset="0"/>
                <a:cs typeface="Arial" panose="020B0604020202020204" pitchFamily="34" charset="0"/>
              </a:rPr>
              <a:t>Records</a:t>
            </a:r>
          </a:p>
        </p:txBody>
      </p:sp>
      <p:sp>
        <p:nvSpPr>
          <p:cNvPr id="3" name="Content Placeholder 2"/>
          <p:cNvSpPr>
            <a:spLocks noGrp="1"/>
          </p:cNvSpPr>
          <p:nvPr>
            <p:ph idx="1"/>
          </p:nvPr>
        </p:nvSpPr>
        <p:spPr>
          <a:xfrm>
            <a:off x="323528" y="836712"/>
            <a:ext cx="8496944" cy="5760640"/>
          </a:xfrm>
        </p:spPr>
        <p:txBody>
          <a:bodyPr>
            <a:normAutofit fontScale="70000" lnSpcReduction="20000"/>
          </a:bodyPr>
          <a:lstStyle/>
          <a:p>
            <a:r>
              <a:rPr lang="en-GB" sz="2300" dirty="0"/>
              <a:t>A record is a collection of data items which unlike an array need not necessarily be of the same data type.</a:t>
            </a:r>
          </a:p>
          <a:p>
            <a:pPr marL="0" indent="0">
              <a:buNone/>
            </a:pPr>
            <a:endParaRPr lang="en-GB" sz="2300" dirty="0"/>
          </a:p>
          <a:p>
            <a:r>
              <a:rPr lang="en-GB" sz="2300" dirty="0"/>
              <a:t>Example: An employee record might have the following data items.</a:t>
            </a:r>
          </a:p>
          <a:p>
            <a:pPr lvl="1">
              <a:buFont typeface="Wingdings" panose="05000000000000000000" pitchFamily="2" charset="2"/>
              <a:buChar char="q"/>
            </a:pPr>
            <a:r>
              <a:rPr lang="en-GB" sz="1900" dirty="0"/>
              <a:t>EmpNo - String</a:t>
            </a:r>
          </a:p>
          <a:p>
            <a:pPr lvl="1">
              <a:buFont typeface="Wingdings" panose="05000000000000000000" pitchFamily="2" charset="2"/>
              <a:buChar char="q"/>
            </a:pPr>
            <a:r>
              <a:rPr lang="en-GB" sz="1900" dirty="0"/>
              <a:t>EmpName - String</a:t>
            </a:r>
          </a:p>
          <a:p>
            <a:pPr lvl="1">
              <a:buFont typeface="Wingdings" panose="05000000000000000000" pitchFamily="2" charset="2"/>
              <a:buChar char="q"/>
            </a:pPr>
            <a:r>
              <a:rPr lang="en-GB" sz="1900" dirty="0"/>
              <a:t>DeptCode - Integer</a:t>
            </a:r>
            <a:endParaRPr lang="en-GB" sz="2300" dirty="0"/>
          </a:p>
          <a:p>
            <a:pPr lvl="1">
              <a:buFont typeface="Wingdings" panose="05000000000000000000" pitchFamily="2" charset="2"/>
              <a:buChar char="q"/>
            </a:pPr>
            <a:r>
              <a:rPr lang="en-GB" sz="1900" dirty="0"/>
              <a:t>Salary - Real</a:t>
            </a:r>
          </a:p>
          <a:p>
            <a:pPr marL="0" indent="0">
              <a:buNone/>
            </a:pPr>
            <a:endParaRPr lang="en-GB" sz="1400" dirty="0">
              <a:latin typeface="Arial" panose="020B0604020202020204" pitchFamily="34" charset="0"/>
              <a:cs typeface="Arial" panose="020B0604020202020204" pitchFamily="34" charset="0"/>
            </a:endParaRPr>
          </a:p>
          <a:p>
            <a:r>
              <a:rPr lang="en-GB" sz="2300" dirty="0">
                <a:latin typeface="+mj-lt"/>
                <a:cs typeface="Arial" panose="020B0604020202020204" pitchFamily="34" charset="0"/>
              </a:rPr>
              <a:t>Real world Example - Police record or Employee record</a:t>
            </a:r>
          </a:p>
          <a:p>
            <a:pPr marL="0" indent="0">
              <a:buNone/>
            </a:pPr>
            <a:endParaRPr lang="en-GB" sz="1000" b="1" dirty="0">
              <a:latin typeface="Arial" panose="020B0604020202020204" pitchFamily="34" charset="0"/>
              <a:cs typeface="Arial" panose="020B0604020202020204" pitchFamily="34" charset="0"/>
            </a:endParaRPr>
          </a:p>
          <a:p>
            <a:r>
              <a:rPr lang="en-GB" sz="2300" dirty="0"/>
              <a:t>A record contains all the information we know about a particular entity, e.g. all the information associated with a </a:t>
            </a:r>
            <a:r>
              <a:rPr lang="en-GB" sz="2300" u="sng" dirty="0"/>
              <a:t>police suspect or an employee</a:t>
            </a:r>
            <a:r>
              <a:rPr lang="en-GB" sz="2300" dirty="0"/>
              <a:t>.</a:t>
            </a:r>
          </a:p>
          <a:p>
            <a:pPr marL="0" indent="0">
              <a:buNone/>
            </a:pPr>
            <a:endParaRPr lang="en-GB" sz="2300" dirty="0"/>
          </a:p>
          <a:p>
            <a:r>
              <a:rPr lang="en-GB" sz="2300" dirty="0"/>
              <a:t>One of the fields (i.e. individual data items) is usually used to identify a particular record uniquely, e.g. employee number (</a:t>
            </a:r>
            <a:r>
              <a:rPr lang="en-GB" sz="2300" b="1" dirty="0"/>
              <a:t>EmpNo</a:t>
            </a:r>
            <a:r>
              <a:rPr lang="en-GB" sz="2300" dirty="0"/>
              <a:t>) from table below. This is known as the </a:t>
            </a:r>
            <a:r>
              <a:rPr lang="en-GB" sz="2300" b="1" dirty="0"/>
              <a:t>key field.</a:t>
            </a:r>
            <a:endParaRPr lang="en-GB" sz="1000" b="1" dirty="0"/>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r>
              <a:rPr lang="en-GB" sz="2300" b="1" dirty="0">
                <a:latin typeface="Arial" panose="020B0604020202020204" pitchFamily="34" charset="0"/>
                <a:cs typeface="Arial" panose="020B0604020202020204" pitchFamily="34" charset="0"/>
              </a:rPr>
              <a:t>Note: </a:t>
            </a:r>
          </a:p>
          <a:p>
            <a:pPr marL="0" indent="0">
              <a:buNone/>
            </a:pPr>
            <a:r>
              <a:rPr lang="en-GB" sz="2300" dirty="0"/>
              <a:t>It is usually a good idea to specify exactly what the size of a string will be rather than leaving it as just string because the compiler may reserve 256 bytes for a default string.</a:t>
            </a:r>
          </a:p>
        </p:txBody>
      </p:sp>
      <p:graphicFrame>
        <p:nvGraphicFramePr>
          <p:cNvPr id="4" name="Table 3"/>
          <p:cNvGraphicFramePr>
            <a:graphicFrameLocks noGrp="1"/>
          </p:cNvGraphicFramePr>
          <p:nvPr>
            <p:extLst>
              <p:ext uri="{D42A27DB-BD31-4B8C-83A1-F6EECF244321}">
                <p14:modId xmlns:p14="http://schemas.microsoft.com/office/powerpoint/2010/main" val="3008070179"/>
              </p:ext>
            </p:extLst>
          </p:nvPr>
        </p:nvGraphicFramePr>
        <p:xfrm>
          <a:off x="755576" y="4293096"/>
          <a:ext cx="6048672" cy="670560"/>
        </p:xfrm>
        <a:graphic>
          <a:graphicData uri="http://schemas.openxmlformats.org/drawingml/2006/table">
            <a:tbl>
              <a:tblPr firstRow="1" bandRow="1">
                <a:tableStyleId>{BC89EF96-8CEA-46FF-86C4-4CE0E7609802}</a:tableStyleId>
              </a:tblPr>
              <a:tblGrid>
                <a:gridCol w="1438762">
                  <a:extLst>
                    <a:ext uri="{9D8B030D-6E8A-4147-A177-3AD203B41FA5}">
                      <a16:colId xmlns:a16="http://schemas.microsoft.com/office/drawing/2014/main" xmlns="" val="2931185411"/>
                    </a:ext>
                  </a:extLst>
                </a:gridCol>
                <a:gridCol w="1644299">
                  <a:extLst>
                    <a:ext uri="{9D8B030D-6E8A-4147-A177-3AD203B41FA5}">
                      <a16:colId xmlns:a16="http://schemas.microsoft.com/office/drawing/2014/main" xmlns="" val="4255359476"/>
                    </a:ext>
                  </a:extLst>
                </a:gridCol>
                <a:gridCol w="1475359">
                  <a:extLst>
                    <a:ext uri="{9D8B030D-6E8A-4147-A177-3AD203B41FA5}">
                      <a16:colId xmlns:a16="http://schemas.microsoft.com/office/drawing/2014/main" xmlns="" val="1973671858"/>
                    </a:ext>
                  </a:extLst>
                </a:gridCol>
                <a:gridCol w="1490252">
                  <a:extLst>
                    <a:ext uri="{9D8B030D-6E8A-4147-A177-3AD203B41FA5}">
                      <a16:colId xmlns:a16="http://schemas.microsoft.com/office/drawing/2014/main" xmlns="" val="3285142217"/>
                    </a:ext>
                  </a:extLst>
                </a:gridCol>
              </a:tblGrid>
              <a:tr h="324036">
                <a:tc>
                  <a:txBody>
                    <a:bodyPr/>
                    <a:lstStyle/>
                    <a:p>
                      <a:r>
                        <a:rPr lang="en-GB" sz="1600" b="1" dirty="0"/>
                        <a:t>EmpNo</a:t>
                      </a:r>
                    </a:p>
                  </a:txBody>
                  <a:tcPr/>
                </a:tc>
                <a:tc>
                  <a:txBody>
                    <a:bodyPr/>
                    <a:lstStyle/>
                    <a:p>
                      <a:r>
                        <a:rPr lang="en-GB" sz="1600" b="1" dirty="0"/>
                        <a:t>EmpName</a:t>
                      </a:r>
                    </a:p>
                  </a:txBody>
                  <a:tcPr/>
                </a:tc>
                <a:tc>
                  <a:txBody>
                    <a:bodyPr/>
                    <a:lstStyle/>
                    <a:p>
                      <a:r>
                        <a:rPr lang="en-GB" sz="1600" b="1" dirty="0"/>
                        <a:t>DeptCode</a:t>
                      </a:r>
                    </a:p>
                  </a:txBody>
                  <a:tcPr/>
                </a:tc>
                <a:tc>
                  <a:txBody>
                    <a:bodyPr/>
                    <a:lstStyle/>
                    <a:p>
                      <a:r>
                        <a:rPr lang="en-GB" sz="1600" b="1" dirty="0"/>
                        <a:t>Salary</a:t>
                      </a:r>
                    </a:p>
                  </a:txBody>
                  <a:tcPr/>
                </a:tc>
                <a:extLst>
                  <a:ext uri="{0D108BD9-81ED-4DB2-BD59-A6C34878D82A}">
                    <a16:rowId xmlns:a16="http://schemas.microsoft.com/office/drawing/2014/main" xmlns="" val="3896127982"/>
                  </a:ext>
                </a:extLst>
              </a:tr>
              <a:tr h="324036">
                <a:tc>
                  <a:txBody>
                    <a:bodyPr/>
                    <a:lstStyle/>
                    <a:p>
                      <a:r>
                        <a:rPr lang="en-GB" sz="1600" b="0" dirty="0"/>
                        <a:t>100</a:t>
                      </a:r>
                    </a:p>
                  </a:txBody>
                  <a:tcPr/>
                </a:tc>
                <a:tc>
                  <a:txBody>
                    <a:bodyPr/>
                    <a:lstStyle/>
                    <a:p>
                      <a:r>
                        <a:rPr lang="en-GB" sz="1600" dirty="0"/>
                        <a:t>Balstock</a:t>
                      </a:r>
                    </a:p>
                  </a:txBody>
                  <a:tcPr/>
                </a:tc>
                <a:tc>
                  <a:txBody>
                    <a:bodyPr/>
                    <a:lstStyle/>
                    <a:p>
                      <a:r>
                        <a:rPr lang="en-GB" sz="1600" dirty="0"/>
                        <a:t>001</a:t>
                      </a:r>
                    </a:p>
                  </a:txBody>
                  <a:tcPr/>
                </a:tc>
                <a:tc>
                  <a:txBody>
                    <a:bodyPr/>
                    <a:lstStyle/>
                    <a:p>
                      <a:r>
                        <a:rPr lang="en-GB" sz="1600" dirty="0"/>
                        <a:t>£30,000</a:t>
                      </a:r>
                    </a:p>
                  </a:txBody>
                  <a:tcPr/>
                </a:tc>
                <a:extLst>
                  <a:ext uri="{0D108BD9-81ED-4DB2-BD59-A6C34878D82A}">
                    <a16:rowId xmlns:a16="http://schemas.microsoft.com/office/drawing/2014/main" xmlns="" val="1216971472"/>
                  </a:ext>
                </a:extLst>
              </a:tr>
            </a:tbl>
          </a:graphicData>
        </a:graphic>
      </p:graphicFrame>
    </p:spTree>
    <p:extLst>
      <p:ext uri="{BB962C8B-B14F-4D97-AF65-F5344CB8AC3E}">
        <p14:creationId xmlns:p14="http://schemas.microsoft.com/office/powerpoint/2010/main" val="390302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t>
            </a:r>
            <a:r>
              <a:rPr lang="en-GB" sz="2800" b="1" dirty="0">
                <a:latin typeface="Arial" panose="020B0604020202020204" pitchFamily="34" charset="0"/>
                <a:cs typeface="Arial" panose="020B0604020202020204" pitchFamily="34" charset="0"/>
              </a:rPr>
              <a:t>Tables</a:t>
            </a:r>
          </a:p>
        </p:txBody>
      </p:sp>
      <p:sp>
        <p:nvSpPr>
          <p:cNvPr id="3" name="Content Placeholder 2"/>
          <p:cNvSpPr>
            <a:spLocks noGrp="1"/>
          </p:cNvSpPr>
          <p:nvPr>
            <p:ph idx="1"/>
          </p:nvPr>
        </p:nvSpPr>
        <p:spPr>
          <a:xfrm>
            <a:off x="323528" y="836712"/>
            <a:ext cx="8496944" cy="5760640"/>
          </a:xfrm>
        </p:spPr>
        <p:txBody>
          <a:bodyPr>
            <a:normAutofit/>
          </a:bodyPr>
          <a:lstStyle/>
          <a:p>
            <a:r>
              <a:rPr lang="en-GB" sz="2000" dirty="0">
                <a:latin typeface="Arial" panose="020B0604020202020204" pitchFamily="34" charset="0"/>
                <a:cs typeface="Arial" panose="020B0604020202020204" pitchFamily="34" charset="0"/>
              </a:rPr>
              <a:t>A table describes a collection of records stored in main memory where each record must be of the same type, i.e. have the same number and type of fields.</a:t>
            </a:r>
          </a:p>
          <a:p>
            <a:pPr marL="0" indent="0">
              <a:buNone/>
            </a:pPr>
            <a:endParaRPr lang="en-GB" sz="1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Real world example: bus time table, flight times at the airports, </a:t>
            </a:r>
            <a:r>
              <a:rPr lang="en-GB" sz="2000" dirty="0" err="1">
                <a:latin typeface="Arial" panose="020B0604020202020204" pitchFamily="34" charset="0"/>
                <a:cs typeface="Arial" panose="020B0604020202020204" pitchFamily="34" charset="0"/>
              </a:rPr>
              <a:t>etc</a:t>
            </a:r>
            <a:r>
              <a:rPr lang="en-GB" sz="2000" dirty="0">
                <a:latin typeface="Arial" panose="020B0604020202020204" pitchFamily="34" charset="0"/>
                <a:cs typeface="Arial" panose="020B0604020202020204" pitchFamily="34" charset="0"/>
              </a:rPr>
              <a:t>…</a:t>
            </a:r>
          </a:p>
          <a:p>
            <a:pPr marL="0" indent="0">
              <a:buNone/>
            </a:pPr>
            <a:endParaRPr lang="en-GB" sz="1000" b="1"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table is also known as an array of records. The table shown below is a table of Employee Records.</a:t>
            </a:r>
          </a:p>
          <a:p>
            <a:pPr marL="0" indent="0">
              <a:buNone/>
            </a:pPr>
            <a:endParaRPr lang="en-GB" sz="2300" dirty="0"/>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a:p>
            <a:pPr marL="0" indent="0">
              <a:buNone/>
            </a:pPr>
            <a:endParaRPr lang="en-GB" sz="2300"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16311817"/>
              </p:ext>
            </p:extLst>
          </p:nvPr>
        </p:nvGraphicFramePr>
        <p:xfrm>
          <a:off x="827584" y="3751312"/>
          <a:ext cx="7344816" cy="1676400"/>
        </p:xfrm>
        <a:graphic>
          <a:graphicData uri="http://schemas.openxmlformats.org/drawingml/2006/table">
            <a:tbl>
              <a:tblPr firstRow="1" bandRow="1">
                <a:tableStyleId>{BC89EF96-8CEA-46FF-86C4-4CE0E7609802}</a:tableStyleId>
              </a:tblPr>
              <a:tblGrid>
                <a:gridCol w="1411357">
                  <a:extLst>
                    <a:ext uri="{9D8B030D-6E8A-4147-A177-3AD203B41FA5}">
                      <a16:colId xmlns:a16="http://schemas.microsoft.com/office/drawing/2014/main" xmlns="" val="2631689318"/>
                    </a:ext>
                  </a:extLst>
                </a:gridCol>
                <a:gridCol w="1411357">
                  <a:extLst>
                    <a:ext uri="{9D8B030D-6E8A-4147-A177-3AD203B41FA5}">
                      <a16:colId xmlns:a16="http://schemas.microsoft.com/office/drawing/2014/main" xmlns="" val="2931185411"/>
                    </a:ext>
                  </a:extLst>
                </a:gridCol>
                <a:gridCol w="1612979">
                  <a:extLst>
                    <a:ext uri="{9D8B030D-6E8A-4147-A177-3AD203B41FA5}">
                      <a16:colId xmlns:a16="http://schemas.microsoft.com/office/drawing/2014/main" xmlns="" val="4255359476"/>
                    </a:ext>
                  </a:extLst>
                </a:gridCol>
                <a:gridCol w="1447257">
                  <a:extLst>
                    <a:ext uri="{9D8B030D-6E8A-4147-A177-3AD203B41FA5}">
                      <a16:colId xmlns:a16="http://schemas.microsoft.com/office/drawing/2014/main" xmlns="" val="1973671858"/>
                    </a:ext>
                  </a:extLst>
                </a:gridCol>
                <a:gridCol w="1461866">
                  <a:extLst>
                    <a:ext uri="{9D8B030D-6E8A-4147-A177-3AD203B41FA5}">
                      <a16:colId xmlns:a16="http://schemas.microsoft.com/office/drawing/2014/main" xmlns="" val="3285142217"/>
                    </a:ext>
                  </a:extLst>
                </a:gridCol>
              </a:tblGrid>
              <a:tr h="316835">
                <a:tc>
                  <a:txBody>
                    <a:bodyPr/>
                    <a:lstStyle/>
                    <a:p>
                      <a:endParaRPr lang="en-GB" sz="1600" b="1" dirty="0"/>
                    </a:p>
                  </a:txBody>
                  <a:tcPr/>
                </a:tc>
                <a:tc>
                  <a:txBody>
                    <a:bodyPr/>
                    <a:lstStyle/>
                    <a:p>
                      <a:r>
                        <a:rPr lang="en-GB" sz="1600" b="1" dirty="0"/>
                        <a:t>EmpNo</a:t>
                      </a:r>
                    </a:p>
                  </a:txBody>
                  <a:tcPr/>
                </a:tc>
                <a:tc>
                  <a:txBody>
                    <a:bodyPr/>
                    <a:lstStyle/>
                    <a:p>
                      <a:r>
                        <a:rPr lang="en-GB" sz="1600" b="1" dirty="0"/>
                        <a:t>EmpName</a:t>
                      </a:r>
                    </a:p>
                  </a:txBody>
                  <a:tcPr/>
                </a:tc>
                <a:tc>
                  <a:txBody>
                    <a:bodyPr/>
                    <a:lstStyle/>
                    <a:p>
                      <a:r>
                        <a:rPr lang="en-GB" sz="1600" b="1" dirty="0"/>
                        <a:t>DeptCode</a:t>
                      </a:r>
                    </a:p>
                  </a:txBody>
                  <a:tcPr/>
                </a:tc>
                <a:tc>
                  <a:txBody>
                    <a:bodyPr/>
                    <a:lstStyle/>
                    <a:p>
                      <a:r>
                        <a:rPr lang="en-GB" sz="1600" b="1" dirty="0"/>
                        <a:t>Salary</a:t>
                      </a:r>
                    </a:p>
                  </a:txBody>
                  <a:tcPr/>
                </a:tc>
                <a:extLst>
                  <a:ext uri="{0D108BD9-81ED-4DB2-BD59-A6C34878D82A}">
                    <a16:rowId xmlns:a16="http://schemas.microsoft.com/office/drawing/2014/main" xmlns="" val="3896127982"/>
                  </a:ext>
                </a:extLst>
              </a:tr>
              <a:tr h="316835">
                <a:tc>
                  <a:txBody>
                    <a:bodyPr/>
                    <a:lstStyle/>
                    <a:p>
                      <a:r>
                        <a:rPr lang="en-GB" sz="1600" b="0" dirty="0"/>
                        <a:t>1</a:t>
                      </a:r>
                    </a:p>
                  </a:txBody>
                  <a:tcPr/>
                </a:tc>
                <a:tc>
                  <a:txBody>
                    <a:bodyPr/>
                    <a:lstStyle/>
                    <a:p>
                      <a:endParaRPr lang="en-GB" sz="1600" b="0"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xmlns="" val="1216971472"/>
                  </a:ext>
                </a:extLst>
              </a:tr>
              <a:tr h="316835">
                <a:tc>
                  <a:txBody>
                    <a:bodyPr/>
                    <a:lstStyle/>
                    <a:p>
                      <a:r>
                        <a:rPr lang="en-GB" sz="1600" b="0" dirty="0"/>
                        <a:t>2</a:t>
                      </a:r>
                    </a:p>
                  </a:txBody>
                  <a:tcPr/>
                </a:tc>
                <a:tc>
                  <a:txBody>
                    <a:bodyPr/>
                    <a:lstStyle/>
                    <a:p>
                      <a:endParaRPr lang="en-GB" sz="1600" b="0"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xmlns="" val="2541732414"/>
                  </a:ext>
                </a:extLst>
              </a:tr>
              <a:tr h="316835">
                <a:tc>
                  <a:txBody>
                    <a:bodyPr/>
                    <a:lstStyle/>
                    <a:p>
                      <a:r>
                        <a:rPr lang="en-GB" sz="1600" b="0" dirty="0"/>
                        <a:t>3</a:t>
                      </a:r>
                    </a:p>
                  </a:txBody>
                  <a:tcPr/>
                </a:tc>
                <a:tc>
                  <a:txBody>
                    <a:bodyPr/>
                    <a:lstStyle/>
                    <a:p>
                      <a:endParaRPr lang="en-GB" sz="1600" b="0"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xmlns="" val="3902680225"/>
                  </a:ext>
                </a:extLst>
              </a:tr>
              <a:tr h="316835">
                <a:tc>
                  <a:txBody>
                    <a:bodyPr/>
                    <a:lstStyle/>
                    <a:p>
                      <a:r>
                        <a:rPr lang="en-GB" sz="1600" b="0" dirty="0"/>
                        <a:t>4</a:t>
                      </a:r>
                    </a:p>
                  </a:txBody>
                  <a:tcPr/>
                </a:tc>
                <a:tc>
                  <a:txBody>
                    <a:bodyPr/>
                    <a:lstStyle/>
                    <a:p>
                      <a:endParaRPr lang="en-GB" sz="1600" b="0" dirty="0"/>
                    </a:p>
                  </a:txBody>
                  <a:tcPr/>
                </a:tc>
                <a:tc>
                  <a:txBody>
                    <a:bodyPr/>
                    <a:lstStyle/>
                    <a:p>
                      <a:endParaRPr lang="en-GB" sz="1600" dirty="0"/>
                    </a:p>
                  </a:txBody>
                  <a:tcPr/>
                </a:tc>
                <a:tc>
                  <a:txBody>
                    <a:bodyPr/>
                    <a:lstStyle/>
                    <a:p>
                      <a:endParaRPr lang="en-GB" sz="1600" dirty="0"/>
                    </a:p>
                  </a:txBody>
                  <a:tcPr/>
                </a:tc>
                <a:tc>
                  <a:txBody>
                    <a:bodyPr/>
                    <a:lstStyle/>
                    <a:p>
                      <a:endParaRPr lang="en-GB" sz="1600" dirty="0"/>
                    </a:p>
                  </a:txBody>
                  <a:tcPr/>
                </a:tc>
                <a:extLst>
                  <a:ext uri="{0D108BD9-81ED-4DB2-BD59-A6C34878D82A}">
                    <a16:rowId xmlns:a16="http://schemas.microsoft.com/office/drawing/2014/main" xmlns="" val="3974571527"/>
                  </a:ext>
                </a:extLst>
              </a:tr>
            </a:tbl>
          </a:graphicData>
        </a:graphic>
      </p:graphicFrame>
    </p:spTree>
    <p:extLst>
      <p:ext uri="{BB962C8B-B14F-4D97-AF65-F5344CB8AC3E}">
        <p14:creationId xmlns:p14="http://schemas.microsoft.com/office/powerpoint/2010/main" val="311631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t>
            </a:r>
            <a:r>
              <a:rPr lang="en-GB" sz="2800" b="1" dirty="0">
                <a:latin typeface="Arial" panose="020B0604020202020204" pitchFamily="34" charset="0"/>
                <a:cs typeface="Arial" panose="020B0604020202020204" pitchFamily="34" charset="0"/>
              </a:rPr>
              <a:t>Files</a:t>
            </a:r>
          </a:p>
        </p:txBody>
      </p:sp>
      <p:sp>
        <p:nvSpPr>
          <p:cNvPr id="3" name="Content Placeholder 2"/>
          <p:cNvSpPr>
            <a:spLocks noGrp="1"/>
          </p:cNvSpPr>
          <p:nvPr>
            <p:ph idx="1"/>
          </p:nvPr>
        </p:nvSpPr>
        <p:spPr>
          <a:xfrm>
            <a:off x="323528" y="836712"/>
            <a:ext cx="8496944" cy="5616624"/>
          </a:xfrm>
        </p:spPr>
        <p:txBody>
          <a:bodyPr>
            <a:normAutofit/>
          </a:bodyPr>
          <a:lstStyle/>
          <a:p>
            <a:r>
              <a:rPr lang="en-GB" sz="2300" dirty="0"/>
              <a:t>A </a:t>
            </a:r>
            <a:r>
              <a:rPr lang="en-GB" sz="2300" b="1" dirty="0"/>
              <a:t>file</a:t>
            </a:r>
            <a:r>
              <a:rPr lang="en-GB" sz="2300" dirty="0"/>
              <a:t> is a collection of data, usually records, stored on a backing storage device and therefore represents a more permanent collection of data unlike a table which resides in the main memory (RAM) and only exits while the program is running.</a:t>
            </a:r>
            <a:endParaRPr lang="en-GB" sz="2300" b="1" dirty="0">
              <a:latin typeface="Arial" panose="020B0604020202020204" pitchFamily="34" charset="0"/>
              <a:cs typeface="Arial" panose="020B0604020202020204" pitchFamily="34" charset="0"/>
            </a:endParaRPr>
          </a:p>
          <a:p>
            <a:pPr marL="0" indent="0">
              <a:buNone/>
            </a:pPr>
            <a:endParaRPr lang="en-GB" sz="1000" b="1" dirty="0">
              <a:latin typeface="Arial" panose="020B0604020202020204" pitchFamily="34" charset="0"/>
              <a:cs typeface="Arial" panose="020B0604020202020204" pitchFamily="34" charset="0"/>
            </a:endParaRPr>
          </a:p>
          <a:p>
            <a:r>
              <a:rPr lang="en-GB" sz="2300" dirty="0"/>
              <a:t>Real world example: A filing cabinet used to store Employee Records </a:t>
            </a:r>
          </a:p>
          <a:p>
            <a:endParaRPr lang="en-GB" sz="2300" dirty="0"/>
          </a:p>
          <a:p>
            <a:pPr marL="0" indent="0">
              <a:buNone/>
            </a:pPr>
            <a:endParaRPr lang="en-GB" sz="1000" b="1" dirty="0"/>
          </a:p>
          <a:p>
            <a:pPr marL="0" indent="0">
              <a:buNone/>
            </a:pPr>
            <a:endParaRPr lang="en-GB" sz="1000" dirty="0"/>
          </a:p>
        </p:txBody>
      </p:sp>
    </p:spTree>
    <p:extLst>
      <p:ext uri="{BB962C8B-B14F-4D97-AF65-F5344CB8AC3E}">
        <p14:creationId xmlns:p14="http://schemas.microsoft.com/office/powerpoint/2010/main" val="35168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229600" cy="634082"/>
          </a:xfrm>
        </p:spPr>
        <p:txBody>
          <a:bodyPr>
            <a:normAutofit/>
          </a:bodyPr>
          <a:lstStyle/>
          <a:p>
            <a:r>
              <a:rPr lang="en-GB" sz="2800" dirty="0">
                <a:latin typeface="Arial" panose="020B0604020202020204" pitchFamily="34" charset="0"/>
                <a:cs typeface="Arial" panose="020B0604020202020204" pitchFamily="34" charset="0"/>
              </a:rPr>
              <a:t>Data Types - Programming </a:t>
            </a:r>
          </a:p>
        </p:txBody>
      </p:sp>
      <p:sp>
        <p:nvSpPr>
          <p:cNvPr id="3" name="Content Placeholder 2"/>
          <p:cNvSpPr>
            <a:spLocks noGrp="1"/>
          </p:cNvSpPr>
          <p:nvPr>
            <p:ph idx="1"/>
          </p:nvPr>
        </p:nvSpPr>
        <p:spPr>
          <a:xfrm>
            <a:off x="323528" y="908720"/>
            <a:ext cx="8496944" cy="5217443"/>
          </a:xfrm>
        </p:spPr>
        <p:txBody>
          <a:bodyPr>
            <a:noAutofit/>
          </a:bodyPr>
          <a:lstStyle/>
          <a:p>
            <a:r>
              <a:rPr lang="en-GB" sz="1900" dirty="0">
                <a:latin typeface="Arial" panose="020B0604020202020204" pitchFamily="34" charset="0"/>
                <a:cs typeface="Arial" panose="020B0604020202020204" pitchFamily="34" charset="0"/>
              </a:rPr>
              <a:t>The concept of ‘Data Types’ applies to different fields/disciplines depends on what they (i.e. data types/classes) are used for.</a:t>
            </a:r>
          </a:p>
          <a:p>
            <a:endParaRPr lang="en-GB"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In </a:t>
            </a:r>
            <a:r>
              <a:rPr lang="en-GB" sz="1900" b="1" dirty="0">
                <a:latin typeface="Arial" panose="020B0604020202020204" pitchFamily="34" charset="0"/>
                <a:cs typeface="Arial" panose="020B0604020202020204" pitchFamily="34" charset="0"/>
              </a:rPr>
              <a:t>Computer Programing</a:t>
            </a:r>
            <a:r>
              <a:rPr lang="en-GB" sz="1900" dirty="0">
                <a:latin typeface="Arial" panose="020B0604020202020204" pitchFamily="34" charset="0"/>
                <a:cs typeface="Arial" panose="020B0604020202020204" pitchFamily="34" charset="0"/>
              </a:rPr>
              <a:t>, the concept of Data type is simply a way of classifying various types of data used during programming such as integer, string etc. </a:t>
            </a:r>
          </a:p>
          <a:p>
            <a:pPr marL="0" indent="0">
              <a:buNone/>
            </a:pPr>
            <a:endParaRPr lang="en-GB"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It determines the values that can be used with the corresponding type of data and the type of operations that can be performed on the corresponding type of data. </a:t>
            </a:r>
          </a:p>
          <a:p>
            <a:pPr marL="0" indent="0">
              <a:buNone/>
            </a:pPr>
            <a:endParaRPr lang="en-GB" sz="1900" dirty="0">
              <a:latin typeface="Arial" panose="020B0604020202020204" pitchFamily="34" charset="0"/>
              <a:cs typeface="Arial" panose="020B0604020202020204" pitchFamily="34" charset="0"/>
            </a:endParaRPr>
          </a:p>
          <a:p>
            <a:pPr marL="0" indent="0">
              <a:buNone/>
            </a:pPr>
            <a:r>
              <a:rPr lang="en-GB" sz="1900" b="1" dirty="0">
                <a:latin typeface="Arial" panose="020B0604020202020204" pitchFamily="34" charset="0"/>
                <a:cs typeface="Arial" panose="020B0604020202020204" pitchFamily="34" charset="0"/>
              </a:rPr>
              <a:t>Data Types Can Be Grouped Into:</a:t>
            </a:r>
            <a:endParaRPr lang="en-GB" sz="1900" dirty="0">
              <a:latin typeface="Arial" panose="020B0604020202020204" pitchFamily="34" charset="0"/>
              <a:cs typeface="Arial" panose="020B0604020202020204" pitchFamily="34" charset="0"/>
            </a:endParaRPr>
          </a:p>
          <a:p>
            <a:pPr marL="0" indent="0">
              <a:buNone/>
            </a:pPr>
            <a:endParaRPr lang="en-GB" sz="1200" dirty="0">
              <a:latin typeface="Arial" panose="020B0604020202020204" pitchFamily="34" charset="0"/>
              <a:cs typeface="Arial" panose="020B0604020202020204" pitchFamily="34" charset="0"/>
            </a:endParaRPr>
          </a:p>
          <a:p>
            <a:pPr>
              <a:buFont typeface="Wingdings" pitchFamily="2" charset="2"/>
              <a:buChar char="Ø"/>
            </a:pPr>
            <a:r>
              <a:rPr lang="en-GB" sz="1900" dirty="0">
                <a:latin typeface="Arial" panose="020B0604020202020204" pitchFamily="34" charset="0"/>
                <a:cs typeface="Arial" panose="020B0604020202020204" pitchFamily="34" charset="0"/>
              </a:rPr>
              <a:t>Built-in Data Type </a:t>
            </a:r>
          </a:p>
          <a:p>
            <a:pPr>
              <a:buFont typeface="Wingdings" pitchFamily="2" charset="2"/>
              <a:buChar char="Ø"/>
            </a:pPr>
            <a:r>
              <a:rPr lang="en-GB" sz="1900" dirty="0">
                <a:latin typeface="Arial" panose="020B0604020202020204" pitchFamily="34" charset="0"/>
                <a:cs typeface="Arial" panose="020B0604020202020204" pitchFamily="34" charset="0"/>
              </a:rPr>
              <a:t>Derived Data Type</a:t>
            </a:r>
          </a:p>
          <a:p>
            <a:pPr>
              <a:buFont typeface="Wingdings" pitchFamily="2" charset="2"/>
              <a:buChar char="Ø"/>
            </a:pPr>
            <a:r>
              <a:rPr lang="en-GB" sz="1900" dirty="0">
                <a:latin typeface="Arial" panose="020B0604020202020204" pitchFamily="34" charset="0"/>
                <a:cs typeface="Arial" panose="020B0604020202020204" pitchFamily="34" charset="0"/>
              </a:rPr>
              <a:t>Simple Data Type</a:t>
            </a:r>
          </a:p>
        </p:txBody>
      </p:sp>
    </p:spTree>
    <p:extLst>
      <p:ext uri="{BB962C8B-B14F-4D97-AF65-F5344CB8AC3E}">
        <p14:creationId xmlns:p14="http://schemas.microsoft.com/office/powerpoint/2010/main" val="3533394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4405"/>
            <a:ext cx="8229600" cy="576064"/>
          </a:xfrm>
        </p:spPr>
        <p:txBody>
          <a:bodyPr>
            <a:normAutofit/>
          </a:bodyPr>
          <a:lstStyle/>
          <a:p>
            <a:r>
              <a:rPr lang="en-GB" sz="2800" dirty="0">
                <a:latin typeface="Arial" panose="020B0604020202020204" pitchFamily="34" charset="0"/>
                <a:cs typeface="Arial" panose="020B0604020202020204" pitchFamily="34" charset="0"/>
              </a:rPr>
              <a:t>Built-in Data Type</a:t>
            </a:r>
          </a:p>
        </p:txBody>
      </p:sp>
      <p:sp>
        <p:nvSpPr>
          <p:cNvPr id="3" name="Content Placeholder 2"/>
          <p:cNvSpPr>
            <a:spLocks noGrp="1"/>
          </p:cNvSpPr>
          <p:nvPr>
            <p:ph idx="1"/>
          </p:nvPr>
        </p:nvSpPr>
        <p:spPr>
          <a:xfrm>
            <a:off x="251520" y="980728"/>
            <a:ext cx="8568952" cy="5217443"/>
          </a:xfrm>
        </p:spPr>
        <p:txBody>
          <a:bodyPr>
            <a:normAutofit/>
          </a:bodyPr>
          <a:lstStyle/>
          <a:p>
            <a:r>
              <a:rPr lang="en-GB" sz="1900" dirty="0">
                <a:latin typeface="Arial" panose="020B0604020202020204" pitchFamily="34" charset="0"/>
                <a:cs typeface="Arial" panose="020B0604020202020204" pitchFamily="34" charset="0"/>
              </a:rPr>
              <a:t>Those data types for which a language has built-in support are known as Built-in Data types. </a:t>
            </a:r>
          </a:p>
          <a:p>
            <a:pPr marL="0" indent="0">
              <a:buNone/>
            </a:pPr>
            <a:endParaRPr lang="en-GB" sz="10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For example, most of computer programming languages provide the following data types listed below.</a:t>
            </a:r>
          </a:p>
          <a:p>
            <a:pPr marL="0" indent="0">
              <a:buNone/>
            </a:pPr>
            <a:endParaRPr lang="en-GB" sz="1900" dirty="0">
              <a:latin typeface="Arial" panose="020B0604020202020204" pitchFamily="34" charset="0"/>
              <a:cs typeface="Arial" panose="020B0604020202020204" pitchFamily="34" charset="0"/>
            </a:endParaRPr>
          </a:p>
          <a:p>
            <a:pPr marL="0" indent="0">
              <a:buNone/>
            </a:pPr>
            <a:r>
              <a:rPr lang="en-GB" sz="1900" b="1" dirty="0">
                <a:latin typeface="Arial" panose="020B0604020202020204" pitchFamily="34" charset="0"/>
                <a:cs typeface="Arial" panose="020B0604020202020204" pitchFamily="34" charset="0"/>
              </a:rPr>
              <a:t>Examples</a:t>
            </a:r>
            <a:r>
              <a:rPr lang="en-GB" sz="1900" dirty="0">
                <a:latin typeface="Arial" panose="020B0604020202020204" pitchFamily="34" charset="0"/>
                <a:cs typeface="Arial" panose="020B0604020202020204" pitchFamily="34" charset="0"/>
              </a:rPr>
              <a:t> of Built-in data types.</a:t>
            </a:r>
          </a:p>
          <a:p>
            <a:pPr marL="0" indent="0">
              <a:buNone/>
            </a:pPr>
            <a:endParaRPr lang="en-GB" sz="1200" dirty="0">
              <a:latin typeface="Arial" panose="020B0604020202020204" pitchFamily="34" charset="0"/>
              <a:cs typeface="Arial" panose="020B0604020202020204" pitchFamily="34" charset="0"/>
            </a:endParaRPr>
          </a:p>
          <a:p>
            <a:pPr>
              <a:buFont typeface="Wingdings" pitchFamily="2" charset="2"/>
              <a:buChar char="Ø"/>
            </a:pPr>
            <a:r>
              <a:rPr lang="en-GB" sz="1900" dirty="0">
                <a:latin typeface="Arial" panose="020B0604020202020204" pitchFamily="34" charset="0"/>
                <a:cs typeface="Arial" panose="020B0604020202020204" pitchFamily="34" charset="0"/>
              </a:rPr>
              <a:t>Integers</a:t>
            </a:r>
          </a:p>
          <a:p>
            <a:pPr>
              <a:buFont typeface="Wingdings" pitchFamily="2" charset="2"/>
              <a:buChar char="Ø"/>
            </a:pPr>
            <a:r>
              <a:rPr lang="en-GB" sz="1900" dirty="0">
                <a:latin typeface="Arial" panose="020B0604020202020204" pitchFamily="34" charset="0"/>
                <a:cs typeface="Arial" panose="020B0604020202020204" pitchFamily="34" charset="0"/>
              </a:rPr>
              <a:t>Boolean (true, false)</a:t>
            </a:r>
          </a:p>
          <a:p>
            <a:pPr>
              <a:buFont typeface="Wingdings" pitchFamily="2" charset="2"/>
              <a:buChar char="Ø"/>
            </a:pPr>
            <a:r>
              <a:rPr lang="en-GB" sz="1900" dirty="0">
                <a:latin typeface="Arial" panose="020B0604020202020204" pitchFamily="34" charset="0"/>
                <a:cs typeface="Arial" panose="020B0604020202020204" pitchFamily="34" charset="0"/>
              </a:rPr>
              <a:t>Floating (Decimal numbers)</a:t>
            </a:r>
          </a:p>
          <a:p>
            <a:pPr>
              <a:buFont typeface="Wingdings" pitchFamily="2" charset="2"/>
              <a:buChar char="Ø"/>
            </a:pPr>
            <a:r>
              <a:rPr lang="en-GB" sz="1900" dirty="0">
                <a:latin typeface="Arial" panose="020B0604020202020204" pitchFamily="34" charset="0"/>
                <a:cs typeface="Arial" panose="020B0604020202020204" pitchFamily="34" charset="0"/>
              </a:rPr>
              <a:t>Character and Strings</a:t>
            </a:r>
          </a:p>
          <a:p>
            <a:pPr marL="0" indent="0">
              <a:buNone/>
            </a:pPr>
            <a:endParaRPr lang="en-GB"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297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229600" cy="634082"/>
          </a:xfrm>
        </p:spPr>
        <p:txBody>
          <a:bodyPr>
            <a:normAutofit/>
          </a:bodyPr>
          <a:lstStyle/>
          <a:p>
            <a:r>
              <a:rPr lang="en-GB" sz="2800" dirty="0">
                <a:latin typeface="Arial" panose="020B0604020202020204" pitchFamily="34" charset="0"/>
                <a:cs typeface="Arial" panose="020B0604020202020204" pitchFamily="34" charset="0"/>
              </a:rPr>
              <a:t>Derived Data Type</a:t>
            </a:r>
          </a:p>
        </p:txBody>
      </p:sp>
      <p:sp>
        <p:nvSpPr>
          <p:cNvPr id="3" name="Content Placeholder 2"/>
          <p:cNvSpPr>
            <a:spLocks noGrp="1"/>
          </p:cNvSpPr>
          <p:nvPr>
            <p:ph idx="1"/>
          </p:nvPr>
        </p:nvSpPr>
        <p:spPr>
          <a:xfrm>
            <a:off x="323528" y="908720"/>
            <a:ext cx="8640960" cy="5001419"/>
          </a:xfrm>
        </p:spPr>
        <p:txBody>
          <a:bodyPr>
            <a:noAutofit/>
          </a:bodyPr>
          <a:lstStyle/>
          <a:p>
            <a:r>
              <a:rPr lang="en-GB" sz="1900" dirty="0">
                <a:latin typeface="Arial" panose="020B0604020202020204" pitchFamily="34" charset="0"/>
                <a:cs typeface="Arial" panose="020B0604020202020204" pitchFamily="34" charset="0"/>
              </a:rPr>
              <a:t>Those data types which are implementation independent as they can be implemented in one or other way are known as derived data types. </a:t>
            </a:r>
          </a:p>
          <a:p>
            <a:pPr marL="0" indent="0">
              <a:buNone/>
            </a:pPr>
            <a:endParaRPr lang="en-GB" sz="1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These data types are normally built by combination of primary or built-in data types and associated operations on them. </a:t>
            </a:r>
          </a:p>
          <a:p>
            <a:pPr marL="0" indent="0">
              <a:buNone/>
            </a:pPr>
            <a:endParaRPr lang="en-GB" sz="900" dirty="0">
              <a:latin typeface="Arial" panose="020B0604020202020204" pitchFamily="34" charset="0"/>
              <a:cs typeface="Arial" panose="020B0604020202020204" pitchFamily="34" charset="0"/>
            </a:endParaRPr>
          </a:p>
          <a:p>
            <a:pPr marL="0" indent="0">
              <a:buNone/>
            </a:pPr>
            <a:endParaRPr lang="en-GB" sz="900" dirty="0">
              <a:latin typeface="Arial" panose="020B0604020202020204" pitchFamily="34" charset="0"/>
              <a:cs typeface="Arial" panose="020B0604020202020204" pitchFamily="34" charset="0"/>
            </a:endParaRPr>
          </a:p>
          <a:p>
            <a:pPr marL="0" indent="0">
              <a:buNone/>
            </a:pPr>
            <a:r>
              <a:rPr lang="en-GB" sz="1900" b="1" dirty="0">
                <a:latin typeface="Arial" panose="020B0604020202020204" pitchFamily="34" charset="0"/>
                <a:cs typeface="Arial" panose="020B0604020202020204" pitchFamily="34" charset="0"/>
              </a:rPr>
              <a:t>Examples </a:t>
            </a:r>
            <a:r>
              <a:rPr lang="en-GB" sz="1900" dirty="0">
                <a:latin typeface="Arial" panose="020B0604020202020204" pitchFamily="34" charset="0"/>
                <a:cs typeface="Arial" panose="020B0604020202020204" pitchFamily="34" charset="0"/>
              </a:rPr>
              <a:t>of Derived Data Types:</a:t>
            </a:r>
          </a:p>
          <a:p>
            <a:pPr marL="0" indent="0">
              <a:buNone/>
            </a:pPr>
            <a:endParaRPr lang="en-GB" sz="1900" dirty="0">
              <a:latin typeface="Arial" panose="020B0604020202020204" pitchFamily="34" charset="0"/>
              <a:cs typeface="Arial" panose="020B0604020202020204" pitchFamily="34" charset="0"/>
            </a:endParaRPr>
          </a:p>
          <a:p>
            <a:pPr>
              <a:buFont typeface="Wingdings" pitchFamily="2" charset="2"/>
              <a:buChar char="Ø"/>
            </a:pPr>
            <a:r>
              <a:rPr lang="en-GB" sz="1900" dirty="0">
                <a:latin typeface="Arial" panose="020B0604020202020204" pitchFamily="34" charset="0"/>
                <a:cs typeface="Arial" panose="020B0604020202020204" pitchFamily="34" charset="0"/>
              </a:rPr>
              <a:t>List</a:t>
            </a:r>
          </a:p>
          <a:p>
            <a:pPr>
              <a:buFont typeface="Wingdings" pitchFamily="2" charset="2"/>
              <a:buChar char="Ø"/>
            </a:pPr>
            <a:r>
              <a:rPr lang="en-GB" sz="1900" dirty="0">
                <a:latin typeface="Arial" panose="020B0604020202020204" pitchFamily="34" charset="0"/>
                <a:cs typeface="Arial" panose="020B0604020202020204" pitchFamily="34" charset="0"/>
              </a:rPr>
              <a:t>Array*</a:t>
            </a:r>
          </a:p>
          <a:p>
            <a:pPr>
              <a:buFont typeface="Wingdings" pitchFamily="2" charset="2"/>
              <a:buChar char="Ø"/>
            </a:pPr>
            <a:r>
              <a:rPr lang="en-GB" sz="1900" dirty="0">
                <a:latin typeface="Arial" panose="020B0604020202020204" pitchFamily="34" charset="0"/>
                <a:cs typeface="Arial" panose="020B0604020202020204" pitchFamily="34" charset="0"/>
              </a:rPr>
              <a:t>Stack</a:t>
            </a:r>
          </a:p>
          <a:p>
            <a:pPr>
              <a:buFont typeface="Wingdings" pitchFamily="2" charset="2"/>
              <a:buChar char="Ø"/>
            </a:pPr>
            <a:r>
              <a:rPr lang="en-GB" sz="1900" dirty="0">
                <a:latin typeface="Arial" panose="020B0604020202020204" pitchFamily="34" charset="0"/>
                <a:cs typeface="Arial" panose="020B0604020202020204" pitchFamily="34" charset="0"/>
              </a:rPr>
              <a:t>Queue</a:t>
            </a:r>
          </a:p>
          <a:p>
            <a:pPr marL="0" indent="0">
              <a:buNone/>
            </a:pPr>
            <a:endParaRPr lang="en-GB" sz="900" dirty="0">
              <a:latin typeface="Arial" panose="020B0604020202020204" pitchFamily="34" charset="0"/>
              <a:cs typeface="Arial" panose="020B0604020202020204" pitchFamily="34" charset="0"/>
            </a:endParaRPr>
          </a:p>
          <a:p>
            <a:pPr marL="0" indent="0">
              <a:buNone/>
            </a:pPr>
            <a:endParaRPr lang="en-GB"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42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648"/>
            <a:ext cx="8210228" cy="634082"/>
          </a:xfrm>
        </p:spPr>
        <p:txBody>
          <a:bodyPr>
            <a:normAutofit/>
          </a:bodyPr>
          <a:lstStyle/>
          <a:p>
            <a:r>
              <a:rPr lang="en-GB" sz="2800" dirty="0">
                <a:latin typeface="Arial" panose="020B0604020202020204" pitchFamily="34" charset="0"/>
                <a:cs typeface="Arial" panose="020B0604020202020204" pitchFamily="34" charset="0"/>
              </a:rPr>
              <a:t>Resources - Links</a:t>
            </a:r>
            <a:endParaRPr lang="en-GB"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23528" y="980728"/>
            <a:ext cx="8363272" cy="5688632"/>
          </a:xfrm>
        </p:spPr>
        <p:txBody>
          <a:bodyPr>
            <a:normAutofit/>
          </a:bodyPr>
          <a:lstStyle/>
          <a:p>
            <a:pPr>
              <a:lnSpc>
                <a:spcPct val="150000"/>
              </a:lnSpc>
              <a:buFont typeface="Wingdings" panose="05000000000000000000" pitchFamily="2" charset="2"/>
              <a:buChar char="q"/>
            </a:pPr>
            <a:r>
              <a:rPr lang="en-GB" sz="2200" dirty="0">
                <a:solidFill>
                  <a:srgbClr val="FF0000"/>
                </a:solidFill>
                <a:latin typeface="Arial" panose="020B0604020202020204" pitchFamily="34" charset="0"/>
                <a:cs typeface="Arial" panose="020B0604020202020204" pitchFamily="34" charset="0"/>
                <a:hlinkClick r:id="rId2"/>
              </a:rPr>
              <a:t>http://datastruct.hnd-computing.info/</a:t>
            </a:r>
            <a:r>
              <a:rPr lang="en-GB" sz="2200" dirty="0">
                <a:solidFill>
                  <a:srgbClr val="FF0000"/>
                </a:solidFill>
                <a:latin typeface="Arial" panose="020B0604020202020204" pitchFamily="34" charset="0"/>
                <a:cs typeface="Arial" panose="020B0604020202020204" pitchFamily="34" charset="0"/>
              </a:rPr>
              <a:t> </a:t>
            </a:r>
          </a:p>
          <a:p>
            <a:pPr>
              <a:lnSpc>
                <a:spcPct val="150000"/>
              </a:lnSpc>
              <a:buFont typeface="Wingdings" panose="05000000000000000000" pitchFamily="2" charset="2"/>
              <a:buChar char="q"/>
            </a:pPr>
            <a:r>
              <a:rPr lang="en-GB" sz="2200" dirty="0">
                <a:latin typeface="Arial" panose="020B0604020202020204" pitchFamily="34" charset="0"/>
                <a:cs typeface="Arial" panose="020B0604020202020204" pitchFamily="34" charset="0"/>
                <a:hlinkClick r:id="rId3"/>
              </a:rPr>
              <a:t>https://www.tutorialspoint.com/csharp/csharp_data_types.htm</a:t>
            </a:r>
            <a:r>
              <a:rPr lang="en-GB" sz="2200" dirty="0">
                <a:latin typeface="Arial" panose="020B0604020202020204" pitchFamily="34" charset="0"/>
                <a:cs typeface="Arial" panose="020B0604020202020204" pitchFamily="34" charset="0"/>
              </a:rPr>
              <a:t> </a:t>
            </a:r>
          </a:p>
          <a:p>
            <a:pPr marL="0" indent="0">
              <a:buNone/>
            </a:pPr>
            <a:endParaRPr lang="en-GB" sz="2200" dirty="0">
              <a:latin typeface="Arial" panose="020B0604020202020204" pitchFamily="34" charset="0"/>
              <a:cs typeface="Arial" panose="020B0604020202020204" pitchFamily="34" charset="0"/>
            </a:endParaRPr>
          </a:p>
          <a:p>
            <a:pPr marL="0" indent="0">
              <a:buNone/>
            </a:pPr>
            <a:endParaRPr lang="en-GB" sz="2200" dirty="0">
              <a:latin typeface="Arial" panose="020B0604020202020204" pitchFamily="34" charset="0"/>
              <a:cs typeface="Arial" panose="020B0604020202020204" pitchFamily="34" charset="0"/>
            </a:endParaRPr>
          </a:p>
          <a:p>
            <a:pPr marL="0" indent="0">
              <a:buNone/>
            </a:pPr>
            <a:endParaRPr lang="en-GB" sz="2200" dirty="0">
              <a:latin typeface="Arial" panose="020B0604020202020204" pitchFamily="34" charset="0"/>
              <a:cs typeface="Arial" panose="020B0604020202020204" pitchFamily="34" charset="0"/>
            </a:endParaRPr>
          </a:p>
          <a:p>
            <a:pPr marL="0" indent="0">
              <a:buNone/>
            </a:pPr>
            <a:endParaRPr lang="en-GB" sz="2200" dirty="0">
              <a:latin typeface="Arial" panose="020B0604020202020204" pitchFamily="34" charset="0"/>
              <a:cs typeface="Arial" panose="020B0604020202020204" pitchFamily="34" charset="0"/>
            </a:endParaRPr>
          </a:p>
          <a:p>
            <a:pPr marL="0" indent="0">
              <a:buNone/>
            </a:pPr>
            <a:endParaRPr lang="en-GB" sz="22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a:p>
            <a:pPr marL="0" indent="0">
              <a:buNone/>
            </a:pPr>
            <a:endParaRPr lang="en-GB"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483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36912"/>
            <a:ext cx="8229600" cy="576064"/>
          </a:xfrm>
        </p:spPr>
        <p:txBody>
          <a:bodyPr>
            <a:normAutofit fontScale="90000"/>
          </a:bodyPr>
          <a:lstStyle/>
          <a:p>
            <a:r>
              <a:rPr lang="en-GB" sz="3200" dirty="0">
                <a:latin typeface="Arial" panose="020B0604020202020204" pitchFamily="34" charset="0"/>
                <a:cs typeface="Arial" panose="020B0604020202020204" pitchFamily="34" charset="0"/>
              </a:rPr>
              <a:t>Part B: Data Structures </a:t>
            </a:r>
            <a:br>
              <a:rPr lang="en-GB" sz="3200" dirty="0">
                <a:latin typeface="Arial" panose="020B0604020202020204" pitchFamily="34" charset="0"/>
                <a:cs typeface="Arial" panose="020B0604020202020204" pitchFamily="34" charset="0"/>
              </a:rPr>
            </a:br>
            <a:r>
              <a:rPr lang="en-GB" sz="2800" dirty="0">
                <a:solidFill>
                  <a:schemeClr val="bg1">
                    <a:lumMod val="65000"/>
                  </a:schemeClr>
                </a:solidFill>
                <a:latin typeface="Arial" panose="020B0604020202020204" pitchFamily="34" charset="0"/>
                <a:cs typeface="Arial" panose="020B0604020202020204" pitchFamily="34" charset="0"/>
              </a:rPr>
              <a:t>(Structured &amp; Unstructured Data)</a:t>
            </a:r>
          </a:p>
        </p:txBody>
      </p:sp>
    </p:spTree>
    <p:extLst>
      <p:ext uri="{BB962C8B-B14F-4D97-AF65-F5344CB8AC3E}">
        <p14:creationId xmlns:p14="http://schemas.microsoft.com/office/powerpoint/2010/main" val="37219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56" y="6648"/>
            <a:ext cx="8229600" cy="634082"/>
          </a:xfrm>
        </p:spPr>
        <p:txBody>
          <a:bodyPr>
            <a:normAutofit/>
          </a:bodyPr>
          <a:lstStyle/>
          <a:p>
            <a:r>
              <a:rPr lang="en-GB" sz="2700" dirty="0">
                <a:latin typeface="Arial" panose="020B0604020202020204" pitchFamily="34" charset="0"/>
                <a:cs typeface="Arial" panose="020B0604020202020204" pitchFamily="34" charset="0"/>
              </a:rPr>
              <a:t>Unstructured/Simple Data</a:t>
            </a:r>
          </a:p>
        </p:txBody>
      </p:sp>
      <p:sp>
        <p:nvSpPr>
          <p:cNvPr id="3" name="Content Placeholder 2"/>
          <p:cNvSpPr>
            <a:spLocks noGrp="1"/>
          </p:cNvSpPr>
          <p:nvPr>
            <p:ph idx="1"/>
          </p:nvPr>
        </p:nvSpPr>
        <p:spPr>
          <a:xfrm>
            <a:off x="251520" y="764704"/>
            <a:ext cx="8568952" cy="5361459"/>
          </a:xfrm>
        </p:spPr>
        <p:txBody>
          <a:bodyPr>
            <a:noAutofit/>
          </a:bodyPr>
          <a:lstStyle/>
          <a:p>
            <a:r>
              <a:rPr lang="en-GB" sz="1900" dirty="0">
                <a:latin typeface="Arial" panose="020B0604020202020204" pitchFamily="34" charset="0"/>
                <a:cs typeface="Arial" panose="020B0604020202020204" pitchFamily="34" charset="0"/>
              </a:rPr>
              <a:t>This represents the individual pieces of information contained in a data set e.g. Harry, 120.10 and 10.</a:t>
            </a:r>
          </a:p>
          <a:p>
            <a:pPr marL="0" indent="0">
              <a:buNone/>
            </a:pPr>
            <a:endParaRPr lang="en-GB" sz="900" dirty="0">
              <a:latin typeface="Arial" panose="020B0604020202020204" pitchFamily="34" charset="0"/>
              <a:cs typeface="Arial" panose="020B0604020202020204" pitchFamily="34" charset="0"/>
            </a:endParaRPr>
          </a:p>
          <a:p>
            <a:r>
              <a:rPr lang="en-GB" sz="1900" dirty="0">
                <a:latin typeface="Arial" panose="020B0604020202020204" pitchFamily="34" charset="0"/>
                <a:cs typeface="Arial" panose="020B0604020202020204" pitchFamily="34" charset="0"/>
              </a:rPr>
              <a:t>Unstructured data are divided into the following categories:</a:t>
            </a:r>
          </a:p>
          <a:p>
            <a:pPr marL="0" indent="0">
              <a:buNone/>
            </a:pPr>
            <a:endParaRPr lang="en-GB" sz="900" dirty="0">
              <a:latin typeface="Arial" panose="020B0604020202020204" pitchFamily="34" charset="0"/>
              <a:cs typeface="Arial" panose="020B0604020202020204" pitchFamily="34" charset="0"/>
            </a:endParaRPr>
          </a:p>
          <a:p>
            <a:r>
              <a:rPr lang="en-GB" sz="1900" b="1" u="sng" dirty="0">
                <a:latin typeface="Arial" panose="020B0604020202020204" pitchFamily="34" charset="0"/>
                <a:cs typeface="Arial" panose="020B0604020202020204" pitchFamily="34" charset="0"/>
              </a:rPr>
              <a:t>Numeric</a:t>
            </a:r>
            <a:r>
              <a:rPr lang="en-GB" sz="1900" dirty="0">
                <a:latin typeface="Arial" panose="020B0604020202020204" pitchFamily="34" charset="0"/>
                <a:cs typeface="Arial" panose="020B0604020202020204" pitchFamily="34" charset="0"/>
              </a:rPr>
              <a:t>: There are two main numeric data types: Integer and Real</a:t>
            </a:r>
          </a:p>
          <a:p>
            <a:pPr marL="0" indent="0">
              <a:buNone/>
            </a:pPr>
            <a:endParaRPr lang="en-GB" sz="900" dirty="0">
              <a:latin typeface="Arial" panose="020B0604020202020204" pitchFamily="34" charset="0"/>
              <a:cs typeface="Arial" panose="020B0604020202020204" pitchFamily="34" charset="0"/>
            </a:endParaRPr>
          </a:p>
          <a:p>
            <a:pPr lvl="1">
              <a:buFont typeface="Wingdings" panose="05000000000000000000" pitchFamily="2" charset="2"/>
              <a:buChar char="q"/>
            </a:pPr>
            <a:r>
              <a:rPr lang="en-GB" sz="1600" b="1" dirty="0">
                <a:latin typeface="Arial" panose="020B0604020202020204" pitchFamily="34" charset="0"/>
                <a:cs typeface="Arial" panose="020B0604020202020204" pitchFamily="34" charset="0"/>
              </a:rPr>
              <a:t>Integers</a:t>
            </a:r>
            <a:r>
              <a:rPr lang="en-GB" sz="1600" dirty="0">
                <a:latin typeface="Arial" panose="020B0604020202020204" pitchFamily="34" charset="0"/>
                <a:cs typeface="Arial" panose="020B0604020202020204" pitchFamily="34" charset="0"/>
              </a:rPr>
              <a:t> - Positive and negative whole numbers, i.e. numbers without a decimal point, e.g. 12, 0, -24.</a:t>
            </a:r>
          </a:p>
          <a:p>
            <a:pPr lvl="1">
              <a:buFont typeface="Wingdings" panose="05000000000000000000" pitchFamily="2" charset="2"/>
              <a:buChar char="q"/>
            </a:pPr>
            <a:r>
              <a:rPr lang="en-GB" sz="1600" b="1" dirty="0">
                <a:latin typeface="Arial" panose="020B0604020202020204" pitchFamily="34" charset="0"/>
                <a:cs typeface="Arial" panose="020B0604020202020204" pitchFamily="34" charset="0"/>
              </a:rPr>
              <a:t>Real or Floating Point </a:t>
            </a:r>
            <a:r>
              <a:rPr lang="en-GB" sz="1600" dirty="0">
                <a:latin typeface="Arial" panose="020B0604020202020204" pitchFamily="34" charset="0"/>
                <a:cs typeface="Arial" panose="020B0604020202020204" pitchFamily="34" charset="0"/>
              </a:rPr>
              <a:t>- Numbers with fractional parts, i.e. with a decimal point, e.g. 12.4, -0.6, 3.149</a:t>
            </a:r>
          </a:p>
          <a:p>
            <a:pPr marL="457200" lvl="1" indent="0">
              <a:buNone/>
            </a:pPr>
            <a:endParaRPr lang="en-GB" sz="700" dirty="0">
              <a:latin typeface="Arial" panose="020B0604020202020204" pitchFamily="34" charset="0"/>
              <a:cs typeface="Arial" panose="020B0604020202020204" pitchFamily="34" charset="0"/>
            </a:endParaRPr>
          </a:p>
          <a:p>
            <a:r>
              <a:rPr lang="en-GB" sz="1900" b="1" u="sng" dirty="0">
                <a:latin typeface="Arial" panose="020B0604020202020204" pitchFamily="34" charset="0"/>
                <a:cs typeface="Arial" panose="020B0604020202020204" pitchFamily="34" charset="0"/>
              </a:rPr>
              <a:t>Character</a:t>
            </a:r>
            <a:r>
              <a:rPr lang="en-GB" sz="1900" dirty="0">
                <a:latin typeface="Arial" panose="020B0604020202020204" pitchFamily="34" charset="0"/>
                <a:cs typeface="Arial" panose="020B0604020202020204" pitchFamily="34" charset="0"/>
              </a:rPr>
              <a:t>: These data type can be thought of in terms of two sub-categories:</a:t>
            </a:r>
          </a:p>
          <a:p>
            <a:pPr lvl="1">
              <a:buFont typeface="Wingdings" panose="05000000000000000000" pitchFamily="2" charset="2"/>
              <a:buChar char="q"/>
            </a:pPr>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rPr>
              <a:t>Single Characters</a:t>
            </a:r>
            <a:r>
              <a:rPr lang="en-GB" sz="1600" dirty="0">
                <a:latin typeface="Arial" panose="020B0604020202020204" pitchFamily="34" charset="0"/>
                <a:cs typeface="Arial" panose="020B0604020202020204" pitchFamily="34" charset="0"/>
              </a:rPr>
              <a:t>:  could represent a number, an alphabetic character, a punctuation mark, mathematical symbol, or a special symbol, e.g. '+', 'A' and '£‘</a:t>
            </a:r>
          </a:p>
          <a:p>
            <a:pPr lvl="1">
              <a:buFont typeface="Wingdings" panose="05000000000000000000" pitchFamily="2" charset="2"/>
              <a:buChar char="q"/>
            </a:pPr>
            <a:r>
              <a:rPr lang="en-GB" sz="1600" b="1" dirty="0">
                <a:latin typeface="Arial" panose="020B0604020202020204" pitchFamily="34" charset="0"/>
                <a:cs typeface="Arial" panose="020B0604020202020204" pitchFamily="34" charset="0"/>
              </a:rPr>
              <a:t>Strings.</a:t>
            </a:r>
          </a:p>
          <a:p>
            <a:pPr marL="457200" lvl="1" indent="0">
              <a:buNone/>
            </a:pPr>
            <a:endParaRPr lang="en-GB" sz="700" b="1" dirty="0">
              <a:latin typeface="Arial" panose="020B0604020202020204" pitchFamily="34" charset="0"/>
              <a:cs typeface="Arial" panose="020B0604020202020204" pitchFamily="34" charset="0"/>
            </a:endParaRPr>
          </a:p>
          <a:p>
            <a:pPr marL="0" indent="0">
              <a:buNone/>
            </a:pPr>
            <a:r>
              <a:rPr lang="en-GB" sz="1900" b="1" dirty="0">
                <a:latin typeface="Arial" panose="020B0604020202020204" pitchFamily="34" charset="0"/>
                <a:cs typeface="Arial" panose="020B0604020202020204" pitchFamily="34" charset="0"/>
              </a:rPr>
              <a:t>Note</a:t>
            </a:r>
            <a:r>
              <a:rPr lang="en-GB" sz="1900" dirty="0">
                <a:latin typeface="Arial" panose="020B0604020202020204" pitchFamily="34" charset="0"/>
                <a:cs typeface="Arial" panose="020B0604020202020204" pitchFamily="34" charset="0"/>
              </a:rPr>
              <a:t>: </a:t>
            </a:r>
            <a:r>
              <a:rPr lang="en-GB" sz="1700" dirty="0">
                <a:latin typeface="Arial" panose="020B0604020202020204" pitchFamily="34" charset="0"/>
                <a:cs typeface="Arial" panose="020B0604020202020204" pitchFamily="34" charset="0"/>
              </a:rPr>
              <a:t>Characters and Strings are usually enclosed in quotation marks when used by a programming language. </a:t>
            </a:r>
          </a:p>
          <a:p>
            <a:pPr marL="0" indent="0">
              <a:buNone/>
            </a:pPr>
            <a:endParaRPr lang="en-GB" sz="700" dirty="0">
              <a:latin typeface="Arial" panose="020B0604020202020204" pitchFamily="34" charset="0"/>
              <a:cs typeface="Arial" panose="020B0604020202020204" pitchFamily="34" charset="0"/>
            </a:endParaRPr>
          </a:p>
          <a:p>
            <a:r>
              <a:rPr lang="en-GB" sz="1900" b="1" u="sng" dirty="0">
                <a:latin typeface="Arial" panose="020B0604020202020204" pitchFamily="34" charset="0"/>
                <a:cs typeface="Arial" panose="020B0604020202020204" pitchFamily="34" charset="0"/>
              </a:rPr>
              <a:t>Logical (Boolean)</a:t>
            </a:r>
            <a:r>
              <a:rPr lang="en-GB" sz="1900" dirty="0">
                <a:latin typeface="Arial" panose="020B0604020202020204" pitchFamily="34" charset="0"/>
                <a:cs typeface="Arial" panose="020B0604020202020204" pitchFamily="34" charset="0"/>
              </a:rPr>
              <a:t>: Data type characterised by variables that can only take values </a:t>
            </a:r>
            <a:r>
              <a:rPr lang="en-GB" sz="1900" i="1" dirty="0">
                <a:latin typeface="Arial" panose="020B0604020202020204" pitchFamily="34" charset="0"/>
                <a:cs typeface="Arial" panose="020B0604020202020204" pitchFamily="34" charset="0"/>
              </a:rPr>
              <a:t>True</a:t>
            </a:r>
            <a:r>
              <a:rPr lang="en-GB" sz="1900" dirty="0">
                <a:latin typeface="Arial" panose="020B0604020202020204" pitchFamily="34" charset="0"/>
                <a:cs typeface="Arial" panose="020B0604020202020204" pitchFamily="34" charset="0"/>
              </a:rPr>
              <a:t> and </a:t>
            </a:r>
            <a:r>
              <a:rPr lang="en-GB" sz="1900" i="1" dirty="0">
                <a:latin typeface="Arial" panose="020B0604020202020204" pitchFamily="34" charset="0"/>
                <a:cs typeface="Arial" panose="020B0604020202020204" pitchFamily="34" charset="0"/>
              </a:rPr>
              <a:t>False</a:t>
            </a:r>
          </a:p>
        </p:txBody>
      </p:sp>
    </p:spTree>
    <p:extLst>
      <p:ext uri="{BB962C8B-B14F-4D97-AF65-F5344CB8AC3E}">
        <p14:creationId xmlns:p14="http://schemas.microsoft.com/office/powerpoint/2010/main" val="295417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54"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Unstructured/Simple Data – Contd.</a:t>
            </a:r>
          </a:p>
        </p:txBody>
      </p:sp>
      <p:sp>
        <p:nvSpPr>
          <p:cNvPr id="3" name="Content Placeholder 2"/>
          <p:cNvSpPr>
            <a:spLocks noGrp="1"/>
          </p:cNvSpPr>
          <p:nvPr>
            <p:ph idx="1"/>
          </p:nvPr>
        </p:nvSpPr>
        <p:spPr>
          <a:xfrm>
            <a:off x="323528" y="980728"/>
            <a:ext cx="8496944" cy="5472608"/>
          </a:xfrm>
        </p:spPr>
        <p:txBody>
          <a:bodyPr>
            <a:normAutofit/>
          </a:bodyPr>
          <a:lstStyle/>
          <a:p>
            <a:pPr marL="0" indent="0">
              <a:buNone/>
            </a:pPr>
            <a:r>
              <a:rPr lang="en-GB" sz="2200" b="1" dirty="0">
                <a:latin typeface="Arial" panose="020B0604020202020204" pitchFamily="34" charset="0"/>
                <a:cs typeface="Arial" panose="020B0604020202020204" pitchFamily="34" charset="0"/>
              </a:rPr>
              <a:t>Simple data types</a:t>
            </a:r>
            <a:r>
              <a:rPr lang="en-GB" sz="2200" dirty="0">
                <a:latin typeface="Arial" panose="020B0604020202020204" pitchFamily="34" charset="0"/>
                <a:cs typeface="Arial" panose="020B0604020202020204" pitchFamily="34" charset="0"/>
              </a:rPr>
              <a:t> have the following characteristics:</a:t>
            </a:r>
          </a:p>
          <a:p>
            <a:pPr marL="0" indent="0">
              <a:buNone/>
            </a:pPr>
            <a:endParaRPr lang="en-GB" sz="1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a:t>
            </a:r>
            <a:r>
              <a:rPr lang="en-GB" sz="2200" b="1" dirty="0">
                <a:latin typeface="Arial" panose="020B0604020202020204" pitchFamily="34" charset="0"/>
                <a:cs typeface="Arial" panose="020B0604020202020204" pitchFamily="34" charset="0"/>
              </a:rPr>
              <a:t>name or identifier</a:t>
            </a:r>
            <a:r>
              <a:rPr lang="en-GB" sz="2200" dirty="0">
                <a:latin typeface="Arial" panose="020B0604020202020204" pitchFamily="34" charset="0"/>
                <a:cs typeface="Arial" panose="020B0604020202020204" pitchFamily="34" charset="0"/>
              </a:rPr>
              <a:t> by which it is referred to , e.g. Mark</a:t>
            </a:r>
          </a:p>
          <a:p>
            <a:pPr marL="0" indent="0">
              <a:buNone/>
            </a:pPr>
            <a:endParaRPr lang="en-GB" sz="12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a:t>
            </a:r>
            <a:r>
              <a:rPr lang="en-GB" sz="2200" b="1" dirty="0">
                <a:latin typeface="Arial" panose="020B0604020202020204" pitchFamily="34" charset="0"/>
                <a:cs typeface="Arial" panose="020B0604020202020204" pitchFamily="34" charset="0"/>
              </a:rPr>
              <a:t>type</a:t>
            </a:r>
            <a:r>
              <a:rPr lang="en-GB" sz="2200" dirty="0">
                <a:latin typeface="Arial" panose="020B0604020202020204" pitchFamily="34" charset="0"/>
                <a:cs typeface="Arial" panose="020B0604020202020204" pitchFamily="34" charset="0"/>
              </a:rPr>
              <a:t> which specifies the type of data which can be stored, e.g. Integer</a:t>
            </a:r>
          </a:p>
          <a:p>
            <a:pPr marL="0" indent="0">
              <a:buNone/>
            </a:pPr>
            <a:endParaRPr lang="en-GB" sz="1100" dirty="0">
              <a:latin typeface="Arial" panose="020B0604020202020204" pitchFamily="34" charset="0"/>
              <a:cs typeface="Arial" panose="020B0604020202020204" pitchFamily="34" charset="0"/>
            </a:endParaRPr>
          </a:p>
          <a:p>
            <a:r>
              <a:rPr lang="en-GB" sz="2200" dirty="0">
                <a:latin typeface="Arial" panose="020B0604020202020204" pitchFamily="34" charset="0"/>
                <a:cs typeface="Arial" panose="020B0604020202020204" pitchFamily="34" charset="0"/>
              </a:rPr>
              <a:t>A value which is assigned to it and if it is a variable may be changed, e.g. 50</a:t>
            </a:r>
          </a:p>
          <a:p>
            <a:pPr marL="0" indent="0">
              <a:buNone/>
            </a:pPr>
            <a:endParaRPr lang="en-GB" sz="2200" dirty="0">
              <a:latin typeface="Arial" panose="020B0604020202020204" pitchFamily="34" charset="0"/>
              <a:cs typeface="Arial" panose="020B0604020202020204" pitchFamily="34" charset="0"/>
            </a:endParaRPr>
          </a:p>
          <a:p>
            <a:pPr marL="0" indent="0">
              <a:buNone/>
            </a:pPr>
            <a:endParaRPr lang="en-GB" sz="2200" dirty="0">
              <a:latin typeface="Arial" panose="020B0604020202020204" pitchFamily="34" charset="0"/>
              <a:cs typeface="Arial" panose="020B0604020202020204" pitchFamily="34" charset="0"/>
            </a:endParaRPr>
          </a:p>
        </p:txBody>
      </p:sp>
      <p:sp>
        <p:nvSpPr>
          <p:cNvPr id="5" name="Rectangle 4"/>
          <p:cNvSpPr/>
          <p:nvPr/>
        </p:nvSpPr>
        <p:spPr>
          <a:xfrm>
            <a:off x="314554" y="4365104"/>
            <a:ext cx="2952328" cy="1754326"/>
          </a:xfrm>
          <a:prstGeom prst="rect">
            <a:avLst/>
          </a:prstGeom>
        </p:spPr>
        <p:txBody>
          <a:bodyPr wrap="square">
            <a:spAutoFit/>
          </a:bodyPr>
          <a:lstStyle/>
          <a:p>
            <a:r>
              <a:rPr lang="en-GB" b="1" dirty="0">
                <a:latin typeface="Arial" panose="020B0604020202020204" pitchFamily="34" charset="0"/>
                <a:cs typeface="Arial" panose="020B0604020202020204" pitchFamily="34" charset="0"/>
              </a:rPr>
              <a:t>* General Classification</a:t>
            </a:r>
          </a:p>
          <a:p>
            <a:endParaRPr lang="en-GB" b="1" dirty="0">
              <a:latin typeface="Arial" panose="020B0604020202020204" pitchFamily="34" charset="0"/>
              <a:cs typeface="Arial" panose="020B0604020202020204" pitchFamily="34" charset="0"/>
            </a:endParaRPr>
          </a:p>
          <a:p>
            <a:pPr>
              <a:buFont typeface="Wingdings" pitchFamily="2" charset="2"/>
              <a:buChar char="Ø"/>
            </a:pPr>
            <a:r>
              <a:rPr lang="en-GB" dirty="0">
                <a:solidFill>
                  <a:srgbClr val="FF0000"/>
                </a:solidFill>
                <a:latin typeface="Arial" panose="020B0604020202020204" pitchFamily="34" charset="0"/>
                <a:cs typeface="Arial" panose="020B0604020202020204" pitchFamily="34" charset="0"/>
              </a:rPr>
              <a:t>Boolean</a:t>
            </a:r>
          </a:p>
          <a:p>
            <a:pPr>
              <a:buFont typeface="Wingdings" pitchFamily="2" charset="2"/>
              <a:buChar char="Ø"/>
            </a:pPr>
            <a:r>
              <a:rPr lang="en-GB" dirty="0">
                <a:solidFill>
                  <a:srgbClr val="FF0000"/>
                </a:solidFill>
                <a:latin typeface="Arial" panose="020B0604020202020204" pitchFamily="34" charset="0"/>
                <a:cs typeface="Arial" panose="020B0604020202020204" pitchFamily="34" charset="0"/>
              </a:rPr>
              <a:t>Character</a:t>
            </a:r>
          </a:p>
          <a:p>
            <a:pPr>
              <a:buFont typeface="Wingdings" pitchFamily="2" charset="2"/>
              <a:buChar char="Ø"/>
            </a:pPr>
            <a:r>
              <a:rPr lang="en-GB" dirty="0">
                <a:solidFill>
                  <a:srgbClr val="FF0000"/>
                </a:solidFill>
                <a:latin typeface="Arial" panose="020B0604020202020204" pitchFamily="34" charset="0"/>
                <a:cs typeface="Arial" panose="020B0604020202020204" pitchFamily="34" charset="0"/>
              </a:rPr>
              <a:t>Float</a:t>
            </a:r>
          </a:p>
          <a:p>
            <a:pPr>
              <a:buFont typeface="Wingdings" pitchFamily="2" charset="2"/>
              <a:buChar char="Ø"/>
            </a:pPr>
            <a:r>
              <a:rPr lang="en-GB" dirty="0">
                <a:solidFill>
                  <a:srgbClr val="FF0000"/>
                </a:solidFill>
                <a:latin typeface="Arial" panose="020B0604020202020204" pitchFamily="34" charset="0"/>
                <a:cs typeface="Arial" panose="020B0604020202020204" pitchFamily="34" charset="0"/>
              </a:rPr>
              <a:t>Integers</a:t>
            </a:r>
          </a:p>
        </p:txBody>
      </p:sp>
    </p:spTree>
    <p:extLst>
      <p:ext uri="{BB962C8B-B14F-4D97-AF65-F5344CB8AC3E}">
        <p14:creationId xmlns:p14="http://schemas.microsoft.com/office/powerpoint/2010/main" val="27489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576064"/>
          </a:xfrm>
        </p:spPr>
        <p:txBody>
          <a:bodyPr>
            <a:normAutofit/>
          </a:bodyPr>
          <a:lstStyle/>
          <a:p>
            <a:r>
              <a:rPr lang="en-GB" sz="2800" dirty="0">
                <a:latin typeface="Arial" panose="020B0604020202020204" pitchFamily="34" charset="0"/>
                <a:cs typeface="Arial" panose="020B0604020202020204" pitchFamily="34" charset="0"/>
              </a:rPr>
              <a:t>Structured Data</a:t>
            </a:r>
          </a:p>
        </p:txBody>
      </p:sp>
      <p:sp>
        <p:nvSpPr>
          <p:cNvPr id="3" name="Content Placeholder 2"/>
          <p:cNvSpPr>
            <a:spLocks noGrp="1"/>
          </p:cNvSpPr>
          <p:nvPr>
            <p:ph idx="1"/>
          </p:nvPr>
        </p:nvSpPr>
        <p:spPr>
          <a:xfrm>
            <a:off x="251520" y="908720"/>
            <a:ext cx="8712968" cy="5688632"/>
          </a:xfrm>
        </p:spPr>
        <p:txBody>
          <a:bodyPr>
            <a:normAutofit fontScale="92500" lnSpcReduction="10000"/>
          </a:bodyPr>
          <a:lstStyle/>
          <a:p>
            <a:r>
              <a:rPr lang="en-GB" sz="2400" dirty="0">
                <a:latin typeface="Arial" panose="020B0604020202020204" pitchFamily="34" charset="0"/>
                <a:cs typeface="Arial" panose="020B0604020202020204" pitchFamily="34" charset="0"/>
              </a:rPr>
              <a:t>This applies to groups (or collections) of data items that are linked together (i.e. related) for some purpose.</a:t>
            </a:r>
          </a:p>
          <a:p>
            <a:pPr marL="0" indent="0">
              <a:buNone/>
            </a:pPr>
            <a:endParaRPr lang="en-GB" sz="12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Although simple data types are invaluable in programming there are situations when a programmer can be assisted by the ability to organise and structure data within programs. </a:t>
            </a:r>
          </a:p>
          <a:p>
            <a:pPr marL="0" indent="0">
              <a:buNone/>
            </a:pPr>
            <a:endParaRPr lang="en-GB" sz="1200" dirty="0">
              <a:latin typeface="Arial" panose="020B0604020202020204" pitchFamily="34" charset="0"/>
              <a:cs typeface="Arial" panose="020B0604020202020204" pitchFamily="34" charset="0"/>
            </a:endParaRPr>
          </a:p>
          <a:p>
            <a:pPr marL="0" indent="0">
              <a:buNone/>
            </a:pPr>
            <a:r>
              <a:rPr lang="en-GB" sz="2400" b="1" dirty="0">
                <a:latin typeface="Arial" panose="020B0604020202020204" pitchFamily="34" charset="0"/>
                <a:cs typeface="Arial" panose="020B0604020202020204" pitchFamily="34" charset="0"/>
              </a:rPr>
              <a:t>Note:</a:t>
            </a:r>
          </a:p>
          <a:p>
            <a:pPr marL="0" indent="0">
              <a:buNone/>
            </a:pPr>
            <a:endParaRPr lang="en-GB" sz="500" b="1"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different ways of organising data is also referred to as ‘Data Structures’.</a:t>
            </a:r>
            <a:endParaRPr lang="en-GB" sz="2400" b="1" dirty="0">
              <a:latin typeface="Arial" panose="020B0604020202020204" pitchFamily="34" charset="0"/>
              <a:cs typeface="Arial" panose="020B0604020202020204" pitchFamily="34" charset="0"/>
            </a:endParaRPr>
          </a:p>
          <a:p>
            <a:pPr marL="0" indent="0">
              <a:buNone/>
            </a:pPr>
            <a:endParaRPr lang="en-GB" sz="1100" b="1" dirty="0">
              <a:latin typeface="Arial" panose="020B0604020202020204" pitchFamily="34" charset="0"/>
              <a:cs typeface="Arial" panose="020B0604020202020204" pitchFamily="34" charset="0"/>
            </a:endParaRPr>
          </a:p>
          <a:p>
            <a:pPr marL="0" indent="0">
              <a:buNone/>
            </a:pPr>
            <a:r>
              <a:rPr lang="en-GB" sz="2400" b="1" dirty="0">
                <a:latin typeface="Arial" panose="020B0604020202020204" pitchFamily="34" charset="0"/>
                <a:cs typeface="Arial" panose="020B0604020202020204" pitchFamily="34" charset="0"/>
              </a:rPr>
              <a:t>Examples of Structured Data</a:t>
            </a:r>
          </a:p>
          <a:p>
            <a:pPr marL="0" indent="0">
              <a:buNone/>
            </a:pPr>
            <a:endParaRPr lang="en-GB" sz="1100" b="1" dirty="0">
              <a:latin typeface="Arial" panose="020B0604020202020204" pitchFamily="34" charset="0"/>
              <a:cs typeface="Arial" panose="020B0604020202020204" pitchFamily="34" charset="0"/>
            </a:endParaRPr>
          </a:p>
          <a:p>
            <a:pPr>
              <a:buFont typeface="Wingdings" pitchFamily="2" charset="2"/>
              <a:buChar char="Ø"/>
            </a:pPr>
            <a:r>
              <a:rPr lang="en-GB" sz="2400" dirty="0">
                <a:latin typeface="Arial" panose="020B0604020202020204" pitchFamily="34" charset="0"/>
                <a:cs typeface="Arial" panose="020B0604020202020204" pitchFamily="34" charset="0"/>
              </a:rPr>
              <a:t>Arrays</a:t>
            </a:r>
          </a:p>
          <a:p>
            <a:pPr>
              <a:buFont typeface="Wingdings" pitchFamily="2" charset="2"/>
              <a:buChar char="Ø"/>
            </a:pPr>
            <a:r>
              <a:rPr lang="en-GB" sz="2400" dirty="0">
                <a:latin typeface="Arial" panose="020B0604020202020204" pitchFamily="34" charset="0"/>
                <a:cs typeface="Arial" panose="020B0604020202020204" pitchFamily="34" charset="0"/>
              </a:rPr>
              <a:t>Records</a:t>
            </a:r>
          </a:p>
          <a:p>
            <a:pPr>
              <a:buFont typeface="Wingdings" pitchFamily="2" charset="2"/>
              <a:buChar char="Ø"/>
            </a:pPr>
            <a:r>
              <a:rPr lang="en-GB" sz="2400" dirty="0" smtClean="0">
                <a:latin typeface="Arial" panose="020B0604020202020204" pitchFamily="34" charset="0"/>
                <a:cs typeface="Arial" panose="020B0604020202020204" pitchFamily="34" charset="0"/>
              </a:rPr>
              <a:t>Tables (Hash Tables)</a:t>
            </a:r>
            <a:endParaRPr lang="en-GB" sz="2400" dirty="0">
              <a:latin typeface="Arial" panose="020B0604020202020204" pitchFamily="34" charset="0"/>
              <a:cs typeface="Arial" panose="020B0604020202020204" pitchFamily="34" charset="0"/>
            </a:endParaRPr>
          </a:p>
          <a:p>
            <a:pPr>
              <a:buFont typeface="Wingdings" pitchFamily="2" charset="2"/>
              <a:buChar char="Ø"/>
            </a:pPr>
            <a:r>
              <a:rPr lang="en-GB" sz="2400" dirty="0">
                <a:latin typeface="Arial" panose="020B0604020202020204" pitchFamily="34" charset="0"/>
                <a:cs typeface="Arial" panose="020B0604020202020204" pitchFamily="34" charset="0"/>
              </a:rPr>
              <a:t>Files</a:t>
            </a:r>
          </a:p>
          <a:p>
            <a:pPr marL="0" indent="0">
              <a:buNone/>
            </a:pP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649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Arrays</a:t>
            </a:r>
          </a:p>
        </p:txBody>
      </p:sp>
      <p:sp>
        <p:nvSpPr>
          <p:cNvPr id="3" name="Content Placeholder 2"/>
          <p:cNvSpPr>
            <a:spLocks noGrp="1"/>
          </p:cNvSpPr>
          <p:nvPr>
            <p:ph idx="1"/>
          </p:nvPr>
        </p:nvSpPr>
        <p:spPr>
          <a:xfrm>
            <a:off x="323528" y="836712"/>
            <a:ext cx="8496944" cy="5616624"/>
          </a:xfrm>
        </p:spPr>
        <p:txBody>
          <a:bodyPr>
            <a:normAutofit fontScale="92500" lnSpcReduction="20000"/>
          </a:bodyPr>
          <a:lstStyle/>
          <a:p>
            <a:pPr marL="0" indent="0">
              <a:buNone/>
            </a:pPr>
            <a:r>
              <a:rPr lang="en-GB" sz="2000" dirty="0">
                <a:latin typeface="Arial" pitchFamily="34" charset="0"/>
                <a:cs typeface="Arial" pitchFamily="34" charset="0"/>
              </a:rPr>
              <a:t>An </a:t>
            </a:r>
            <a:r>
              <a:rPr lang="en-GB" sz="2000" b="1" dirty="0">
                <a:latin typeface="Arial" pitchFamily="34" charset="0"/>
                <a:cs typeface="Arial" pitchFamily="34" charset="0"/>
              </a:rPr>
              <a:t>array </a:t>
            </a:r>
            <a:r>
              <a:rPr lang="en-GB" sz="2000" dirty="0">
                <a:latin typeface="Arial" pitchFamily="34" charset="0"/>
                <a:cs typeface="Arial" pitchFamily="34" charset="0"/>
              </a:rPr>
              <a:t>is a key method for structuring data, and its importance in programming is supported by it being a data structure that exists in all non-trivial programming languages</a:t>
            </a:r>
            <a:r>
              <a:rPr lang="en-GB" sz="2000" dirty="0" smtClean="0">
                <a:latin typeface="Arial" pitchFamily="34" charset="0"/>
                <a:cs typeface="Arial" pitchFamily="34" charset="0"/>
              </a:rPr>
              <a:t>.</a:t>
            </a:r>
          </a:p>
          <a:p>
            <a:pPr marL="0" indent="0">
              <a:buNone/>
            </a:pPr>
            <a:endParaRPr lang="en-GB" sz="2000" dirty="0">
              <a:latin typeface="Arial" pitchFamily="34" charset="0"/>
              <a:cs typeface="Arial" pitchFamily="34" charset="0"/>
            </a:endParaRPr>
          </a:p>
          <a:p>
            <a:pPr marL="0" indent="0">
              <a:buNone/>
            </a:pPr>
            <a:r>
              <a:rPr lang="en-GB" sz="2000" dirty="0" smtClean="0">
                <a:latin typeface="Arial" pitchFamily="34" charset="0"/>
                <a:cs typeface="Arial" pitchFamily="34" charset="0"/>
              </a:rPr>
              <a:t>An array refers to the collection of variables of similar class (type) and referred to as common name.</a:t>
            </a:r>
            <a:endParaRPr lang="en-GB" sz="2000" dirty="0">
              <a:latin typeface="Arial" pitchFamily="34" charset="0"/>
              <a:cs typeface="Arial" pitchFamily="34" charset="0"/>
            </a:endParaRPr>
          </a:p>
          <a:p>
            <a:pPr marL="0" indent="0">
              <a:buNone/>
            </a:pPr>
            <a:endParaRPr lang="en-GB" sz="2000" b="1" dirty="0">
              <a:latin typeface="Arial" panose="020B0604020202020204" pitchFamily="34" charset="0"/>
              <a:cs typeface="Arial" panose="020B0604020202020204" pitchFamily="34" charset="0"/>
            </a:endParaRPr>
          </a:p>
          <a:p>
            <a:pPr marL="0" indent="0">
              <a:buNone/>
            </a:pPr>
            <a:r>
              <a:rPr lang="en-GB" sz="2000" dirty="0">
                <a:latin typeface="Arial" pitchFamily="34" charset="0"/>
                <a:cs typeface="Arial" pitchFamily="34" charset="0"/>
              </a:rPr>
              <a:t>An array is a </a:t>
            </a:r>
            <a:r>
              <a:rPr lang="en-GB" sz="2000" b="1" dirty="0">
                <a:latin typeface="Arial" pitchFamily="34" charset="0"/>
                <a:cs typeface="Arial" pitchFamily="34" charset="0"/>
              </a:rPr>
              <a:t>fixed-size</a:t>
            </a:r>
            <a:r>
              <a:rPr lang="en-GB" sz="2000" dirty="0">
                <a:latin typeface="Arial" pitchFamily="34" charset="0"/>
                <a:cs typeface="Arial" pitchFamily="34" charset="0"/>
              </a:rPr>
              <a:t> collection of data items, all of the </a:t>
            </a:r>
            <a:r>
              <a:rPr lang="en-GB" sz="2000" b="1" dirty="0">
                <a:latin typeface="Arial" pitchFamily="34" charset="0"/>
                <a:cs typeface="Arial" pitchFamily="34" charset="0"/>
              </a:rPr>
              <a:t>same type</a:t>
            </a:r>
            <a:r>
              <a:rPr lang="en-GB" sz="2000" dirty="0">
                <a:latin typeface="Arial" pitchFamily="34" charset="0"/>
                <a:cs typeface="Arial" pitchFamily="34" charset="0"/>
              </a:rPr>
              <a:t>, grouped under the same name. </a:t>
            </a:r>
          </a:p>
          <a:p>
            <a:pPr marL="0" indent="0">
              <a:buNone/>
            </a:pPr>
            <a:endParaRPr lang="en-GB" sz="2000" dirty="0">
              <a:latin typeface="Arial" pitchFamily="34" charset="0"/>
              <a:cs typeface="Arial" pitchFamily="34" charset="0"/>
            </a:endParaRPr>
          </a:p>
          <a:p>
            <a:pPr marL="0" indent="0">
              <a:buNone/>
            </a:pPr>
            <a:r>
              <a:rPr lang="en-GB" sz="2000" b="1" dirty="0">
                <a:latin typeface="Arial" panose="020B0604020202020204" pitchFamily="34" charset="0"/>
                <a:cs typeface="Arial" panose="020B0604020202020204" pitchFamily="34" charset="0"/>
              </a:rPr>
              <a:t>Note: </a:t>
            </a:r>
          </a:p>
          <a:p>
            <a:pPr marL="0" indent="0">
              <a:buNone/>
            </a:pPr>
            <a:endParaRPr lang="en-GB" sz="500" b="1" dirty="0">
              <a:latin typeface="Arial" panose="020B0604020202020204" pitchFamily="34" charset="0"/>
              <a:cs typeface="Arial" panose="020B0604020202020204" pitchFamily="34" charset="0"/>
            </a:endParaRPr>
          </a:p>
          <a:p>
            <a:pPr marL="0" indent="0">
              <a:buNone/>
            </a:pPr>
            <a:r>
              <a:rPr lang="en-GB" sz="2000" dirty="0">
                <a:latin typeface="Arial" pitchFamily="34" charset="0"/>
                <a:cs typeface="Arial" pitchFamily="34" charset="0"/>
              </a:rPr>
              <a:t>Each individual data item can be accessed by the use of an index value, called a </a:t>
            </a:r>
            <a:r>
              <a:rPr lang="en-GB" sz="2000" b="1" dirty="0">
                <a:latin typeface="Arial" pitchFamily="34" charset="0"/>
                <a:cs typeface="Arial" pitchFamily="34" charset="0"/>
              </a:rPr>
              <a:t>subscript,</a:t>
            </a:r>
            <a:r>
              <a:rPr lang="en-GB" sz="2000" dirty="0">
                <a:latin typeface="Arial" pitchFamily="34" charset="0"/>
                <a:cs typeface="Arial" pitchFamily="34" charset="0"/>
              </a:rPr>
              <a:t> which gives the position of the individual item in the structure.</a:t>
            </a:r>
          </a:p>
          <a:p>
            <a:pPr marL="0" indent="0">
              <a:buNone/>
            </a:pPr>
            <a:endParaRPr lang="en-GB" sz="2000" b="1" dirty="0">
              <a:latin typeface="Arial" panose="020B0604020202020204" pitchFamily="34" charset="0"/>
              <a:cs typeface="Arial" panose="020B0604020202020204" pitchFamily="34" charset="0"/>
            </a:endParaRPr>
          </a:p>
          <a:p>
            <a:pPr marL="0" indent="0">
              <a:buNone/>
            </a:pPr>
            <a:r>
              <a:rPr lang="en-GB" sz="2000" b="1" dirty="0">
                <a:latin typeface="Arial" panose="020B0604020202020204" pitchFamily="34" charset="0"/>
                <a:cs typeface="Arial" panose="020B0604020202020204" pitchFamily="34" charset="0"/>
              </a:rPr>
              <a:t>Examples include: </a:t>
            </a:r>
          </a:p>
          <a:p>
            <a:pPr marL="0" indent="0">
              <a:buNone/>
            </a:pPr>
            <a:endParaRPr lang="en-GB" sz="800" dirty="0">
              <a:latin typeface="Arial" pitchFamily="34" charset="0"/>
              <a:cs typeface="Arial" pitchFamily="34" charset="0"/>
            </a:endParaRPr>
          </a:p>
          <a:p>
            <a:r>
              <a:rPr lang="en-GB" sz="2000" dirty="0">
                <a:latin typeface="Arial" pitchFamily="34" charset="0"/>
                <a:cs typeface="Arial" pitchFamily="34" charset="0"/>
              </a:rPr>
              <a:t>Shopping list</a:t>
            </a:r>
          </a:p>
          <a:p>
            <a:r>
              <a:rPr lang="en-GB" sz="2000" dirty="0">
                <a:latin typeface="Arial" pitchFamily="34" charset="0"/>
                <a:cs typeface="Arial" pitchFamily="34" charset="0"/>
              </a:rPr>
              <a:t>Lottery numbers</a:t>
            </a:r>
            <a:endParaRPr lang="en-GB"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230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Arrays – Types</a:t>
            </a:r>
          </a:p>
        </p:txBody>
      </p:sp>
      <p:sp>
        <p:nvSpPr>
          <p:cNvPr id="3" name="Content Placeholder 2"/>
          <p:cNvSpPr>
            <a:spLocks noGrp="1"/>
          </p:cNvSpPr>
          <p:nvPr>
            <p:ph idx="1"/>
          </p:nvPr>
        </p:nvSpPr>
        <p:spPr>
          <a:xfrm>
            <a:off x="323528" y="836712"/>
            <a:ext cx="8496944" cy="5616624"/>
          </a:xfrm>
        </p:spPr>
        <p:txBody>
          <a:bodyPr>
            <a:normAutofit/>
          </a:bodyPr>
          <a:lstStyle/>
          <a:p>
            <a:pPr marL="0" indent="0">
              <a:buNone/>
            </a:pPr>
            <a:r>
              <a:rPr lang="en-GB" sz="2000" b="1" u="sng" dirty="0">
                <a:latin typeface="Arial" panose="020B0604020202020204" pitchFamily="34" charset="0"/>
                <a:cs typeface="Arial" panose="020B0604020202020204" pitchFamily="34" charset="0"/>
              </a:rPr>
              <a:t>1 Dimensional (1D) Arrays:</a:t>
            </a:r>
          </a:p>
          <a:p>
            <a:pPr marL="0" indent="0">
              <a:buNone/>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One-Dimensional or Single-Dimensional array is considered as the” list of variables of similar data types”, and each variable can be distinctly accessed by specifying its index in square brackets preceded by the name of that array.</a:t>
            </a:r>
            <a:endParaRPr lang="en-GB" sz="2000" dirty="0">
              <a:latin typeface="Arial" panose="020B0604020202020204" pitchFamily="34" charset="0"/>
              <a:cs typeface="Arial" panose="020B0604020202020204" pitchFamily="34" charset="0"/>
            </a:endParaRPr>
          </a:p>
          <a:p>
            <a:pPr marL="0" indent="0">
              <a:buNone/>
            </a:pPr>
            <a:endParaRPr lang="en-GB" sz="2000" b="1" dirty="0">
              <a:latin typeface="Arial" panose="020B0604020202020204" pitchFamily="34" charset="0"/>
              <a:cs typeface="Arial" panose="020B0604020202020204" pitchFamily="34" charset="0"/>
            </a:endParaRPr>
          </a:p>
          <a:p>
            <a:pPr marL="0" indent="0">
              <a:buNone/>
            </a:pPr>
            <a:endParaRPr lang="en-GB" sz="1000" b="1"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068960"/>
            <a:ext cx="5760640" cy="296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01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Arrays – Types</a:t>
            </a:r>
          </a:p>
        </p:txBody>
      </p:sp>
      <p:sp>
        <p:nvSpPr>
          <p:cNvPr id="3" name="Content Placeholder 2"/>
          <p:cNvSpPr>
            <a:spLocks noGrp="1"/>
          </p:cNvSpPr>
          <p:nvPr>
            <p:ph idx="1"/>
          </p:nvPr>
        </p:nvSpPr>
        <p:spPr>
          <a:xfrm>
            <a:off x="323528" y="620688"/>
            <a:ext cx="8496944" cy="3096344"/>
          </a:xfrm>
        </p:spPr>
        <p:txBody>
          <a:bodyPr>
            <a:normAutofit fontScale="92500" lnSpcReduction="20000"/>
          </a:bodyPr>
          <a:lstStyle/>
          <a:p>
            <a:pPr marL="0" indent="0">
              <a:buNone/>
            </a:pPr>
            <a:r>
              <a:rPr lang="en-GB" sz="2000" b="1" u="sng" dirty="0" smtClean="0">
                <a:latin typeface="Arial" panose="020B0604020202020204" pitchFamily="34" charset="0"/>
                <a:cs typeface="Arial" panose="020B0604020202020204" pitchFamily="34" charset="0"/>
              </a:rPr>
              <a:t>2 </a:t>
            </a:r>
            <a:r>
              <a:rPr lang="en-GB" sz="2000" b="1" u="sng" dirty="0">
                <a:latin typeface="Arial" panose="020B0604020202020204" pitchFamily="34" charset="0"/>
                <a:cs typeface="Arial" panose="020B0604020202020204" pitchFamily="34" charset="0"/>
              </a:rPr>
              <a:t>Dimensional </a:t>
            </a:r>
            <a:r>
              <a:rPr lang="en-GB" sz="2000" b="1" u="sng" dirty="0" smtClean="0">
                <a:latin typeface="Arial" panose="020B0604020202020204" pitchFamily="34" charset="0"/>
                <a:cs typeface="Arial" panose="020B0604020202020204" pitchFamily="34" charset="0"/>
              </a:rPr>
              <a:t>(2D</a:t>
            </a:r>
            <a:r>
              <a:rPr lang="en-GB" sz="2000" b="1" u="sng" dirty="0">
                <a:latin typeface="Arial" panose="020B0604020202020204" pitchFamily="34" charset="0"/>
                <a:cs typeface="Arial" panose="020B0604020202020204" pitchFamily="34" charset="0"/>
              </a:rPr>
              <a:t>) Arrays:</a:t>
            </a:r>
          </a:p>
          <a:p>
            <a:pPr marL="0" indent="0">
              <a:buNone/>
            </a:pP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two-Dimensional array can be considered as ‘array of arrays’  or ‘array of one-dimensional arrays’. </a:t>
            </a:r>
            <a:endParaRPr lang="en-GB" sz="2000" dirty="0" smtClean="0">
              <a:latin typeface="Arial" panose="020B0604020202020204" pitchFamily="34" charset="0"/>
              <a:cs typeface="Arial" panose="020B0604020202020204" pitchFamily="34" charset="0"/>
            </a:endParaRPr>
          </a:p>
          <a:p>
            <a:pPr marL="0" indent="0">
              <a:buNone/>
            </a:pPr>
            <a:endParaRPr lang="en-GB" sz="600" dirty="0">
              <a:latin typeface="Arial" panose="020B0604020202020204" pitchFamily="34" charset="0"/>
              <a:cs typeface="Arial" panose="020B0604020202020204" pitchFamily="34" charset="0"/>
            </a:endParaRPr>
          </a:p>
          <a:p>
            <a:r>
              <a:rPr lang="en-GB" sz="2000" dirty="0" smtClean="0">
                <a:latin typeface="Arial" panose="020B0604020202020204" pitchFamily="34" charset="0"/>
                <a:cs typeface="Arial" panose="020B0604020202020204" pitchFamily="34" charset="0"/>
              </a:rPr>
              <a:t>To </a:t>
            </a:r>
            <a:r>
              <a:rPr lang="en-GB" sz="2000" dirty="0">
                <a:latin typeface="Arial" panose="020B0604020202020204" pitchFamily="34" charset="0"/>
                <a:cs typeface="Arial" panose="020B0604020202020204" pitchFamily="34" charset="0"/>
              </a:rPr>
              <a:t>declare the two-dimensional array variable, we have to specify the array name followed by two square brackets where the second index is the second set of square brackets</a:t>
            </a:r>
            <a:r>
              <a:rPr lang="en-GB" sz="2000" dirty="0" smtClean="0">
                <a:latin typeface="Arial" panose="020B0604020202020204" pitchFamily="34" charset="0"/>
                <a:cs typeface="Arial" panose="020B0604020202020204" pitchFamily="34" charset="0"/>
              </a:rPr>
              <a:t>.</a:t>
            </a:r>
          </a:p>
          <a:p>
            <a:pPr marL="0" indent="0">
              <a:buNone/>
            </a:pPr>
            <a:endParaRPr lang="en-GB" sz="5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two-dimensional array is stored in the form of the row-column matrix, where the first index indicate the row and second index indicates the column. </a:t>
            </a:r>
            <a:endParaRPr lang="en-GB" sz="2000" b="1" dirty="0">
              <a:latin typeface="Arial" panose="020B0604020202020204" pitchFamily="34" charset="0"/>
              <a:cs typeface="Arial" panose="020B0604020202020204" pitchFamily="34" charset="0"/>
            </a:endParaRPr>
          </a:p>
          <a:p>
            <a:pPr marL="0" indent="0">
              <a:buNone/>
            </a:pPr>
            <a:endParaRPr lang="en-GB" sz="1000"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969" y="3314700"/>
            <a:ext cx="5000625"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934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291264" cy="432048"/>
          </a:xfrm>
        </p:spPr>
        <p:txBody>
          <a:bodyPr>
            <a:normAutofit fontScale="90000"/>
          </a:bodyPr>
          <a:lstStyle/>
          <a:p>
            <a:r>
              <a:rPr lang="en-GB" sz="2800" dirty="0">
                <a:latin typeface="Arial" panose="020B0604020202020204" pitchFamily="34" charset="0"/>
                <a:cs typeface="Arial" panose="020B0604020202020204" pitchFamily="34" charset="0"/>
              </a:rPr>
              <a:t>Structured Data: Arrays – Types</a:t>
            </a:r>
          </a:p>
        </p:txBody>
      </p:sp>
      <p:sp>
        <p:nvSpPr>
          <p:cNvPr id="3" name="Content Placeholder 2"/>
          <p:cNvSpPr>
            <a:spLocks noGrp="1"/>
          </p:cNvSpPr>
          <p:nvPr>
            <p:ph idx="1"/>
          </p:nvPr>
        </p:nvSpPr>
        <p:spPr>
          <a:xfrm>
            <a:off x="107504" y="692696"/>
            <a:ext cx="8712968" cy="6048672"/>
          </a:xfrm>
        </p:spPr>
        <p:txBody>
          <a:bodyPr>
            <a:normAutofit fontScale="92500" lnSpcReduction="10000"/>
          </a:bodyPr>
          <a:lstStyle/>
          <a:p>
            <a:pPr marL="0" indent="0">
              <a:buNone/>
            </a:pPr>
            <a:r>
              <a:rPr lang="en-GB" sz="1900" b="1" u="sng" dirty="0">
                <a:latin typeface="Arial" panose="020B0604020202020204" pitchFamily="34" charset="0"/>
                <a:cs typeface="Arial" panose="020B0604020202020204" pitchFamily="34" charset="0"/>
              </a:rPr>
              <a:t>Example – 1D Arrays</a:t>
            </a:r>
            <a:r>
              <a:rPr lang="en-GB" sz="1900" b="1" dirty="0">
                <a:latin typeface="Arial" panose="020B0604020202020204" pitchFamily="34" charset="0"/>
                <a:cs typeface="Arial" panose="020B0604020202020204" pitchFamily="34" charset="0"/>
              </a:rPr>
              <a:t> </a:t>
            </a:r>
            <a:r>
              <a:rPr lang="en-GB" sz="1900" dirty="0">
                <a:latin typeface="Arial" panose="020B0604020202020204" pitchFamily="34" charset="0"/>
                <a:cs typeface="Arial" panose="020B0604020202020204" pitchFamily="34" charset="0"/>
              </a:rPr>
              <a:t>(Lottery Array)</a:t>
            </a:r>
          </a:p>
          <a:p>
            <a:pPr marL="0" indent="0">
              <a:buNone/>
            </a:pP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0" indent="0">
              <a:buNone/>
            </a:pPr>
            <a:endParaRPr lang="en-GB" sz="1700" dirty="0">
              <a:latin typeface="Arial" panose="020B0604020202020204" pitchFamily="34" charset="0"/>
              <a:cs typeface="Arial" panose="020B0604020202020204" pitchFamily="34" charset="0"/>
            </a:endParaRPr>
          </a:p>
          <a:p>
            <a:r>
              <a:rPr lang="en-GB" sz="1700" dirty="0">
                <a:latin typeface="Arial" panose="020B0604020202020204" pitchFamily="34" charset="0"/>
                <a:cs typeface="Arial" panose="020B0604020202020204" pitchFamily="34" charset="0"/>
              </a:rPr>
              <a:t>The example above shows a one-dimensional array because there is only one direction associated with the structure.</a:t>
            </a:r>
          </a:p>
          <a:p>
            <a:pPr marL="0" indent="0">
              <a:buNone/>
            </a:pPr>
            <a:endParaRPr lang="en-GB" sz="1700" dirty="0">
              <a:latin typeface="Arial" panose="020B0604020202020204" pitchFamily="34" charset="0"/>
              <a:cs typeface="Arial" panose="020B0604020202020204" pitchFamily="34" charset="0"/>
            </a:endParaRPr>
          </a:p>
          <a:p>
            <a:r>
              <a:rPr lang="en-GB" sz="1700" b="1" dirty="0">
                <a:latin typeface="Arial" panose="020B0604020202020204" pitchFamily="34" charset="0"/>
                <a:cs typeface="Arial" panose="020B0604020202020204" pitchFamily="34" charset="0"/>
              </a:rPr>
              <a:t>Note</a:t>
            </a:r>
            <a:r>
              <a:rPr lang="en-GB" sz="1700" dirty="0">
                <a:latin typeface="Arial" panose="020B0604020202020204" pitchFamily="34" charset="0"/>
                <a:cs typeface="Arial" panose="020B0604020202020204" pitchFamily="34" charset="0"/>
              </a:rPr>
              <a:t>: Each position in the array has an associated subscript value. These subscripts normally start at 1 although 0 is also a common starting point. Element 2 of the structure would be </a:t>
            </a:r>
            <a:r>
              <a:rPr lang="en-GB" sz="1700" b="1" dirty="0">
                <a:latin typeface="Arial" panose="020B0604020202020204" pitchFamily="34" charset="0"/>
                <a:cs typeface="Arial" panose="020B0604020202020204" pitchFamily="34" charset="0"/>
              </a:rPr>
              <a:t>LotteryArray[2].</a:t>
            </a:r>
          </a:p>
          <a:p>
            <a:pPr marL="0" indent="0">
              <a:buNone/>
            </a:pPr>
            <a:endParaRPr lang="en-GB" sz="2000" dirty="0">
              <a:latin typeface="Arial" panose="020B0604020202020204" pitchFamily="34" charset="0"/>
              <a:cs typeface="Arial" panose="020B0604020202020204" pitchFamily="34" charset="0"/>
            </a:endParaRPr>
          </a:p>
          <a:p>
            <a:pPr marL="0" indent="0">
              <a:buNone/>
            </a:pPr>
            <a:r>
              <a:rPr lang="en-GB" sz="1900" b="1" u="sng" dirty="0">
                <a:latin typeface="Arial" panose="020B0604020202020204" pitchFamily="34" charset="0"/>
                <a:cs typeface="Arial" panose="020B0604020202020204" pitchFamily="34" charset="0"/>
              </a:rPr>
              <a:t>Example – 2D Arrays</a:t>
            </a:r>
            <a:r>
              <a:rPr lang="en-GB" sz="1900" b="1" dirty="0">
                <a:latin typeface="Arial" panose="020B0604020202020204" pitchFamily="34" charset="0"/>
                <a:cs typeface="Arial" panose="020B0604020202020204" pitchFamily="34" charset="0"/>
              </a:rPr>
              <a:t> </a:t>
            </a:r>
            <a:r>
              <a:rPr lang="en-GB" sz="1900" dirty="0">
                <a:latin typeface="Arial" panose="020B0604020202020204" pitchFamily="34" charset="0"/>
                <a:cs typeface="Arial" panose="020B0604020202020204" pitchFamily="34" charset="0"/>
              </a:rPr>
              <a:t>(EyeChartArray)</a:t>
            </a: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en-GB" sz="2000" dirty="0">
              <a:latin typeface="Arial" panose="020B0604020202020204" pitchFamily="34" charset="0"/>
              <a:cs typeface="Arial" panose="020B0604020202020204" pitchFamily="34" charset="0"/>
            </a:endParaRPr>
          </a:p>
          <a:p>
            <a:pPr marL="0" indent="0">
              <a:buNone/>
            </a:pPr>
            <a:endParaRPr lang="en-GB" sz="1000" dirty="0">
              <a:latin typeface="Arial" panose="020B0604020202020204" pitchFamily="34" charset="0"/>
              <a:cs typeface="Arial" panose="020B0604020202020204" pitchFamily="34" charset="0"/>
            </a:endParaRPr>
          </a:p>
          <a:p>
            <a:r>
              <a:rPr lang="en-GB" sz="1700" dirty="0">
                <a:latin typeface="Arial" panose="020B0604020202020204" pitchFamily="34" charset="0"/>
                <a:cs typeface="Arial" panose="020B0604020202020204" pitchFamily="34" charset="0"/>
              </a:rPr>
              <a:t>From the example above, In order to identify individual elements we now require a row number and a column number, e.g. </a:t>
            </a:r>
            <a:r>
              <a:rPr lang="en-GB" sz="1700" b="1" dirty="0">
                <a:latin typeface="Arial" panose="020B0604020202020204" pitchFamily="34" charset="0"/>
                <a:cs typeface="Arial" panose="020B0604020202020204" pitchFamily="34" charset="0"/>
              </a:rPr>
              <a:t>EyeChartArray[1, 1] </a:t>
            </a:r>
            <a:r>
              <a:rPr lang="en-GB" sz="1700" dirty="0">
                <a:latin typeface="Arial" panose="020B0604020202020204" pitchFamily="34" charset="0"/>
                <a:cs typeface="Arial" panose="020B0604020202020204" pitchFamily="34" charset="0"/>
              </a:rPr>
              <a:t>is the </a:t>
            </a:r>
            <a:r>
              <a:rPr lang="en-GB" sz="1700" b="1" dirty="0">
                <a:latin typeface="Arial" panose="020B0604020202020204" pitchFamily="34" charset="0"/>
                <a:cs typeface="Arial" panose="020B0604020202020204" pitchFamily="34" charset="0"/>
              </a:rPr>
              <a:t>V </a:t>
            </a:r>
            <a:r>
              <a:rPr lang="en-GB" sz="1700" dirty="0">
                <a:latin typeface="Arial" panose="020B0604020202020204" pitchFamily="34" charset="0"/>
                <a:cs typeface="Arial" panose="020B0604020202020204" pitchFamily="34" charset="0"/>
              </a:rPr>
              <a:t>character.</a:t>
            </a:r>
          </a:p>
          <a:p>
            <a:endParaRPr lang="en-GB" sz="2000" dirty="0">
              <a:latin typeface="Arial" panose="020B0604020202020204" pitchFamily="34" charset="0"/>
              <a:cs typeface="Arial" panose="020B0604020202020204" pitchFamily="34" charset="0"/>
            </a:endParaRPr>
          </a:p>
          <a:p>
            <a:pPr marL="0" indent="0">
              <a:buNone/>
            </a:pPr>
            <a:endParaRPr lang="en-GB" sz="1000"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1003539"/>
              </p:ext>
            </p:extLst>
          </p:nvPr>
        </p:nvGraphicFramePr>
        <p:xfrm>
          <a:off x="286980" y="1196752"/>
          <a:ext cx="7056784" cy="741680"/>
        </p:xfrm>
        <a:graphic>
          <a:graphicData uri="http://schemas.openxmlformats.org/drawingml/2006/table">
            <a:tbl>
              <a:tblPr firstRow="1" bandRow="1">
                <a:tableStyleId>{BC89EF96-8CEA-46FF-86C4-4CE0E7609802}</a:tableStyleId>
              </a:tblPr>
              <a:tblGrid>
                <a:gridCol w="1008112">
                  <a:extLst>
                    <a:ext uri="{9D8B030D-6E8A-4147-A177-3AD203B41FA5}">
                      <a16:colId xmlns:a16="http://schemas.microsoft.com/office/drawing/2014/main" xmlns="" val="2931185411"/>
                    </a:ext>
                  </a:extLst>
                </a:gridCol>
                <a:gridCol w="1008112">
                  <a:extLst>
                    <a:ext uri="{9D8B030D-6E8A-4147-A177-3AD203B41FA5}">
                      <a16:colId xmlns:a16="http://schemas.microsoft.com/office/drawing/2014/main" xmlns="" val="4255359476"/>
                    </a:ext>
                  </a:extLst>
                </a:gridCol>
                <a:gridCol w="1008112">
                  <a:extLst>
                    <a:ext uri="{9D8B030D-6E8A-4147-A177-3AD203B41FA5}">
                      <a16:colId xmlns:a16="http://schemas.microsoft.com/office/drawing/2014/main" xmlns="" val="1973671858"/>
                    </a:ext>
                  </a:extLst>
                </a:gridCol>
                <a:gridCol w="1008112">
                  <a:extLst>
                    <a:ext uri="{9D8B030D-6E8A-4147-A177-3AD203B41FA5}">
                      <a16:colId xmlns:a16="http://schemas.microsoft.com/office/drawing/2014/main" xmlns="" val="3285142217"/>
                    </a:ext>
                  </a:extLst>
                </a:gridCol>
                <a:gridCol w="1008112">
                  <a:extLst>
                    <a:ext uri="{9D8B030D-6E8A-4147-A177-3AD203B41FA5}">
                      <a16:colId xmlns:a16="http://schemas.microsoft.com/office/drawing/2014/main" xmlns="" val="2146271111"/>
                    </a:ext>
                  </a:extLst>
                </a:gridCol>
                <a:gridCol w="1008112">
                  <a:extLst>
                    <a:ext uri="{9D8B030D-6E8A-4147-A177-3AD203B41FA5}">
                      <a16:colId xmlns:a16="http://schemas.microsoft.com/office/drawing/2014/main" xmlns="" val="2319594811"/>
                    </a:ext>
                  </a:extLst>
                </a:gridCol>
                <a:gridCol w="1008112">
                  <a:extLst>
                    <a:ext uri="{9D8B030D-6E8A-4147-A177-3AD203B41FA5}">
                      <a16:colId xmlns:a16="http://schemas.microsoft.com/office/drawing/2014/main" xmlns="" val="399533786"/>
                    </a:ext>
                  </a:extLst>
                </a:gridCol>
              </a:tblGrid>
              <a:tr h="370840">
                <a:tc>
                  <a:txBody>
                    <a:bodyPr/>
                    <a:lstStyle/>
                    <a:p>
                      <a:r>
                        <a:rPr lang="en-GB" sz="1600" b="1" dirty="0"/>
                        <a:t>Subscript</a:t>
                      </a:r>
                    </a:p>
                  </a:txBody>
                  <a:tcPr/>
                </a:tc>
                <a:tc>
                  <a:txBody>
                    <a:bodyPr/>
                    <a:lstStyle/>
                    <a:p>
                      <a:r>
                        <a:rPr lang="en-GB" sz="1600" b="0" dirty="0"/>
                        <a:t>1</a:t>
                      </a:r>
                    </a:p>
                  </a:txBody>
                  <a:tcPr/>
                </a:tc>
                <a:tc>
                  <a:txBody>
                    <a:bodyPr/>
                    <a:lstStyle/>
                    <a:p>
                      <a:r>
                        <a:rPr lang="en-GB" sz="1600" b="0" dirty="0"/>
                        <a:t>2</a:t>
                      </a:r>
                    </a:p>
                  </a:txBody>
                  <a:tcPr/>
                </a:tc>
                <a:tc>
                  <a:txBody>
                    <a:bodyPr/>
                    <a:lstStyle/>
                    <a:p>
                      <a:r>
                        <a:rPr lang="en-GB" sz="1600" b="0" dirty="0"/>
                        <a:t>3</a:t>
                      </a:r>
                    </a:p>
                  </a:txBody>
                  <a:tcPr/>
                </a:tc>
                <a:tc>
                  <a:txBody>
                    <a:bodyPr/>
                    <a:lstStyle/>
                    <a:p>
                      <a:r>
                        <a:rPr lang="en-GB" sz="1600" b="0" dirty="0"/>
                        <a:t>4</a:t>
                      </a:r>
                    </a:p>
                  </a:txBody>
                  <a:tcPr/>
                </a:tc>
                <a:tc>
                  <a:txBody>
                    <a:bodyPr/>
                    <a:lstStyle/>
                    <a:p>
                      <a:r>
                        <a:rPr lang="en-GB" sz="1600" b="0" dirty="0"/>
                        <a:t>5</a:t>
                      </a:r>
                    </a:p>
                  </a:txBody>
                  <a:tcPr/>
                </a:tc>
                <a:tc>
                  <a:txBody>
                    <a:bodyPr/>
                    <a:lstStyle/>
                    <a:p>
                      <a:r>
                        <a:rPr lang="en-GB" sz="1600" b="0" dirty="0"/>
                        <a:t>6</a:t>
                      </a:r>
                    </a:p>
                  </a:txBody>
                  <a:tcPr/>
                </a:tc>
                <a:extLst>
                  <a:ext uri="{0D108BD9-81ED-4DB2-BD59-A6C34878D82A}">
                    <a16:rowId xmlns:a16="http://schemas.microsoft.com/office/drawing/2014/main" xmlns="" val="3896127982"/>
                  </a:ext>
                </a:extLst>
              </a:tr>
              <a:tr h="370840">
                <a:tc>
                  <a:txBody>
                    <a:bodyPr/>
                    <a:lstStyle/>
                    <a:p>
                      <a:r>
                        <a:rPr lang="en-GB" sz="1600" b="1" dirty="0"/>
                        <a:t>Value</a:t>
                      </a:r>
                    </a:p>
                  </a:txBody>
                  <a:tcPr/>
                </a:tc>
                <a:tc>
                  <a:txBody>
                    <a:bodyPr/>
                    <a:lstStyle/>
                    <a:p>
                      <a:r>
                        <a:rPr lang="en-GB" sz="1600" dirty="0"/>
                        <a:t>26</a:t>
                      </a:r>
                    </a:p>
                  </a:txBody>
                  <a:tcPr/>
                </a:tc>
                <a:tc>
                  <a:txBody>
                    <a:bodyPr/>
                    <a:lstStyle/>
                    <a:p>
                      <a:r>
                        <a:rPr lang="en-GB" sz="1600" dirty="0"/>
                        <a:t>18</a:t>
                      </a:r>
                    </a:p>
                  </a:txBody>
                  <a:tcPr/>
                </a:tc>
                <a:tc>
                  <a:txBody>
                    <a:bodyPr/>
                    <a:lstStyle/>
                    <a:p>
                      <a:r>
                        <a:rPr lang="en-GB" sz="1600" dirty="0"/>
                        <a:t>36</a:t>
                      </a:r>
                    </a:p>
                  </a:txBody>
                  <a:tcPr/>
                </a:tc>
                <a:tc>
                  <a:txBody>
                    <a:bodyPr/>
                    <a:lstStyle/>
                    <a:p>
                      <a:r>
                        <a:rPr lang="en-GB" sz="1600" dirty="0"/>
                        <a:t>42</a:t>
                      </a:r>
                    </a:p>
                  </a:txBody>
                  <a:tcPr/>
                </a:tc>
                <a:tc>
                  <a:txBody>
                    <a:bodyPr/>
                    <a:lstStyle/>
                    <a:p>
                      <a:r>
                        <a:rPr lang="en-GB" sz="1600" dirty="0"/>
                        <a:t>3</a:t>
                      </a:r>
                    </a:p>
                  </a:txBody>
                  <a:tcPr/>
                </a:tc>
                <a:tc>
                  <a:txBody>
                    <a:bodyPr/>
                    <a:lstStyle/>
                    <a:p>
                      <a:r>
                        <a:rPr lang="en-GB" sz="1600" dirty="0"/>
                        <a:t>19</a:t>
                      </a:r>
                    </a:p>
                  </a:txBody>
                  <a:tcPr/>
                </a:tc>
                <a:extLst>
                  <a:ext uri="{0D108BD9-81ED-4DB2-BD59-A6C34878D82A}">
                    <a16:rowId xmlns:a16="http://schemas.microsoft.com/office/drawing/2014/main" xmlns="" val="12169714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13534797"/>
              </p:ext>
            </p:extLst>
          </p:nvPr>
        </p:nvGraphicFramePr>
        <p:xfrm>
          <a:off x="286980" y="4437112"/>
          <a:ext cx="5020089" cy="1341120"/>
        </p:xfrm>
        <a:graphic>
          <a:graphicData uri="http://schemas.openxmlformats.org/drawingml/2006/table">
            <a:tbl>
              <a:tblPr firstRow="1" bandRow="1">
                <a:tableStyleId>{BC89EF96-8CEA-46FF-86C4-4CE0E7609802}</a:tableStyleId>
              </a:tblPr>
              <a:tblGrid>
                <a:gridCol w="1061425">
                  <a:extLst>
                    <a:ext uri="{9D8B030D-6E8A-4147-A177-3AD203B41FA5}">
                      <a16:colId xmlns:a16="http://schemas.microsoft.com/office/drawing/2014/main" xmlns="" val="2931185411"/>
                    </a:ext>
                  </a:extLst>
                </a:gridCol>
                <a:gridCol w="989666">
                  <a:extLst>
                    <a:ext uri="{9D8B030D-6E8A-4147-A177-3AD203B41FA5}">
                      <a16:colId xmlns:a16="http://schemas.microsoft.com/office/drawing/2014/main" xmlns="" val="4255359476"/>
                    </a:ext>
                  </a:extLst>
                </a:gridCol>
                <a:gridCol w="989666">
                  <a:extLst>
                    <a:ext uri="{9D8B030D-6E8A-4147-A177-3AD203B41FA5}">
                      <a16:colId xmlns:a16="http://schemas.microsoft.com/office/drawing/2014/main" xmlns="" val="1973671858"/>
                    </a:ext>
                  </a:extLst>
                </a:gridCol>
                <a:gridCol w="989666">
                  <a:extLst>
                    <a:ext uri="{9D8B030D-6E8A-4147-A177-3AD203B41FA5}">
                      <a16:colId xmlns:a16="http://schemas.microsoft.com/office/drawing/2014/main" xmlns="" val="3285142217"/>
                    </a:ext>
                  </a:extLst>
                </a:gridCol>
                <a:gridCol w="989666">
                  <a:extLst>
                    <a:ext uri="{9D8B030D-6E8A-4147-A177-3AD203B41FA5}">
                      <a16:colId xmlns:a16="http://schemas.microsoft.com/office/drawing/2014/main" xmlns="" val="2146271111"/>
                    </a:ext>
                  </a:extLst>
                </a:gridCol>
              </a:tblGrid>
              <a:tr h="324036">
                <a:tc>
                  <a:txBody>
                    <a:bodyPr/>
                    <a:lstStyle/>
                    <a:p>
                      <a:endParaRPr lang="en-GB" sz="1600" b="1" dirty="0"/>
                    </a:p>
                  </a:txBody>
                  <a:tcPr/>
                </a:tc>
                <a:tc>
                  <a:txBody>
                    <a:bodyPr/>
                    <a:lstStyle/>
                    <a:p>
                      <a:r>
                        <a:rPr lang="en-GB" sz="1600" b="0" dirty="0"/>
                        <a:t>1</a:t>
                      </a:r>
                    </a:p>
                  </a:txBody>
                  <a:tcPr/>
                </a:tc>
                <a:tc>
                  <a:txBody>
                    <a:bodyPr/>
                    <a:lstStyle/>
                    <a:p>
                      <a:r>
                        <a:rPr lang="en-GB" sz="1600" b="0" dirty="0"/>
                        <a:t>2</a:t>
                      </a:r>
                    </a:p>
                  </a:txBody>
                  <a:tcPr/>
                </a:tc>
                <a:tc>
                  <a:txBody>
                    <a:bodyPr/>
                    <a:lstStyle/>
                    <a:p>
                      <a:r>
                        <a:rPr lang="en-GB" sz="1600" b="0" dirty="0"/>
                        <a:t>3</a:t>
                      </a:r>
                    </a:p>
                  </a:txBody>
                  <a:tcPr/>
                </a:tc>
                <a:tc>
                  <a:txBody>
                    <a:bodyPr/>
                    <a:lstStyle/>
                    <a:p>
                      <a:r>
                        <a:rPr lang="en-GB" sz="1600" b="0" dirty="0"/>
                        <a:t>4</a:t>
                      </a:r>
                    </a:p>
                  </a:txBody>
                  <a:tcPr/>
                </a:tc>
                <a:extLst>
                  <a:ext uri="{0D108BD9-81ED-4DB2-BD59-A6C34878D82A}">
                    <a16:rowId xmlns:a16="http://schemas.microsoft.com/office/drawing/2014/main" xmlns="" val="3896127982"/>
                  </a:ext>
                </a:extLst>
              </a:tr>
              <a:tr h="324036">
                <a:tc>
                  <a:txBody>
                    <a:bodyPr/>
                    <a:lstStyle/>
                    <a:p>
                      <a:r>
                        <a:rPr lang="en-GB" sz="1600" b="1" dirty="0"/>
                        <a:t>1</a:t>
                      </a:r>
                    </a:p>
                  </a:txBody>
                  <a:tcPr/>
                </a:tc>
                <a:tc>
                  <a:txBody>
                    <a:bodyPr/>
                    <a:lstStyle/>
                    <a:p>
                      <a:r>
                        <a:rPr lang="en-GB" sz="1600" dirty="0"/>
                        <a:t>V</a:t>
                      </a:r>
                    </a:p>
                  </a:txBody>
                  <a:tcPr/>
                </a:tc>
                <a:tc>
                  <a:txBody>
                    <a:bodyPr/>
                    <a:lstStyle/>
                    <a:p>
                      <a:r>
                        <a:rPr lang="en-GB" sz="1600" dirty="0"/>
                        <a:t>%</a:t>
                      </a:r>
                    </a:p>
                  </a:txBody>
                  <a:tcPr/>
                </a:tc>
                <a:tc>
                  <a:txBody>
                    <a:bodyPr/>
                    <a:lstStyle/>
                    <a:p>
                      <a:r>
                        <a:rPr lang="en-GB" sz="1600" dirty="0"/>
                        <a:t>£</a:t>
                      </a:r>
                    </a:p>
                  </a:txBody>
                  <a:tcPr/>
                </a:tc>
                <a:tc>
                  <a:txBody>
                    <a:bodyPr/>
                    <a:lstStyle/>
                    <a:p>
                      <a:r>
                        <a:rPr lang="en-GB" sz="1600" dirty="0"/>
                        <a:t>D</a:t>
                      </a:r>
                    </a:p>
                  </a:txBody>
                  <a:tcPr/>
                </a:tc>
                <a:extLst>
                  <a:ext uri="{0D108BD9-81ED-4DB2-BD59-A6C34878D82A}">
                    <a16:rowId xmlns:a16="http://schemas.microsoft.com/office/drawing/2014/main" xmlns="" val="1216971472"/>
                  </a:ext>
                </a:extLst>
              </a:tr>
              <a:tr h="324036">
                <a:tc>
                  <a:txBody>
                    <a:bodyPr/>
                    <a:lstStyle/>
                    <a:p>
                      <a:r>
                        <a:rPr lang="en-GB" sz="1600" b="1" dirty="0"/>
                        <a:t>2</a:t>
                      </a:r>
                    </a:p>
                  </a:txBody>
                  <a:tcPr/>
                </a:tc>
                <a:tc>
                  <a:txBody>
                    <a:bodyPr/>
                    <a:lstStyle/>
                    <a:p>
                      <a:r>
                        <a:rPr lang="en-GB" sz="1600" dirty="0"/>
                        <a:t>j</a:t>
                      </a:r>
                    </a:p>
                  </a:txBody>
                  <a:tcPr/>
                </a:tc>
                <a:tc>
                  <a:txBody>
                    <a:bodyPr/>
                    <a:lstStyle/>
                    <a:p>
                      <a:r>
                        <a:rPr lang="en-GB" sz="1600" dirty="0"/>
                        <a:t>4</a:t>
                      </a:r>
                    </a:p>
                  </a:txBody>
                  <a:tcPr/>
                </a:tc>
                <a:tc>
                  <a:txBody>
                    <a:bodyPr/>
                    <a:lstStyle/>
                    <a:p>
                      <a:r>
                        <a:rPr lang="en-GB" sz="1600" dirty="0"/>
                        <a:t>:</a:t>
                      </a:r>
                    </a:p>
                  </a:txBody>
                  <a:tcPr/>
                </a:tc>
                <a:tc>
                  <a:txBody>
                    <a:bodyPr/>
                    <a:lstStyle/>
                    <a:p>
                      <a:r>
                        <a:rPr lang="en-GB" sz="1600" dirty="0"/>
                        <a:t>N</a:t>
                      </a:r>
                    </a:p>
                  </a:txBody>
                  <a:tcPr/>
                </a:tc>
                <a:extLst>
                  <a:ext uri="{0D108BD9-81ED-4DB2-BD59-A6C34878D82A}">
                    <a16:rowId xmlns:a16="http://schemas.microsoft.com/office/drawing/2014/main" xmlns="" val="2315828159"/>
                  </a:ext>
                </a:extLst>
              </a:tr>
              <a:tr h="324036">
                <a:tc>
                  <a:txBody>
                    <a:bodyPr/>
                    <a:lstStyle/>
                    <a:p>
                      <a:r>
                        <a:rPr lang="en-GB" sz="1600" b="1" dirty="0"/>
                        <a:t>3</a:t>
                      </a:r>
                    </a:p>
                  </a:txBody>
                  <a:tcPr/>
                </a:tc>
                <a:tc>
                  <a:txBody>
                    <a:bodyPr/>
                    <a:lstStyle/>
                    <a:p>
                      <a:r>
                        <a:rPr lang="en-GB" sz="1600" dirty="0"/>
                        <a:t>j</a:t>
                      </a:r>
                    </a:p>
                  </a:txBody>
                  <a:tcPr/>
                </a:tc>
                <a:tc>
                  <a:txBody>
                    <a:bodyPr/>
                    <a:lstStyle/>
                    <a:p>
                      <a:r>
                        <a:rPr lang="en-GB" sz="1600" dirty="0"/>
                        <a:t>T</a:t>
                      </a:r>
                    </a:p>
                  </a:txBody>
                  <a:tcPr/>
                </a:tc>
                <a:tc>
                  <a:txBody>
                    <a:bodyPr/>
                    <a:lstStyle/>
                    <a:p>
                      <a:r>
                        <a:rPr lang="en-GB" sz="1600" dirty="0"/>
                        <a:t>E</a:t>
                      </a:r>
                    </a:p>
                  </a:txBody>
                  <a:tcPr/>
                </a:tc>
                <a:tc>
                  <a:txBody>
                    <a:bodyPr/>
                    <a:lstStyle/>
                    <a:p>
                      <a:r>
                        <a:rPr lang="en-GB" sz="1600" dirty="0"/>
                        <a:t>P</a:t>
                      </a:r>
                    </a:p>
                  </a:txBody>
                  <a:tcPr/>
                </a:tc>
                <a:extLst>
                  <a:ext uri="{0D108BD9-81ED-4DB2-BD59-A6C34878D82A}">
                    <a16:rowId xmlns:a16="http://schemas.microsoft.com/office/drawing/2014/main" xmlns="" val="899129801"/>
                  </a:ext>
                </a:extLst>
              </a:tr>
            </a:tbl>
          </a:graphicData>
        </a:graphic>
      </p:graphicFrame>
    </p:spTree>
    <p:extLst>
      <p:ext uri="{BB962C8B-B14F-4D97-AF65-F5344CB8AC3E}">
        <p14:creationId xmlns:p14="http://schemas.microsoft.com/office/powerpoint/2010/main" val="111555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2179</TotalTime>
  <Words>1121</Words>
  <Application>Microsoft Office PowerPoint</Application>
  <PresentationFormat>On-screen Show (4:3)</PresentationFormat>
  <Paragraphs>227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Data Structures</vt:lpstr>
      <vt:lpstr>Part B: Data Structures  (Structured &amp; Unstructured Data)</vt:lpstr>
      <vt:lpstr>Unstructured/Simple Data</vt:lpstr>
      <vt:lpstr>Unstructured/Simple Data – Contd.</vt:lpstr>
      <vt:lpstr>Structured Data</vt:lpstr>
      <vt:lpstr>Structured Data: Arrays</vt:lpstr>
      <vt:lpstr>Structured Data: Arrays – Types</vt:lpstr>
      <vt:lpstr>Structured Data: Arrays – Types</vt:lpstr>
      <vt:lpstr>Structured Data: Arrays – Types</vt:lpstr>
      <vt:lpstr>Structured Data: Records</vt:lpstr>
      <vt:lpstr>Structured Data: Tables</vt:lpstr>
      <vt:lpstr>Structured Data: Files</vt:lpstr>
      <vt:lpstr>Data Types - Programming </vt:lpstr>
      <vt:lpstr>Built-in Data Type</vt:lpstr>
      <vt:lpstr>Derived Data Type</vt:lpstr>
      <vt:lpstr>Resources -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temp</dc:creator>
  <cp:lastModifiedBy>temp</cp:lastModifiedBy>
  <cp:revision>221</cp:revision>
  <cp:lastPrinted>2016-09-22T07:57:42Z</cp:lastPrinted>
  <dcterms:created xsi:type="dcterms:W3CDTF">2016-08-31T19:30:49Z</dcterms:created>
  <dcterms:modified xsi:type="dcterms:W3CDTF">2017-08-31T07:59:17Z</dcterms:modified>
</cp:coreProperties>
</file>