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7" r:id="rId4"/>
    <p:sldId id="258" r:id="rId5"/>
    <p:sldId id="279" r:id="rId6"/>
    <p:sldId id="261" r:id="rId7"/>
    <p:sldId id="267" r:id="rId8"/>
    <p:sldId id="268" r:id="rId9"/>
    <p:sldId id="347" r:id="rId10"/>
    <p:sldId id="355" r:id="rId11"/>
    <p:sldId id="348" r:id="rId12"/>
    <p:sldId id="349" r:id="rId13"/>
    <p:sldId id="351" r:id="rId14"/>
    <p:sldId id="269" r:id="rId15"/>
    <p:sldId id="270" r:id="rId16"/>
    <p:sldId id="345" r:id="rId17"/>
    <p:sldId id="271" r:id="rId18"/>
    <p:sldId id="273" r:id="rId19"/>
    <p:sldId id="274" r:id="rId20"/>
    <p:sldId id="320" r:id="rId21"/>
    <p:sldId id="262" r:id="rId22"/>
    <p:sldId id="263" r:id="rId23"/>
    <p:sldId id="356" r:id="rId24"/>
    <p:sldId id="276" r:id="rId25"/>
    <p:sldId id="328" r:id="rId26"/>
    <p:sldId id="277" r:id="rId27"/>
    <p:sldId id="35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2424-421D-448E-961B-1D0EC2EFD214}" type="datetimeFigureOut">
              <a:rPr lang="en-GB" smtClean="0"/>
              <a:t>05/10/2017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D5572-DAEF-47B2-A946-6E8921EF8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10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ompsysfunds.hnd-computing.com/wp-content/uploads/2012/07/Hex-A-F1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ompsysfunds.hnd-computing.com/wp-content/uploads/2012/07/Hex-A-F1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atastruct.hnd-computing.inf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HND_Software</a:t>
            </a:r>
            <a:r>
              <a:rPr lang="en-GB" sz="3200" dirty="0"/>
              <a:t> </a:t>
            </a:r>
            <a:r>
              <a:rPr lang="en-GB" sz="3200" dirty="0" smtClean="0"/>
              <a:t>Dev: Data Structures</a:t>
            </a:r>
            <a:br>
              <a:rPr lang="en-GB" sz="3200" dirty="0" smtClean="0"/>
            </a:br>
            <a:r>
              <a:rPr lang="en-GB" sz="3200" dirty="0" smtClean="0"/>
              <a:t>(H16Y 35)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Outcome 1_Prep Overview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347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848600" cy="457200"/>
          </a:xfrm>
        </p:spPr>
        <p:txBody>
          <a:bodyPr>
            <a:noAutofit/>
          </a:bodyPr>
          <a:lstStyle/>
          <a:p>
            <a:r>
              <a:rPr lang="en-GB" sz="2900" u="sng" dirty="0" smtClean="0"/>
              <a:t>Adding Numbers in Binary</a:t>
            </a:r>
            <a:endParaRPr lang="en-GB" sz="29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96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 smtClean="0"/>
              <a:t>Addition arithmetic in binary works very much the same as addition in decimal numbers (i.e. base 10).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700" dirty="0"/>
          </a:p>
          <a:p>
            <a:pPr marL="0" indent="0">
              <a:buNone/>
            </a:pPr>
            <a:r>
              <a:rPr lang="en-GB" sz="1700" b="1" u="sng" dirty="0" smtClean="0"/>
              <a:t>Rules for Addition in Binary Numbers</a:t>
            </a:r>
          </a:p>
          <a:p>
            <a:pPr marL="0" indent="0">
              <a:buNone/>
            </a:pPr>
            <a:endParaRPr lang="en-GB" sz="17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1700" dirty="0" smtClean="0"/>
              <a:t>Rule 1:     </a:t>
            </a:r>
            <a:r>
              <a:rPr lang="en-US" sz="1700" b="1" dirty="0">
                <a:solidFill>
                  <a:prstClr val="black"/>
                </a:solidFill>
              </a:rPr>
              <a:t>0</a:t>
            </a:r>
            <a:r>
              <a:rPr lang="en-US" sz="1700" b="1" baseline="-25000" dirty="0">
                <a:solidFill>
                  <a:prstClr val="black"/>
                </a:solidFill>
              </a:rPr>
              <a:t>2  </a:t>
            </a:r>
            <a:r>
              <a:rPr lang="en-GB" sz="1700" dirty="0">
                <a:solidFill>
                  <a:prstClr val="black"/>
                </a:solidFill>
              </a:rPr>
              <a:t>+  </a:t>
            </a:r>
            <a:r>
              <a:rPr lang="en-US" sz="1700" b="1" dirty="0" smtClean="0">
                <a:solidFill>
                  <a:prstClr val="black"/>
                </a:solidFill>
              </a:rPr>
              <a:t>0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</a:t>
            </a:r>
            <a:r>
              <a:rPr lang="en-GB" sz="1700" dirty="0" smtClean="0"/>
              <a:t>   = </a:t>
            </a:r>
            <a:r>
              <a:rPr lang="en-US" sz="1700" b="1" dirty="0" smtClean="0">
                <a:solidFill>
                  <a:prstClr val="black"/>
                </a:solidFill>
              </a:rPr>
              <a:t>0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</a:t>
            </a:r>
            <a:endParaRPr lang="en-GB" sz="1700" dirty="0" smtClean="0"/>
          </a:p>
          <a:p>
            <a:pPr marL="0" indent="0">
              <a:buNone/>
            </a:pPr>
            <a:endParaRPr lang="en-GB" sz="17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1700" dirty="0">
                <a:solidFill>
                  <a:prstClr val="black"/>
                </a:solidFill>
              </a:rPr>
              <a:t>Rule </a:t>
            </a:r>
            <a:r>
              <a:rPr lang="en-GB" sz="1700" dirty="0" smtClean="0">
                <a:solidFill>
                  <a:prstClr val="black"/>
                </a:solidFill>
              </a:rPr>
              <a:t>2:     </a:t>
            </a:r>
            <a:r>
              <a:rPr lang="en-US" sz="1700" b="1" dirty="0" smtClean="0">
                <a:solidFill>
                  <a:prstClr val="black"/>
                </a:solidFill>
              </a:rPr>
              <a:t>1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  </a:t>
            </a:r>
            <a:r>
              <a:rPr lang="en-GB" sz="1700" dirty="0">
                <a:solidFill>
                  <a:prstClr val="black"/>
                </a:solidFill>
              </a:rPr>
              <a:t>+  </a:t>
            </a:r>
            <a:r>
              <a:rPr lang="en-US" sz="1700" b="1" dirty="0">
                <a:solidFill>
                  <a:prstClr val="black"/>
                </a:solidFill>
              </a:rPr>
              <a:t>0</a:t>
            </a:r>
            <a:r>
              <a:rPr lang="en-US" sz="1700" b="1" baseline="-25000" dirty="0">
                <a:solidFill>
                  <a:prstClr val="black"/>
                </a:solidFill>
              </a:rPr>
              <a:t>2</a:t>
            </a:r>
            <a:r>
              <a:rPr lang="en-GB" sz="1700" dirty="0">
                <a:solidFill>
                  <a:prstClr val="black"/>
                </a:solidFill>
              </a:rPr>
              <a:t>   = </a:t>
            </a:r>
            <a:r>
              <a:rPr lang="en-US" sz="1700" b="1" dirty="0" smtClean="0">
                <a:solidFill>
                  <a:prstClr val="black"/>
                </a:solidFill>
              </a:rPr>
              <a:t>1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</a:t>
            </a:r>
            <a:endParaRPr lang="en-GB" sz="17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GB" sz="1700" dirty="0" smtClean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1700" dirty="0" smtClean="0">
                <a:solidFill>
                  <a:prstClr val="black"/>
                </a:solidFill>
              </a:rPr>
              <a:t>Rule 3:     </a:t>
            </a:r>
            <a:r>
              <a:rPr lang="en-US" sz="1700" b="1" dirty="0">
                <a:solidFill>
                  <a:prstClr val="black"/>
                </a:solidFill>
              </a:rPr>
              <a:t>1</a:t>
            </a:r>
            <a:r>
              <a:rPr lang="en-US" sz="1700" b="1" baseline="-25000" dirty="0">
                <a:solidFill>
                  <a:prstClr val="black"/>
                </a:solidFill>
              </a:rPr>
              <a:t>2  </a:t>
            </a:r>
            <a:r>
              <a:rPr lang="en-GB" sz="1700" dirty="0">
                <a:solidFill>
                  <a:prstClr val="black"/>
                </a:solidFill>
              </a:rPr>
              <a:t>+  </a:t>
            </a:r>
            <a:r>
              <a:rPr lang="en-US" sz="1700" b="1" dirty="0" smtClean="0">
                <a:solidFill>
                  <a:prstClr val="black"/>
                </a:solidFill>
              </a:rPr>
              <a:t>1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</a:t>
            </a:r>
            <a:r>
              <a:rPr lang="en-GB" sz="1700" dirty="0" smtClean="0">
                <a:solidFill>
                  <a:prstClr val="black"/>
                </a:solidFill>
              </a:rPr>
              <a:t>   </a:t>
            </a:r>
            <a:r>
              <a:rPr lang="en-GB" sz="1700" dirty="0">
                <a:solidFill>
                  <a:prstClr val="black"/>
                </a:solidFill>
              </a:rPr>
              <a:t>= </a:t>
            </a:r>
            <a:r>
              <a:rPr lang="en-US" sz="1700" b="1" dirty="0" smtClean="0">
                <a:solidFill>
                  <a:prstClr val="black"/>
                </a:solidFill>
              </a:rPr>
              <a:t>0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</a:t>
            </a:r>
            <a:r>
              <a:rPr lang="en-GB" sz="1700" dirty="0" smtClean="0">
                <a:solidFill>
                  <a:prstClr val="black"/>
                </a:solidFill>
              </a:rPr>
              <a:t>      </a:t>
            </a:r>
            <a:r>
              <a:rPr lang="en-GB" sz="1700" dirty="0" smtClean="0"/>
              <a:t>(carry 1, so you will end up with </a:t>
            </a:r>
            <a:r>
              <a:rPr lang="en-GB" sz="1700" b="1" dirty="0" smtClean="0"/>
              <a:t>1</a:t>
            </a:r>
            <a:r>
              <a:rPr lang="en-US" sz="1700" b="1" dirty="0" smtClean="0">
                <a:solidFill>
                  <a:prstClr val="black"/>
                </a:solidFill>
              </a:rPr>
              <a:t>0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</a:t>
            </a:r>
            <a:r>
              <a:rPr lang="en-GB" sz="1700" dirty="0" smtClean="0"/>
              <a:t> )</a:t>
            </a:r>
          </a:p>
          <a:p>
            <a:pPr marL="0" lvl="0" indent="0">
              <a:buNone/>
            </a:pPr>
            <a:endParaRPr lang="en-GB" sz="17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1700" dirty="0" smtClean="0"/>
              <a:t>Rule 4:     </a:t>
            </a:r>
            <a:r>
              <a:rPr lang="en-US" sz="1600" b="1" dirty="0" smtClean="0">
                <a:solidFill>
                  <a:prstClr val="black"/>
                </a:solidFill>
              </a:rPr>
              <a:t>1</a:t>
            </a:r>
            <a:r>
              <a:rPr lang="en-US" sz="1600" b="1" baseline="-25000" dirty="0" smtClean="0">
                <a:solidFill>
                  <a:prstClr val="black"/>
                </a:solidFill>
              </a:rPr>
              <a:t>2</a:t>
            </a:r>
            <a:r>
              <a:rPr lang="en-GB" sz="1700" dirty="0" smtClean="0"/>
              <a:t> + </a:t>
            </a:r>
            <a:r>
              <a:rPr lang="en-US" sz="1700" b="1" dirty="0" smtClean="0">
                <a:solidFill>
                  <a:prstClr val="black"/>
                </a:solidFill>
              </a:rPr>
              <a:t>1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  </a:t>
            </a:r>
            <a:r>
              <a:rPr lang="en-GB" sz="1700" dirty="0">
                <a:solidFill>
                  <a:prstClr val="black"/>
                </a:solidFill>
              </a:rPr>
              <a:t>+  </a:t>
            </a:r>
            <a:r>
              <a:rPr lang="en-US" sz="1700" b="1" dirty="0">
                <a:solidFill>
                  <a:prstClr val="black"/>
                </a:solidFill>
              </a:rPr>
              <a:t>1</a:t>
            </a:r>
            <a:r>
              <a:rPr lang="en-US" sz="1700" b="1" baseline="-25000" dirty="0">
                <a:solidFill>
                  <a:prstClr val="black"/>
                </a:solidFill>
              </a:rPr>
              <a:t>2</a:t>
            </a:r>
            <a:r>
              <a:rPr lang="en-GB" sz="1700" dirty="0">
                <a:solidFill>
                  <a:prstClr val="black"/>
                </a:solidFill>
              </a:rPr>
              <a:t>   = </a:t>
            </a:r>
            <a:r>
              <a:rPr lang="en-US" sz="1700" b="1" dirty="0" smtClean="0">
                <a:solidFill>
                  <a:prstClr val="black"/>
                </a:solidFill>
              </a:rPr>
              <a:t>1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</a:t>
            </a:r>
            <a:r>
              <a:rPr lang="en-GB" sz="1700" dirty="0" smtClean="0">
                <a:solidFill>
                  <a:prstClr val="black"/>
                </a:solidFill>
              </a:rPr>
              <a:t>      </a:t>
            </a:r>
            <a:r>
              <a:rPr lang="en-GB" sz="1700" dirty="0">
                <a:solidFill>
                  <a:prstClr val="black"/>
                </a:solidFill>
              </a:rPr>
              <a:t>(carry 1, so you will end up with </a:t>
            </a:r>
            <a:r>
              <a:rPr lang="en-GB" sz="1700" b="1" dirty="0" smtClean="0">
                <a:solidFill>
                  <a:prstClr val="black"/>
                </a:solidFill>
              </a:rPr>
              <a:t>1</a:t>
            </a:r>
            <a:r>
              <a:rPr lang="en-US" sz="1700" b="1" dirty="0" smtClean="0">
                <a:solidFill>
                  <a:prstClr val="black"/>
                </a:solidFill>
              </a:rPr>
              <a:t>1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</a:t>
            </a:r>
            <a:r>
              <a:rPr lang="en-GB" sz="1700" dirty="0" smtClean="0">
                <a:solidFill>
                  <a:prstClr val="black"/>
                </a:solidFill>
              </a:rPr>
              <a:t> </a:t>
            </a:r>
            <a:r>
              <a:rPr lang="en-GB" sz="1700" dirty="0">
                <a:solidFill>
                  <a:prstClr val="black"/>
                </a:solidFill>
              </a:rPr>
              <a:t>)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GB" sz="1700" dirty="0" smtClean="0"/>
          </a:p>
          <a:p>
            <a:pPr marL="0" indent="0">
              <a:buNone/>
            </a:pPr>
            <a:endParaRPr lang="en-GB" sz="1700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 smtClean="0"/>
              <a:t>Binary arithmetic in binary is performed same way as in base 10, by starting the adding at the right - hand column (least significant) and working to the left, dealing with any </a:t>
            </a:r>
            <a:r>
              <a:rPr lang="en-GB" sz="1700" b="1" dirty="0" smtClean="0"/>
              <a:t>carries.</a:t>
            </a:r>
          </a:p>
          <a:p>
            <a:pPr marL="0" indent="0">
              <a:buNone/>
            </a:pPr>
            <a:endParaRPr lang="en-GB" sz="1200" dirty="0" smtClean="0"/>
          </a:p>
          <a:p>
            <a:pPr marL="0" indent="0">
              <a:buNone/>
            </a:pPr>
            <a:r>
              <a:rPr lang="en-GB" sz="1700" u="sng" dirty="0" smtClean="0"/>
              <a:t>Example</a:t>
            </a:r>
          </a:p>
          <a:p>
            <a:pPr marL="0" indent="0">
              <a:buNone/>
            </a:pPr>
            <a:endParaRPr lang="en-GB" sz="1200" dirty="0" smtClean="0"/>
          </a:p>
          <a:p>
            <a:pPr>
              <a:buAutoNum type="alphaUcPeriod" startAt="17"/>
            </a:pPr>
            <a:r>
              <a:rPr lang="en-GB" sz="1700" dirty="0" smtClean="0"/>
              <a:t>Add the two binary numbers </a:t>
            </a:r>
            <a:r>
              <a:rPr lang="en-US" sz="1700" b="1" dirty="0" smtClean="0">
                <a:solidFill>
                  <a:prstClr val="black"/>
                </a:solidFill>
              </a:rPr>
              <a:t>110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  </a:t>
            </a:r>
            <a:r>
              <a:rPr lang="en-GB" sz="1700" dirty="0" smtClean="0">
                <a:solidFill>
                  <a:prstClr val="black"/>
                </a:solidFill>
              </a:rPr>
              <a:t>and  </a:t>
            </a:r>
            <a:r>
              <a:rPr lang="en-US" sz="1700" b="1" dirty="0" smtClean="0">
                <a:solidFill>
                  <a:prstClr val="black"/>
                </a:solidFill>
              </a:rPr>
              <a:t>011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2</a:t>
            </a:r>
            <a:r>
              <a:rPr lang="en-GB" sz="1700" dirty="0" smtClean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GB" sz="1700" b="1" dirty="0" smtClean="0"/>
          </a:p>
          <a:p>
            <a:pPr marL="0" indent="0">
              <a:buNone/>
            </a:pPr>
            <a:r>
              <a:rPr lang="en-GB" sz="1700" dirty="0" smtClean="0"/>
              <a:t>Solution</a:t>
            </a:r>
          </a:p>
          <a:p>
            <a:pPr marL="0" indent="0">
              <a:buNone/>
            </a:pPr>
            <a:endParaRPr lang="en-GB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700" dirty="0" smtClean="0"/>
              <a:t>First </a:t>
            </a:r>
            <a:r>
              <a:rPr lang="en-GB" sz="1700" dirty="0"/>
              <a:t>add the right hand columns (1 + 0 = 1</a:t>
            </a:r>
            <a:r>
              <a:rPr lang="en-GB" sz="17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700" dirty="0"/>
              <a:t>Then add the next column (1 + 1 = 0 carry 1</a:t>
            </a:r>
            <a:r>
              <a:rPr lang="en-GB" sz="17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700" dirty="0"/>
              <a:t>Then add the third column (0 + 1 = 1, plus 1 carried from previous column = 0 carry 1</a:t>
            </a:r>
            <a:r>
              <a:rPr lang="en-GB" sz="17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700" dirty="0"/>
              <a:t>Create a new fourth column, and place the carry into it to give 1.</a:t>
            </a:r>
            <a:endParaRPr lang="en-GB" sz="1700" dirty="0" smtClean="0"/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                                                                                                                              </a:t>
            </a:r>
            <a:endParaRPr lang="en-GB" sz="16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19600"/>
            <a:ext cx="990600" cy="117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5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39762"/>
          </a:xfrm>
        </p:spPr>
        <p:txBody>
          <a:bodyPr>
            <a:normAutofit/>
          </a:bodyPr>
          <a:lstStyle/>
          <a:p>
            <a:r>
              <a:rPr lang="en-GB" sz="2900" u="sng" dirty="0"/>
              <a:t>Binary Arithmetic Rules (Addition &amp; Subtraction)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Example 1. </a:t>
            </a:r>
          </a:p>
          <a:p>
            <a:pPr marL="0" indent="0">
              <a:buNone/>
            </a:pPr>
            <a:endParaRPr lang="en-GB" sz="1800" b="1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/>
              <a:t>Add the two binary numbers</a:t>
            </a:r>
            <a:r>
              <a:rPr lang="en-GB" sz="1800" b="1" dirty="0"/>
              <a:t>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11001010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 and 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10011011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endParaRPr lang="en-GB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1800" dirty="0" smtClean="0"/>
              <a:t>Soln.</a:t>
            </a:r>
          </a:p>
          <a:p>
            <a:pPr marL="0" indent="0">
              <a:buNone/>
            </a:pPr>
            <a:r>
              <a:rPr lang="en-GB" sz="1800" dirty="0" smtClean="0"/>
              <a:t>                                                                       </a:t>
            </a:r>
            <a:r>
              <a:rPr lang="en-GB" sz="18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1100  1010</a:t>
            </a:r>
            <a:r>
              <a:rPr lang="en-GB" sz="1800" baseline="-25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                                                                                           +</a:t>
            </a:r>
            <a:endParaRPr lang="en-GB" sz="1000" dirty="0"/>
          </a:p>
          <a:p>
            <a:pPr marL="0" lvl="0" indent="0">
              <a:buNone/>
            </a:pPr>
            <a:r>
              <a:rPr lang="en-GB" sz="18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</a:t>
            </a:r>
            <a:r>
              <a:rPr lang="en-GB" sz="1800" u="sng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1001  1011</a:t>
            </a:r>
            <a:r>
              <a:rPr lang="en-GB" sz="1800" baseline="-25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GB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/>
          </a:p>
          <a:p>
            <a:pPr marL="0" lvl="0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  <a:r>
              <a:rPr lang="en-GB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8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0</a:t>
            </a:r>
            <a:r>
              <a:rPr lang="en-GB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110  0101</a:t>
            </a:r>
            <a:r>
              <a:rPr lang="en-GB" sz="1800" baseline="-25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endParaRPr lang="en-GB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– the farthest digit to the left is the carry number (i.e. </a:t>
            </a:r>
            <a:r>
              <a:rPr lang="en-GB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88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39762"/>
          </a:xfrm>
        </p:spPr>
        <p:txBody>
          <a:bodyPr>
            <a:normAutofit/>
          </a:bodyPr>
          <a:lstStyle/>
          <a:p>
            <a:r>
              <a:rPr lang="en-GB" sz="2900" u="sng" dirty="0"/>
              <a:t>Binary Arithmetic Rules (Addition &amp; Subtraction)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Example 2. </a:t>
            </a:r>
          </a:p>
          <a:p>
            <a:pPr marL="0" indent="0">
              <a:buNone/>
            </a:pPr>
            <a:endParaRPr lang="en-GB" sz="1800" b="1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/>
              <a:t>Subtract</a:t>
            </a:r>
            <a:r>
              <a:rPr lang="en-GB" sz="1800" b="1" dirty="0"/>
              <a:t>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11001010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 from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10011011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endParaRPr lang="en-GB" sz="1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8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457200" lvl="1" indent="0">
              <a:buNone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38400"/>
            <a:ext cx="5143500" cy="34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39762"/>
          </a:xfrm>
        </p:spPr>
        <p:txBody>
          <a:bodyPr>
            <a:normAutofit/>
          </a:bodyPr>
          <a:lstStyle/>
          <a:p>
            <a:r>
              <a:rPr lang="en-GB" sz="2900" u="sng" dirty="0"/>
              <a:t>Binary Arithmetic Rules (Addition &amp; Subtraction)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Example 3. </a:t>
            </a:r>
          </a:p>
          <a:p>
            <a:pPr marL="0" indent="0">
              <a:buNone/>
            </a:pPr>
            <a:endParaRPr lang="en-GB" sz="1800" b="1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/>
              <a:t>Subtract</a:t>
            </a:r>
            <a:r>
              <a:rPr lang="en-GB" sz="1800" b="1" dirty="0"/>
              <a:t> </a:t>
            </a:r>
            <a:r>
              <a:rPr lang="en-GB" sz="18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10010</a:t>
            </a:r>
            <a:r>
              <a:rPr lang="en-GB" sz="1800" baseline="-25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 smtClean="0">
                <a:solidFill>
                  <a:prstClr val="black"/>
                </a:solidFill>
              </a:rPr>
              <a:t>  </a:t>
            </a:r>
            <a:r>
              <a:rPr lang="en-GB" sz="1800" dirty="0">
                <a:solidFill>
                  <a:prstClr val="black"/>
                </a:solidFill>
              </a:rPr>
              <a:t>from </a:t>
            </a:r>
            <a:r>
              <a:rPr lang="en-GB" sz="18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1011011</a:t>
            </a:r>
            <a:r>
              <a:rPr lang="en-GB" sz="1800" baseline="-25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 smtClean="0">
                <a:solidFill>
                  <a:prstClr val="black"/>
                </a:solidFill>
              </a:rPr>
              <a:t> </a:t>
            </a:r>
            <a:endParaRPr lang="en-GB" sz="1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GB" sz="1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8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457200" lvl="1" indent="0">
              <a:buNone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</p:txBody>
      </p:sp>
      <p:pic>
        <p:nvPicPr>
          <p:cNvPr id="1026" name="Picture 2" descr="Image result for binary subtraction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343400" cy="234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848600" cy="457200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Hexadecimal Numbers </a:t>
            </a:r>
            <a:r>
              <a:rPr lang="en-GB" sz="2700" u="sng" dirty="0" smtClean="0"/>
              <a:t>(Base 16)</a:t>
            </a:r>
            <a:endParaRPr lang="en-GB" sz="27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960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This refer to another group of base systems commonly used in digital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Hexadecimals occur as numbers of </a:t>
            </a:r>
            <a:r>
              <a:rPr lang="en-GB" sz="2100" b="1" dirty="0" smtClean="0"/>
              <a:t>base 16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Hexadecimal numbers are used because for any number base greater than 10, will require symbols to represent the numerals </a:t>
            </a:r>
            <a:r>
              <a:rPr lang="en-GB" sz="1700" dirty="0" smtClean="0"/>
              <a:t>(i.e. 0, 1, 2, 3, 4, 5, 6, 7, 8, 9…..)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To solve this problem, any number digits more than ten numerals will be represented by the letters of alphabet starting from 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Since the hexadecimal system is base 16, there are sixteen numerals required to represent and store the numbers as follow;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Hexadecimal number system digits – 0, 1, 2, 3, 4, 5, 6, 7, 8, 9, A, B, C, D, E, F</a:t>
            </a:r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2100" u="sng" dirty="0" smtClean="0"/>
              <a:t>Examples of Hexadecimal Numbers</a:t>
            </a:r>
          </a:p>
          <a:p>
            <a:pPr marL="0" indent="0">
              <a:buNone/>
            </a:pPr>
            <a:endParaRPr lang="en-GB" sz="21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Written (with </a:t>
            </a:r>
            <a:r>
              <a:rPr lang="en-GB" sz="2100" b="1" dirty="0" smtClean="0"/>
              <a:t>base 16)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</a:rPr>
              <a:t>10</a:t>
            </a:r>
            <a:r>
              <a:rPr lang="en-US" sz="1800" baseline="-25000" dirty="0" smtClean="0">
                <a:solidFill>
                  <a:prstClr val="black"/>
                </a:solidFill>
              </a:rPr>
              <a:t>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</a:rPr>
              <a:t>47</a:t>
            </a:r>
            <a:r>
              <a:rPr lang="en-US" sz="1800" baseline="-25000" dirty="0" smtClean="0">
                <a:solidFill>
                  <a:prstClr val="black"/>
                </a:solidFill>
              </a:rPr>
              <a:t>16</a:t>
            </a:r>
            <a:endParaRPr lang="en-GB" sz="1800" dirty="0" smtClean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</a:rPr>
              <a:t>3FA</a:t>
            </a:r>
            <a:r>
              <a:rPr lang="en-US" sz="1800" baseline="-25000" dirty="0" smtClean="0">
                <a:solidFill>
                  <a:prstClr val="black"/>
                </a:solidFill>
              </a:rPr>
              <a:t>16</a:t>
            </a:r>
            <a:endParaRPr lang="en-US" sz="1800" baseline="-25000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</a:rPr>
              <a:t>A03F</a:t>
            </a:r>
            <a:r>
              <a:rPr lang="en-US" sz="1800" baseline="-25000" dirty="0" smtClean="0">
                <a:solidFill>
                  <a:prstClr val="black"/>
                </a:solidFill>
              </a:rPr>
              <a:t>16</a:t>
            </a:r>
            <a:endParaRPr lang="en-GB" sz="18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GB" sz="1700" dirty="0" smtClean="0"/>
          </a:p>
          <a:p>
            <a:pPr marL="361950" indent="-361950">
              <a:buFont typeface="+mj-lt"/>
              <a:buAutoNum type="alphaLcPeriod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606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848600" cy="457200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Binary and Hexadecimal Number Tables</a:t>
            </a:r>
            <a:endParaRPr lang="en-GB" sz="3200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35369"/>
              </p:ext>
            </p:extLst>
          </p:nvPr>
        </p:nvGraphicFramePr>
        <p:xfrm>
          <a:off x="1905000" y="1371600"/>
          <a:ext cx="4267200" cy="4403304"/>
        </p:xfrm>
        <a:graphic>
          <a:graphicData uri="http://schemas.openxmlformats.org/drawingml/2006/table">
            <a:tbl>
              <a:tblPr/>
              <a:tblGrid>
                <a:gridCol w="1415777"/>
                <a:gridCol w="1460485"/>
                <a:gridCol w="1390938"/>
              </a:tblGrid>
              <a:tr h="2220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Hexadecimal </a:t>
                      </a:r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Digits</a:t>
                      </a:r>
                    </a:p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3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Hex. Numerals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39762"/>
          </a:xfrm>
        </p:spPr>
        <p:txBody>
          <a:bodyPr>
            <a:normAutofit/>
          </a:bodyPr>
          <a:lstStyle/>
          <a:p>
            <a:r>
              <a:rPr lang="en-GB" sz="2900" u="sng" dirty="0"/>
              <a:t>Hexadecimal Numbers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Conversion from Binary to Hex - Rules</a:t>
            </a:r>
          </a:p>
          <a:p>
            <a:pPr marL="0" indent="0">
              <a:buNone/>
            </a:pPr>
            <a:endParaRPr lang="en-GB" sz="1800" b="1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700" b="1" dirty="0">
                <a:solidFill>
                  <a:prstClr val="black"/>
                </a:solidFill>
              </a:rPr>
              <a:t>Rule 1 </a:t>
            </a:r>
            <a:r>
              <a:rPr lang="en-GB" sz="1700" dirty="0">
                <a:solidFill>
                  <a:prstClr val="black"/>
                </a:solidFill>
              </a:rPr>
              <a:t>: Starting from the right, group the binary number into sets of 4 bits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700" b="1" dirty="0">
                <a:solidFill>
                  <a:prstClr val="black"/>
                </a:solidFill>
              </a:rPr>
              <a:t>Rule 2</a:t>
            </a:r>
            <a:r>
              <a:rPr lang="en-GB" sz="1700" dirty="0">
                <a:solidFill>
                  <a:prstClr val="black"/>
                </a:solidFill>
              </a:rPr>
              <a:t> : After grouping into sets of 4 bits, if any group has less than 4 bits, add 0s from the left until it becomes 4 bits. 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700" b="1" dirty="0">
                <a:solidFill>
                  <a:prstClr val="black"/>
                </a:solidFill>
              </a:rPr>
              <a:t>Rule 3</a:t>
            </a:r>
            <a:r>
              <a:rPr lang="en-GB" sz="1700" dirty="0">
                <a:solidFill>
                  <a:prstClr val="black"/>
                </a:solidFill>
              </a:rPr>
              <a:t> : Convert each set of 4 bits into the appropriate hexadecimal digit.   </a:t>
            </a:r>
            <a:endParaRPr lang="en-GB" sz="1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8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457200" lvl="1" indent="0">
              <a:buNone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064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848600" cy="457200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Binary – Hexadecimal Conversion</a:t>
            </a:r>
            <a:endParaRPr lang="en-GB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96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To convert from binary systems to hexadecimals, it is best to first divide the binary numbers into groups of 4 digits.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After dividing the binary numbers into groups of 4, then convert each group to </a:t>
            </a:r>
            <a:r>
              <a:rPr lang="en-GB" sz="2100" b="1" dirty="0" smtClean="0"/>
              <a:t>hex digit </a:t>
            </a:r>
            <a:r>
              <a:rPr lang="en-GB" sz="2100" dirty="0" smtClean="0"/>
              <a:t>(i.e. into hexadecimal form)</a:t>
            </a:r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2100" u="sng" dirty="0" smtClean="0"/>
              <a:t>Examples</a:t>
            </a:r>
            <a:endParaRPr lang="en-GB" sz="21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Convert the binary number 10110101 to a hexadecimal number</a:t>
            </a:r>
            <a:endParaRPr lang="en-GB" sz="2100" b="1" dirty="0"/>
          </a:p>
          <a:p>
            <a:pPr marL="0" indent="0">
              <a:buNone/>
            </a:pPr>
            <a:endParaRPr lang="en-GB" sz="2100" b="1" dirty="0" smtClean="0"/>
          </a:p>
          <a:p>
            <a:pPr marL="0" indent="0">
              <a:buNone/>
            </a:pPr>
            <a:r>
              <a:rPr lang="en-GB" sz="2100" dirty="0" smtClean="0"/>
              <a:t>Soln.</a:t>
            </a:r>
          </a:p>
          <a:p>
            <a:pPr marL="0" indent="0">
              <a:buNone/>
            </a:pPr>
            <a:r>
              <a:rPr lang="en-GB" sz="2100" dirty="0"/>
              <a:t> </a:t>
            </a:r>
            <a:r>
              <a:rPr lang="en-GB" sz="2100" dirty="0" smtClean="0"/>
              <a:t>Step 1: Divide into group of 4 digits                             1011     0101</a:t>
            </a:r>
          </a:p>
          <a:p>
            <a:pPr marL="0" indent="0">
              <a:buNone/>
            </a:pPr>
            <a:r>
              <a:rPr lang="en-GB" sz="2100" dirty="0"/>
              <a:t> </a:t>
            </a:r>
            <a:r>
              <a:rPr lang="en-GB" sz="2100" dirty="0" smtClean="0"/>
              <a:t>Step 2: Convert each group to hex digits                        B            5</a:t>
            </a:r>
            <a:endParaRPr lang="en-GB" sz="1700" dirty="0" smtClean="0"/>
          </a:p>
          <a:p>
            <a:pPr marL="0" lvl="0" indent="0">
              <a:buNone/>
            </a:pPr>
            <a:r>
              <a:rPr lang="en-US" sz="1700" dirty="0" smtClean="0">
                <a:solidFill>
                  <a:prstClr val="black"/>
                </a:solidFill>
              </a:rPr>
              <a:t>                                                                                                                               </a:t>
            </a:r>
            <a:r>
              <a:rPr lang="en-US" sz="1700" b="1" dirty="0" smtClean="0">
                <a:solidFill>
                  <a:prstClr val="black"/>
                </a:solidFill>
              </a:rPr>
              <a:t>B5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16</a:t>
            </a:r>
            <a:endParaRPr lang="en-GB" sz="17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274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848600" cy="457200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Decimal – Hexadecimal Conversion</a:t>
            </a:r>
            <a:endParaRPr lang="en-GB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96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It is possible to convert numbers in base 10 (i.e. decimals) to hexadecimal (i.e. numbers in base 16) by following the same concept (division method) used in binary conversion.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u="sng" dirty="0" smtClean="0"/>
              <a:t>Example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Q. Convert the number 141 to hexadecimal number </a:t>
            </a:r>
            <a:endParaRPr lang="en-GB" sz="1800" b="1" dirty="0"/>
          </a:p>
          <a:p>
            <a:pPr marL="0" indent="0">
              <a:buNone/>
            </a:pPr>
            <a:endParaRPr lang="en-GB" sz="1800" b="1" dirty="0" smtClean="0"/>
          </a:p>
          <a:p>
            <a:pPr marL="0" indent="0">
              <a:buNone/>
            </a:pPr>
            <a:r>
              <a:rPr lang="en-GB" sz="1800" b="1" dirty="0" smtClean="0"/>
              <a:t>Soln.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dirty="0" smtClean="0">
                <a:ea typeface="Calibri"/>
                <a:cs typeface="Times New Roman"/>
              </a:rPr>
              <a:t>Step 1: 141 </a:t>
            </a:r>
            <a:r>
              <a:rPr lang="en-US" sz="1800" dirty="0">
                <a:ea typeface="Calibri"/>
                <a:cs typeface="Times New Roman"/>
              </a:rPr>
              <a:t>divided by 16 is 8 remainder </a:t>
            </a:r>
            <a:r>
              <a:rPr lang="en-US" sz="1800" b="1" dirty="0" smtClean="0">
                <a:ea typeface="Calibri"/>
                <a:cs typeface="Times New Roman"/>
              </a:rPr>
              <a:t>13</a:t>
            </a:r>
            <a:endParaRPr lang="en-GB" sz="1800" b="1" dirty="0" smtClean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dirty="0" smtClean="0">
                <a:ea typeface="Calibri"/>
                <a:cs typeface="Times New Roman"/>
              </a:rPr>
              <a:t>Step 2: 8 divided by 16 is 0 remainder </a:t>
            </a:r>
            <a:r>
              <a:rPr lang="en-US" sz="1800" b="1" dirty="0" smtClean="0">
                <a:ea typeface="Calibri"/>
                <a:cs typeface="Times New Roman"/>
              </a:rPr>
              <a:t>8</a:t>
            </a:r>
            <a:endParaRPr lang="en-GB" sz="1800" b="1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GB" sz="1800" dirty="0" smtClean="0"/>
              <a:t>Step 3: Combining the two remainders = </a:t>
            </a:r>
            <a:r>
              <a:rPr lang="en-GB" sz="1800" b="1" dirty="0" smtClean="0"/>
              <a:t>[8][13]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Recall,</a:t>
            </a:r>
          </a:p>
          <a:p>
            <a:pPr marL="0" indent="0">
              <a:buNone/>
            </a:pPr>
            <a:r>
              <a:rPr lang="en-GB" sz="1800" dirty="0" smtClean="0"/>
              <a:t>From the table below;</a:t>
            </a:r>
            <a:endParaRPr lang="en-GB" sz="1100" dirty="0" smtClean="0"/>
          </a:p>
          <a:p>
            <a:pPr marL="0" lvl="0" indent="0">
              <a:buNone/>
            </a:pPr>
            <a:endParaRPr lang="en-GB" sz="1000" dirty="0" smtClean="0"/>
          </a:p>
          <a:p>
            <a:pPr marL="0" lvl="0" indent="0">
              <a:buNone/>
            </a:pPr>
            <a:endParaRPr lang="en-GB" sz="1800" dirty="0" smtClean="0"/>
          </a:p>
          <a:p>
            <a:pPr marL="0" lvl="0" indent="0">
              <a:buNone/>
            </a:pPr>
            <a:endParaRPr lang="en-GB" sz="1800" dirty="0"/>
          </a:p>
          <a:p>
            <a:pPr marL="0" lvl="0" indent="0">
              <a:buNone/>
            </a:pPr>
            <a:endParaRPr lang="en-GB" sz="1800" dirty="0" smtClean="0"/>
          </a:p>
          <a:p>
            <a:pPr marL="0" lvl="0" indent="0">
              <a:buNone/>
            </a:pPr>
            <a:r>
              <a:rPr lang="en-GB" sz="1800" dirty="0" smtClean="0"/>
              <a:t>Hence, 141 to hexadecimal number =  </a:t>
            </a:r>
            <a:r>
              <a:rPr lang="en-US" sz="1700" b="1" dirty="0" smtClean="0">
                <a:solidFill>
                  <a:prstClr val="black"/>
                </a:solidFill>
              </a:rPr>
              <a:t>8D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16</a:t>
            </a:r>
            <a:endParaRPr lang="en-GB" sz="17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GB" sz="18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GB" sz="1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</p:txBody>
      </p:sp>
      <p:pic>
        <p:nvPicPr>
          <p:cNvPr id="4" name="Picture 3" descr="http://compsysfunds.hnd-computing.com/wp-content/uploads/2012/07/Hex-A-F1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5038725"/>
            <a:ext cx="67818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7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848600" cy="457200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Hexadecimal – Decimal &amp; Binary Conversion</a:t>
            </a:r>
            <a:endParaRPr lang="en-GB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96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Hexadecimals can be converted into denary numbers (i.e. decimals or base 10) and from denary conversion can be performed to binary.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800" u="sng" dirty="0" smtClean="0"/>
              <a:t>Example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Q. Convert the hexadecimal number 4A9F to decimal </a:t>
            </a:r>
            <a:endParaRPr lang="en-GB" sz="1800" b="1" dirty="0"/>
          </a:p>
          <a:p>
            <a:pPr marL="0" indent="0">
              <a:buNone/>
            </a:pPr>
            <a:endParaRPr lang="en-GB" sz="1000" b="1" dirty="0" smtClean="0"/>
          </a:p>
          <a:p>
            <a:pPr marL="0" indent="0">
              <a:buNone/>
            </a:pPr>
            <a:r>
              <a:rPr lang="en-GB" sz="1800" b="1" dirty="0" smtClean="0"/>
              <a:t>Soln.</a:t>
            </a:r>
          </a:p>
          <a:p>
            <a:pPr marL="0" indent="0">
              <a:buNone/>
            </a:pPr>
            <a:r>
              <a:rPr lang="en-GB" sz="1800" dirty="0" smtClean="0"/>
              <a:t>Recall,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endParaRPr lang="en-GB" sz="2100" dirty="0" smtClean="0"/>
          </a:p>
          <a:p>
            <a:pPr marL="0" indent="0">
              <a:buNone/>
            </a:pPr>
            <a:endParaRPr lang="en-GB" sz="2100" dirty="0" smtClean="0"/>
          </a:p>
          <a:p>
            <a:pPr marL="0" indent="0"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sz="2000" dirty="0" smtClean="0"/>
              <a:t> </a:t>
            </a:r>
            <a:r>
              <a:rPr lang="en-GB" sz="1600" dirty="0" smtClean="0"/>
              <a:t>4A9F = 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b="1" dirty="0"/>
              <a:t>4</a:t>
            </a:r>
            <a:r>
              <a:rPr lang="en-US" sz="1600" dirty="0"/>
              <a:t> x 4096) + (</a:t>
            </a:r>
            <a:r>
              <a:rPr lang="en-US" sz="1600" b="1" dirty="0"/>
              <a:t>10</a:t>
            </a:r>
            <a:r>
              <a:rPr lang="en-US" sz="1600" dirty="0"/>
              <a:t> x 256) + (</a:t>
            </a:r>
            <a:r>
              <a:rPr lang="en-US" sz="1600" b="1" dirty="0"/>
              <a:t>9</a:t>
            </a:r>
            <a:r>
              <a:rPr lang="en-US" sz="1600" dirty="0"/>
              <a:t> x 16) + (</a:t>
            </a:r>
            <a:r>
              <a:rPr lang="en-US" sz="1600" b="1" dirty="0"/>
              <a:t>15</a:t>
            </a:r>
            <a:r>
              <a:rPr lang="en-US" sz="1600" dirty="0"/>
              <a:t> x 1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= 19103</a:t>
            </a:r>
            <a:endParaRPr lang="en-GB" sz="1600" dirty="0"/>
          </a:p>
          <a:p>
            <a:pPr marL="0" lvl="0" indent="0">
              <a:buNone/>
            </a:pPr>
            <a:endParaRPr lang="en-GB" sz="1800" dirty="0" smtClean="0"/>
          </a:p>
          <a:p>
            <a:pPr marL="0" lvl="0" indent="0">
              <a:buNone/>
            </a:pPr>
            <a:r>
              <a:rPr lang="en-GB" sz="1800" dirty="0" smtClean="0"/>
              <a:t>Q. </a:t>
            </a:r>
            <a:r>
              <a:rPr lang="en-GB" sz="1800" dirty="0">
                <a:solidFill>
                  <a:prstClr val="black"/>
                </a:solidFill>
              </a:rPr>
              <a:t>Convert the hexadecimal number </a:t>
            </a:r>
            <a:r>
              <a:rPr lang="en-GB" sz="1800" dirty="0" smtClean="0">
                <a:solidFill>
                  <a:prstClr val="black"/>
                </a:solidFill>
              </a:rPr>
              <a:t>5AB7 </a:t>
            </a:r>
            <a:r>
              <a:rPr lang="en-GB" sz="1800" dirty="0">
                <a:solidFill>
                  <a:prstClr val="black"/>
                </a:solidFill>
              </a:rPr>
              <a:t>to </a:t>
            </a:r>
            <a:r>
              <a:rPr lang="en-GB" sz="1800" dirty="0" smtClean="0">
                <a:solidFill>
                  <a:prstClr val="black"/>
                </a:solidFill>
              </a:rPr>
              <a:t>number in base 10. </a:t>
            </a:r>
          </a:p>
          <a:p>
            <a:pPr marL="0" lvl="0" indent="0">
              <a:buNone/>
            </a:pPr>
            <a:endParaRPr lang="en-GB" sz="1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1800" b="1" dirty="0" smtClean="0"/>
              <a:t>Soln.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1800" dirty="0" smtClean="0"/>
              <a:t>     5AB7 = </a:t>
            </a:r>
            <a:r>
              <a:rPr lang="en-US" sz="18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sz="1800" b="1" dirty="0">
                <a:latin typeface="Times New Roman"/>
                <a:ea typeface="Calibri"/>
                <a:cs typeface="Times New Roman"/>
              </a:rPr>
              <a:t>5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 x 4096) + (</a:t>
            </a:r>
            <a:r>
              <a:rPr lang="en-US" sz="1800" b="1" dirty="0">
                <a:latin typeface="Times New Roman"/>
                <a:ea typeface="Calibri"/>
                <a:cs typeface="Times New Roman"/>
              </a:rPr>
              <a:t>10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 x 256) + (</a:t>
            </a:r>
            <a:r>
              <a:rPr lang="en-US" sz="1800" b="1" dirty="0">
                <a:latin typeface="Times New Roman"/>
                <a:ea typeface="Calibri"/>
                <a:cs typeface="Times New Roman"/>
              </a:rPr>
              <a:t>11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 x 16) + (</a:t>
            </a:r>
            <a:r>
              <a:rPr lang="en-US" sz="1800" b="1" dirty="0">
                <a:latin typeface="Times New Roman"/>
                <a:ea typeface="Calibri"/>
                <a:cs typeface="Times New Roman"/>
              </a:rPr>
              <a:t>7 </a:t>
            </a:r>
            <a:r>
              <a:rPr lang="en-US" sz="1800" dirty="0">
                <a:latin typeface="Times New Roman"/>
                <a:ea typeface="Calibri"/>
                <a:cs typeface="Times New Roman"/>
              </a:rPr>
              <a:t>x 1)</a:t>
            </a:r>
            <a:endParaRPr lang="en-GB" sz="1800" dirty="0"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 smtClean="0">
                <a:latin typeface="Times New Roman"/>
                <a:ea typeface="Calibri"/>
                <a:cs typeface="Times New Roman"/>
              </a:rPr>
              <a:t>              = 23223</a:t>
            </a:r>
            <a:endParaRPr lang="en-GB" sz="2100" dirty="0" smtClean="0"/>
          </a:p>
          <a:p>
            <a:pPr marL="0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</p:txBody>
      </p:sp>
      <p:pic>
        <p:nvPicPr>
          <p:cNvPr id="4" name="Picture 3" descr="http://compsysfunds.hnd-computing.com/wp-content/uploads/2012/07/Hex-A-F1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693420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3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848600" cy="639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Outcome 1_Mode of Assessment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GB" sz="2000" dirty="0"/>
              <a:t>This outcome is assessed using a knowledge based assessment designed to ensure that you have acquired the background knowledge required to develop skills in using data structures</a:t>
            </a:r>
          </a:p>
          <a:p>
            <a:pPr marL="0" lvl="0" indent="0">
              <a:buNone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Closed-book</a:t>
            </a:r>
            <a:r>
              <a:rPr lang="en-GB" sz="2000" dirty="0"/>
              <a:t> objective test consisting of </a:t>
            </a:r>
            <a:r>
              <a:rPr lang="en-GB" sz="2000" b="1" dirty="0"/>
              <a:t>30 multiple-choice</a:t>
            </a:r>
            <a:endParaRPr lang="en-GB" sz="1600" b="1" dirty="0"/>
          </a:p>
          <a:p>
            <a:pPr marL="457200" lvl="1" indent="0">
              <a:buNone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Each question is worth 1 mark each, candidates required to achieve a </a:t>
            </a:r>
            <a:r>
              <a:rPr lang="en-GB" sz="2000" b="1" dirty="0"/>
              <a:t>minimum of 18 marks (i.e. 60%)</a:t>
            </a:r>
            <a:r>
              <a:rPr lang="en-GB" sz="2000" dirty="0"/>
              <a:t> to be successful.</a:t>
            </a:r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961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848600" cy="639762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</a:pPr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Practice Questions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39762"/>
          </a:xfrm>
        </p:spPr>
        <p:txBody>
          <a:bodyPr>
            <a:normAutofit/>
          </a:bodyPr>
          <a:lstStyle/>
          <a:p>
            <a:r>
              <a:rPr lang="en-GB" sz="2900" u="sng" dirty="0" smtClean="0"/>
              <a:t>Tutorials</a:t>
            </a:r>
            <a:endParaRPr lang="en-GB" sz="29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Q1. </a:t>
            </a:r>
            <a:r>
              <a:rPr lang="en-GB" sz="1800" dirty="0" smtClean="0"/>
              <a:t>Convert the following binary numbers to decimals</a:t>
            </a:r>
          </a:p>
          <a:p>
            <a:pPr marL="0" indent="0">
              <a:buNone/>
            </a:pPr>
            <a:endParaRPr lang="en-GB" sz="1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101101 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11011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10110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0111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0100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800" b="1" dirty="0" smtClean="0"/>
              <a:t>Q2. </a:t>
            </a:r>
            <a:r>
              <a:rPr lang="en-GB" sz="1800" dirty="0" smtClean="0"/>
              <a:t>Convert the following decimals to binary numbers</a:t>
            </a:r>
          </a:p>
          <a:p>
            <a:pPr marL="0" indent="0">
              <a:buNone/>
            </a:pPr>
            <a:endParaRPr lang="en-GB" sz="1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32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93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127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843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5673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448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39762"/>
          </a:xfrm>
        </p:spPr>
        <p:txBody>
          <a:bodyPr>
            <a:normAutofit/>
          </a:bodyPr>
          <a:lstStyle/>
          <a:p>
            <a:r>
              <a:rPr lang="en-GB" sz="2900" u="sng" dirty="0" smtClean="0"/>
              <a:t>Tutorials</a:t>
            </a:r>
            <a:endParaRPr lang="en-GB" sz="29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Q3. </a:t>
            </a:r>
            <a:r>
              <a:rPr lang="en-GB" sz="1800" dirty="0" smtClean="0"/>
              <a:t>Perform the specified arithmetic operation on the binary numbers</a:t>
            </a:r>
          </a:p>
          <a:p>
            <a:pPr marL="0" indent="0">
              <a:buNone/>
            </a:pPr>
            <a:endParaRPr lang="en-GB" sz="1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110 + 011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001 + 010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10110 + 00010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00100011 + 11101111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00100011 + 00010001</a:t>
            </a:r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800" b="1" dirty="0" smtClean="0"/>
              <a:t>Q4. </a:t>
            </a:r>
            <a:r>
              <a:rPr lang="en-GB" sz="1800" dirty="0"/>
              <a:t>Perform the </a:t>
            </a:r>
            <a:r>
              <a:rPr lang="en-GB" sz="1800" dirty="0" smtClean="0"/>
              <a:t>following </a:t>
            </a:r>
            <a:r>
              <a:rPr lang="en-GB" sz="1800" dirty="0"/>
              <a:t>arithmetic </a:t>
            </a:r>
            <a:r>
              <a:rPr lang="en-GB" sz="1800" dirty="0" smtClean="0"/>
              <a:t>operations </a:t>
            </a:r>
          </a:p>
          <a:p>
            <a:pPr marL="0" indent="0">
              <a:buNone/>
            </a:pPr>
            <a:endParaRPr lang="en-GB" sz="1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35 – 17 (convert answer to binary)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64 - 13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156 -35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11101111 – 11101010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10110 - 00010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403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39762"/>
          </a:xfrm>
        </p:spPr>
        <p:txBody>
          <a:bodyPr>
            <a:normAutofit/>
          </a:bodyPr>
          <a:lstStyle/>
          <a:p>
            <a:r>
              <a:rPr lang="en-GB" sz="2900" u="sng" dirty="0" smtClean="0"/>
              <a:t>Tutorials</a:t>
            </a:r>
            <a:endParaRPr lang="en-GB" sz="29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Q5. </a:t>
            </a:r>
            <a:r>
              <a:rPr lang="en-GB" sz="1800" dirty="0"/>
              <a:t>Perform the specified arithmetic operation on the binary numbers</a:t>
            </a:r>
          </a:p>
          <a:p>
            <a:pPr marL="0" indent="0">
              <a:buNone/>
            </a:pPr>
            <a:endParaRPr lang="en-GB" sz="10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1010 1010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  <a:r>
              <a:rPr lang="en-GB" sz="1800" dirty="0"/>
              <a:t> +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1011 0101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  <a:endParaRPr lang="en-GB" sz="1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1000 1011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 +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1100 0000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  <a:endParaRPr lang="en-GB" sz="1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1111 0000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 +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1011 0110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10111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 +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1000 0000 0111 1111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 +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</a:rPr>
              <a:t>000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0 0000 0011 1000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800" b="1" dirty="0" smtClean="0"/>
              <a:t>Q6. </a:t>
            </a:r>
            <a:r>
              <a:rPr lang="en-GB" sz="1800" dirty="0"/>
              <a:t>Perform the following arithmetic operations </a:t>
            </a:r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1110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/>
              <a:t> –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  <a:r>
              <a:rPr lang="en-GB" sz="1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100001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/>
              <a:t> -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11111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1011 01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/>
              <a:t> -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100111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1100 1110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/>
              <a:t> –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0100 0000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  <a:r>
              <a:rPr lang="en-GB" sz="1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1111 1000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/>
              <a:t> -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1011 1100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200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39762"/>
          </a:xfrm>
        </p:spPr>
        <p:txBody>
          <a:bodyPr>
            <a:normAutofit/>
          </a:bodyPr>
          <a:lstStyle/>
          <a:p>
            <a:r>
              <a:rPr lang="en-GB" sz="2900" u="sng" dirty="0" smtClean="0"/>
              <a:t>Tutorials</a:t>
            </a:r>
            <a:endParaRPr lang="en-GB" sz="29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Q7. </a:t>
            </a:r>
            <a:r>
              <a:rPr lang="en-GB" sz="1800" dirty="0" smtClean="0"/>
              <a:t>Convert the following base 10 numbers into hexadecimal</a:t>
            </a:r>
          </a:p>
          <a:p>
            <a:pPr marL="0" indent="0">
              <a:buNone/>
            </a:pPr>
            <a:endParaRPr lang="en-GB" sz="1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120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237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362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754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951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1365</a:t>
            </a:r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800" b="1" dirty="0" smtClean="0"/>
              <a:t>Q8. </a:t>
            </a:r>
            <a:r>
              <a:rPr lang="en-GB" sz="1800" dirty="0" smtClean="0"/>
              <a:t>Convert the following hexadecimal into decimal numbers (i.e. base 10)</a:t>
            </a:r>
          </a:p>
          <a:p>
            <a:pPr marL="0" indent="0">
              <a:buNone/>
            </a:pPr>
            <a:endParaRPr lang="en-GB" sz="1000" dirty="0" smtClean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700" b="1" dirty="0" smtClean="0">
                <a:solidFill>
                  <a:prstClr val="black"/>
                </a:solidFill>
              </a:rPr>
              <a:t>BD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16</a:t>
            </a:r>
            <a:endParaRPr lang="en-GB" sz="1700" b="1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700" b="1" dirty="0" smtClean="0">
                <a:solidFill>
                  <a:prstClr val="black"/>
                </a:solidFill>
              </a:rPr>
              <a:t>4E7B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16</a:t>
            </a:r>
            <a:endParaRPr lang="en-GB" sz="1700" b="1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700" b="1" dirty="0" smtClean="0">
                <a:solidFill>
                  <a:prstClr val="black"/>
                </a:solidFill>
              </a:rPr>
              <a:t>3B7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16</a:t>
            </a:r>
            <a:endParaRPr lang="en-GB" sz="1700" b="1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700" b="1" dirty="0" smtClean="0">
                <a:solidFill>
                  <a:prstClr val="black"/>
                </a:solidFill>
              </a:rPr>
              <a:t>F0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16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700" b="1" dirty="0" smtClean="0">
                <a:solidFill>
                  <a:prstClr val="black"/>
                </a:solidFill>
              </a:rPr>
              <a:t>4D6A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16</a:t>
            </a:r>
            <a:endParaRPr lang="en-GB" sz="1700" b="1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700" b="1" dirty="0" smtClean="0">
                <a:solidFill>
                  <a:prstClr val="black"/>
                </a:solidFill>
              </a:rPr>
              <a:t>FACE</a:t>
            </a:r>
            <a:r>
              <a:rPr lang="en-US" sz="1700" b="1" baseline="-25000" dirty="0" smtClean="0">
                <a:solidFill>
                  <a:prstClr val="black"/>
                </a:solidFill>
              </a:rPr>
              <a:t>16</a:t>
            </a:r>
            <a:endParaRPr lang="en-GB" sz="1700" b="1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665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39762"/>
          </a:xfrm>
        </p:spPr>
        <p:txBody>
          <a:bodyPr>
            <a:normAutofit/>
          </a:bodyPr>
          <a:lstStyle/>
          <a:p>
            <a:r>
              <a:rPr lang="en-GB" sz="2900" u="sng" dirty="0" smtClean="0"/>
              <a:t>Tutorials</a:t>
            </a:r>
            <a:endParaRPr lang="en-GB" sz="29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Q9</a:t>
            </a:r>
            <a:r>
              <a:rPr lang="en-GB" sz="1800" dirty="0" smtClean="0"/>
              <a:t>. </a:t>
            </a:r>
            <a:r>
              <a:rPr lang="en-GB" sz="1800" dirty="0"/>
              <a:t>Convert the following binary numbers into hexadecimals</a:t>
            </a:r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1111 1111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1110 0010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1011 0000 1111 0010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1101 1010 1111 0011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1101 1110 1111 0000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800" b="1" dirty="0" smtClean="0"/>
              <a:t>Q10. </a:t>
            </a:r>
            <a:r>
              <a:rPr lang="en-GB" sz="1800" dirty="0"/>
              <a:t>Represent the following </a:t>
            </a:r>
            <a:r>
              <a:rPr lang="en-GB" sz="1800" dirty="0" smtClean="0"/>
              <a:t>hexadecimal </a:t>
            </a:r>
            <a:r>
              <a:rPr lang="en-GB" sz="1800" dirty="0"/>
              <a:t>numbers in </a:t>
            </a:r>
            <a:r>
              <a:rPr lang="en-GB" sz="1800" dirty="0" smtClean="0"/>
              <a:t>binaries.</a:t>
            </a:r>
            <a:endParaRPr lang="en-GB" sz="1800" dirty="0"/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AC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16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D7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16 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295A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16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29BC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16 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FFFF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16</a:t>
            </a:r>
            <a:r>
              <a:rPr lang="en-GB" sz="1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FAFE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16 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440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39762"/>
          </a:xfrm>
        </p:spPr>
        <p:txBody>
          <a:bodyPr>
            <a:normAutofit/>
          </a:bodyPr>
          <a:lstStyle/>
          <a:p>
            <a:r>
              <a:rPr lang="en-GB" sz="2900" u="sng" dirty="0" smtClean="0"/>
              <a:t>Tutorials</a:t>
            </a:r>
            <a:endParaRPr lang="en-GB" sz="29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Q11. </a:t>
            </a:r>
            <a:r>
              <a:rPr lang="en-GB" sz="1800" dirty="0" smtClean="0"/>
              <a:t>Convert the following binary numbers into hexadecimal</a:t>
            </a:r>
          </a:p>
          <a:p>
            <a:pPr marL="0" indent="0">
              <a:buNone/>
            </a:pPr>
            <a:endParaRPr lang="en-GB" sz="1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00001010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010100001110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11001011101011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100110101101010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1111101011001110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1000101011010000</a:t>
            </a:r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501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39762"/>
          </a:xfrm>
        </p:spPr>
        <p:txBody>
          <a:bodyPr>
            <a:normAutofit/>
          </a:bodyPr>
          <a:lstStyle/>
          <a:p>
            <a:r>
              <a:rPr lang="en-GB" sz="2900" u="sng" dirty="0" smtClean="0"/>
              <a:t>Resource Link</a:t>
            </a:r>
            <a:endParaRPr lang="en-GB" sz="29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hlinkClick r:id="rId2"/>
              </a:rPr>
              <a:t>http://datastruct.hnd-computing.info</a:t>
            </a:r>
            <a:r>
              <a:rPr lang="en-GB" sz="2400" dirty="0" smtClean="0">
                <a:hlinkClick r:id="rId2"/>
              </a:rPr>
              <a:t>/</a:t>
            </a:r>
            <a:r>
              <a:rPr lang="en-GB" sz="2400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95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848600" cy="639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Outcome 1_Overview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Representation of Simple and Structured Data types</a:t>
            </a:r>
            <a:endParaRPr lang="en-GB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u="sng" dirty="0" smtClean="0"/>
              <a:t>Simple Data Types</a:t>
            </a:r>
            <a:r>
              <a:rPr lang="en-GB" sz="1600" dirty="0" smtClean="0"/>
              <a:t>: Character, integer, floating point, Boolean, etc.</a:t>
            </a: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u="sng" dirty="0" smtClean="0"/>
              <a:t>Structured Data Types</a:t>
            </a:r>
            <a:r>
              <a:rPr lang="en-GB" sz="1600" dirty="0" smtClean="0"/>
              <a:t>: String, record, table, array [1D, 2D], etc.</a:t>
            </a:r>
            <a:endParaRPr lang="en-GB" sz="1600" dirty="0"/>
          </a:p>
          <a:p>
            <a:pPr marL="457200" lvl="1" indent="0">
              <a:buNone/>
            </a:pPr>
            <a:endParaRPr lang="en-GB" sz="1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Computer Memory Allocation</a:t>
            </a:r>
            <a:endParaRPr lang="en-GB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SMA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DMA</a:t>
            </a:r>
          </a:p>
          <a:p>
            <a:pPr marL="457200" lvl="1" indent="0">
              <a:buNone/>
            </a:pPr>
            <a:endParaRPr lang="en-GB" sz="1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Data Representation in Computer Systems</a:t>
            </a:r>
            <a:endParaRPr lang="en-GB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Binary &amp; Denary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Signed &amp; Unsigned Numbers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ASCII representation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Boolean Logic operators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Floating  Point numbers</a:t>
            </a: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Unicode</a:t>
            </a:r>
          </a:p>
          <a:p>
            <a:pPr marL="0" indent="0">
              <a:buNone/>
            </a:pPr>
            <a:endParaRPr lang="en-GB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Standard File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Images, sounds, videos, compression, etc.</a:t>
            </a:r>
          </a:p>
          <a:p>
            <a:pPr marL="457200" lvl="1" indent="0">
              <a:buNone/>
            </a:pPr>
            <a:endParaRPr lang="en-GB" sz="1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XML data file structures</a:t>
            </a:r>
          </a:p>
          <a:p>
            <a:pPr marL="0" indent="0">
              <a:buNone/>
            </a:pPr>
            <a:endParaRPr lang="en-GB" sz="1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9997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39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Outcome 1_Revision (Key Points)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What do you understand by the following?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Simple data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Structured data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Dynamic Memory Allocation (DMA)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0000"/>
                </a:solidFill>
              </a:rPr>
              <a:t>What is a root element of an XML data file 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0000"/>
                </a:solidFill>
              </a:rPr>
              <a:t>What is the purpose of XML 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0000"/>
                </a:solidFill>
              </a:rPr>
              <a:t>What is a complex XML element ?</a:t>
            </a:r>
          </a:p>
          <a:p>
            <a:pPr marL="457200" lvl="1" indent="0">
              <a:buNone/>
            </a:pPr>
            <a:endParaRPr lang="en-GB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Define the following</a:t>
            </a:r>
            <a:endParaRPr lang="en-GB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Arrays [1D, 2D]</a:t>
            </a: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Integers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Character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String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Boolean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Record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Floating Point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Table</a:t>
            </a:r>
          </a:p>
          <a:p>
            <a:pPr marL="457200" lvl="1" indent="0">
              <a:buNone/>
            </a:pPr>
            <a:endParaRPr lang="en-GB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Examples of C# codes showing use of different data types</a:t>
            </a:r>
          </a:p>
          <a:p>
            <a:pPr marL="0" indent="0">
              <a:buNone/>
            </a:pPr>
            <a:endParaRPr lang="en-GB" sz="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Arrays [1D, 2D]</a:t>
            </a: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Floating points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Boolean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Integers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479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848600" cy="639762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</a:pPr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Binary, Denary &amp; Hexadecimals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39762"/>
          </a:xfrm>
        </p:spPr>
        <p:txBody>
          <a:bodyPr>
            <a:normAutofit/>
          </a:bodyPr>
          <a:lstStyle/>
          <a:p>
            <a:r>
              <a:rPr lang="en-GB" sz="2900" dirty="0" smtClean="0"/>
              <a:t>Outcome 1_Prep (Binary Arithmetic)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/>
              <a:t>Number Classes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Binary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Denary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Hexadecimal Numbers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Signed Binary Numbers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Unsigned Binary Numbers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Floating Point Numbers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Hexadecimal Numbers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 smtClean="0"/>
              <a:t>Arithmetic Operations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Addition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Subtraction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Division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Conversion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178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848600" cy="457200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Binary Numbers </a:t>
            </a:r>
            <a:r>
              <a:rPr lang="en-GB" sz="2200" u="sng" dirty="0" smtClean="0"/>
              <a:t>(Base 2)</a:t>
            </a:r>
            <a:endParaRPr lang="en-GB" sz="2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96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In binary number system, there are only two possible values that can appear in each digit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Only two numerals </a:t>
            </a:r>
            <a:r>
              <a:rPr lang="en-GB" sz="2100" dirty="0"/>
              <a:t>(0 &amp; 1)</a:t>
            </a:r>
            <a:r>
              <a:rPr lang="en-GB" sz="2100" dirty="0" smtClean="0"/>
              <a:t> are used in binary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They can also be called numbers appearing to a base of 2</a:t>
            </a:r>
          </a:p>
          <a:p>
            <a:pPr marL="0" indent="0"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sz="2100" b="1" dirty="0" smtClean="0"/>
              <a:t>Note</a:t>
            </a:r>
          </a:p>
          <a:p>
            <a:pPr marL="0" indent="0">
              <a:buNone/>
            </a:pPr>
            <a:endParaRPr lang="en-GB" sz="1100" b="1" i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When talking binary numbers, it is often necessary to talk about the number of bits used to store or represent the 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The number of bits represents the number of binary digits stored within computer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The term ‘bit’ is derived from two words – ‘binary’ and ‘digits’.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Common bits system used to store binaries include 4 bits, 6 bits, 8 bits…..</a:t>
            </a:r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2100" u="sng" dirty="0" smtClean="0"/>
              <a:t>Examples of Binary Numbers</a:t>
            </a:r>
          </a:p>
          <a:p>
            <a:pPr marL="0" indent="0">
              <a:buNone/>
            </a:pPr>
            <a:endParaRPr lang="en-GB" sz="2100" dirty="0" smtClean="0"/>
          </a:p>
          <a:p>
            <a:pPr marL="361950" indent="-361950">
              <a:buFont typeface="+mj-lt"/>
              <a:buAutoNum type="alphaLcPeriod"/>
            </a:pPr>
            <a:r>
              <a:rPr lang="en-GB" sz="2100" dirty="0" smtClean="0"/>
              <a:t>Written without </a:t>
            </a:r>
            <a:r>
              <a:rPr lang="en-GB" sz="2100" b="1" dirty="0" smtClean="0"/>
              <a:t>base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11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0110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11011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10110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101101</a:t>
            </a:r>
          </a:p>
          <a:p>
            <a:pPr marL="457200" lvl="1" indent="0">
              <a:buNone/>
            </a:pPr>
            <a:endParaRPr lang="en-GB" sz="1700" dirty="0" smtClean="0"/>
          </a:p>
          <a:p>
            <a:pPr marL="361950" indent="-361950">
              <a:buFont typeface="+mj-lt"/>
              <a:buAutoNum type="alphaLcPeriod"/>
            </a:pPr>
            <a:r>
              <a:rPr lang="en-GB" sz="2100" dirty="0"/>
              <a:t>Written </a:t>
            </a:r>
            <a:r>
              <a:rPr lang="en-GB" sz="2100" dirty="0" smtClean="0"/>
              <a:t>as </a:t>
            </a:r>
            <a:r>
              <a:rPr lang="en-GB" sz="2100" b="1" dirty="0"/>
              <a:t>base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11</a:t>
            </a:r>
            <a:r>
              <a:rPr lang="en-US" sz="1600" baseline="-25000" dirty="0" smtClean="0"/>
              <a:t>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0110</a:t>
            </a:r>
            <a:r>
              <a:rPr lang="en-US" sz="1400" baseline="-25000" dirty="0" smtClean="0"/>
              <a:t>2</a:t>
            </a:r>
            <a:endParaRPr lang="en-GB" sz="17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1101</a:t>
            </a:r>
            <a:r>
              <a:rPr lang="en-US" sz="1600" dirty="0" smtClean="0"/>
              <a:t>1</a:t>
            </a:r>
            <a:r>
              <a:rPr lang="en-US" sz="1600" baseline="-25000" dirty="0" smtClean="0"/>
              <a:t>2</a:t>
            </a:r>
            <a:endParaRPr lang="en-GB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1011</a:t>
            </a:r>
            <a:r>
              <a:rPr lang="en-US" sz="1800" dirty="0" smtClean="0">
                <a:latin typeface="Times New Roman"/>
                <a:ea typeface="Calibri"/>
              </a:rPr>
              <a:t>0</a:t>
            </a:r>
            <a:r>
              <a:rPr lang="en-US" sz="1800" baseline="-25000" dirty="0" smtClean="0">
                <a:latin typeface="Times New Roman"/>
                <a:ea typeface="Calibri"/>
              </a:rPr>
              <a:t>2</a:t>
            </a:r>
            <a:endParaRPr lang="en-GB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10110</a:t>
            </a:r>
            <a:r>
              <a:rPr lang="en-US" sz="1800" dirty="0" smtClean="0">
                <a:latin typeface="Times New Roman"/>
                <a:ea typeface="Calibri"/>
              </a:rPr>
              <a:t>1</a:t>
            </a:r>
            <a:r>
              <a:rPr lang="en-US" sz="1800" baseline="-25000" dirty="0" smtClean="0">
                <a:latin typeface="Times New Roman"/>
                <a:ea typeface="Calibri"/>
              </a:rPr>
              <a:t>2</a:t>
            </a: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091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848600" cy="457200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Denary Numbers </a:t>
            </a:r>
            <a:r>
              <a:rPr lang="en-GB" sz="2200" u="sng" dirty="0" smtClean="0"/>
              <a:t>(Decimals – Base 10)</a:t>
            </a:r>
            <a:endParaRPr lang="en-GB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96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In denary or decimal number systems, there are ten possible values that can appear in each digit position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The decimal numerals that can appear in each stored digits are from zero through nine, i.e. (0 – 9)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Stored numerals as decimals – (0, 1, 2, 3, 4, 5, 6, 7, 8, 9).</a:t>
            </a:r>
          </a:p>
          <a:p>
            <a:pPr marL="0" indent="0"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sz="2100" b="1" dirty="0" smtClean="0"/>
              <a:t>Note</a:t>
            </a:r>
          </a:p>
          <a:p>
            <a:pPr marL="0" indent="0">
              <a:buNone/>
            </a:pPr>
            <a:endParaRPr lang="en-GB" sz="1100" b="1" i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Most numbers (integers) we use day to day in mathematical calculations or data processing are usually written as ‘</a:t>
            </a:r>
            <a:r>
              <a:rPr lang="en-GB" sz="2100" b="1" dirty="0" smtClean="0"/>
              <a:t>decimals</a:t>
            </a:r>
            <a:r>
              <a:rPr lang="en-GB" sz="2100" dirty="0" smtClean="0"/>
              <a:t>’ or denary numbers in ’</a:t>
            </a:r>
            <a:r>
              <a:rPr lang="en-GB" sz="2100" b="1" dirty="0" smtClean="0"/>
              <a:t>base 10</a:t>
            </a:r>
            <a:r>
              <a:rPr lang="en-GB" sz="2100" dirty="0" smtClean="0"/>
              <a:t>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100" dirty="0" smtClean="0"/>
              <a:t>Conversions can be performed to convert decimal numbers to binary numbers and vice versa.</a:t>
            </a:r>
          </a:p>
          <a:p>
            <a:pPr marL="0" indent="0">
              <a:buNone/>
            </a:pPr>
            <a:endParaRPr lang="en-GB" sz="1000" dirty="0" smtClean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2100" u="sng" dirty="0" smtClean="0"/>
              <a:t>Examples of Decimals or Denary Numbers</a:t>
            </a:r>
          </a:p>
          <a:p>
            <a:pPr marL="0" indent="0">
              <a:buNone/>
            </a:pPr>
            <a:endParaRPr lang="en-GB" sz="2100" dirty="0" smtClean="0"/>
          </a:p>
          <a:p>
            <a:pPr marL="361950" indent="-361950">
              <a:buFont typeface="+mj-lt"/>
              <a:buAutoNum type="alphaLcPeriod"/>
            </a:pPr>
            <a:r>
              <a:rPr lang="en-GB" sz="2100" dirty="0" smtClean="0"/>
              <a:t>Written without </a:t>
            </a:r>
            <a:r>
              <a:rPr lang="en-GB" sz="2100" b="1" dirty="0" smtClean="0"/>
              <a:t>base 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11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84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127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843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5628</a:t>
            </a:r>
          </a:p>
          <a:p>
            <a:pPr marL="457200" lvl="1" indent="0">
              <a:buNone/>
            </a:pPr>
            <a:endParaRPr lang="en-GB" sz="1700" dirty="0" smtClean="0"/>
          </a:p>
          <a:p>
            <a:pPr marL="361950" indent="-361950">
              <a:buFont typeface="+mj-lt"/>
              <a:buAutoNum type="alphaLcPeriod"/>
            </a:pPr>
            <a:r>
              <a:rPr lang="en-GB" sz="2100" dirty="0"/>
              <a:t>Written </a:t>
            </a:r>
            <a:r>
              <a:rPr lang="en-GB" sz="2100" dirty="0" smtClean="0"/>
              <a:t>as </a:t>
            </a:r>
            <a:r>
              <a:rPr lang="en-GB" sz="2100" b="1" dirty="0"/>
              <a:t>base </a:t>
            </a:r>
            <a:r>
              <a:rPr lang="en-GB" sz="2100" b="1" dirty="0" smtClean="0"/>
              <a:t>10</a:t>
            </a:r>
            <a:endParaRPr lang="en-GB" sz="21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11</a:t>
            </a:r>
            <a:r>
              <a:rPr lang="en-US" sz="1600" baseline="-25000" dirty="0" smtClean="0"/>
              <a:t>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84</a:t>
            </a:r>
            <a:r>
              <a:rPr lang="en-US" sz="1400" baseline="-25000" dirty="0" smtClean="0"/>
              <a:t>10</a:t>
            </a:r>
            <a:endParaRPr lang="en-GB" sz="17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127</a:t>
            </a:r>
            <a:r>
              <a:rPr lang="en-US" sz="1600" baseline="-25000" dirty="0" smtClean="0"/>
              <a:t>10</a:t>
            </a:r>
            <a:endParaRPr lang="en-GB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843</a:t>
            </a:r>
            <a:r>
              <a:rPr lang="en-US" sz="1800" baseline="-25000" dirty="0" smtClean="0">
                <a:latin typeface="Times New Roman"/>
                <a:ea typeface="Calibri"/>
              </a:rPr>
              <a:t>10</a:t>
            </a:r>
            <a:endParaRPr lang="en-GB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700" dirty="0" smtClean="0"/>
              <a:t>5628</a:t>
            </a:r>
            <a:r>
              <a:rPr lang="en-US" sz="1800" baseline="-25000" dirty="0" smtClean="0">
                <a:latin typeface="Times New Roman"/>
              </a:rPr>
              <a:t>10</a:t>
            </a:r>
            <a:endParaRPr lang="en-GB" sz="16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56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39762"/>
          </a:xfrm>
        </p:spPr>
        <p:txBody>
          <a:bodyPr>
            <a:normAutofit/>
          </a:bodyPr>
          <a:lstStyle/>
          <a:p>
            <a:r>
              <a:rPr lang="en-GB" sz="2900" u="sng" dirty="0"/>
              <a:t>Binary Arithmetic Rules (Addition &amp; Subtraction)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b="1" dirty="0"/>
              <a:t>A. </a:t>
            </a:r>
            <a:r>
              <a:rPr lang="en-GB" sz="1800" dirty="0"/>
              <a:t>Addition</a:t>
            </a:r>
          </a:p>
          <a:p>
            <a:pPr marL="0" indent="0">
              <a:buNone/>
            </a:pPr>
            <a:endParaRPr lang="en-GB" sz="1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/>
              <a:t>Rule 1 </a:t>
            </a:r>
            <a:r>
              <a:rPr lang="en-GB" sz="1800" dirty="0"/>
              <a:t>:   0 + 0  =  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/>
              <a:t>Rule 2</a:t>
            </a:r>
            <a:r>
              <a:rPr lang="en-GB" sz="1800" dirty="0"/>
              <a:t> :   0 + 1 or 1 + 0  = 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/>
              <a:t>Rule 3</a:t>
            </a:r>
            <a:r>
              <a:rPr lang="en-GB" sz="1800" dirty="0"/>
              <a:t> :   1 + 1 =  0  carry  1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/>
              <a:t>Rule 4</a:t>
            </a:r>
            <a:r>
              <a:rPr lang="en-GB" sz="1800" dirty="0"/>
              <a:t> :   1 + 1 + 1  =  1  carry  1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800" b="1" dirty="0"/>
              <a:t>B. </a:t>
            </a:r>
            <a:r>
              <a:rPr lang="en-GB" sz="1800" dirty="0"/>
              <a:t>Subtraction</a:t>
            </a:r>
          </a:p>
          <a:p>
            <a:pPr marL="0" indent="0">
              <a:buNone/>
            </a:pPr>
            <a:endParaRPr lang="en-GB" sz="10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prstClr val="black"/>
                </a:solidFill>
              </a:rPr>
              <a:t>Rule 1</a:t>
            </a:r>
            <a:r>
              <a:rPr lang="en-GB" sz="1800" dirty="0">
                <a:solidFill>
                  <a:prstClr val="black"/>
                </a:solidFill>
              </a:rPr>
              <a:t> :   0  -  0  =  0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prstClr val="black"/>
                </a:solidFill>
              </a:rPr>
              <a:t>Rule 2</a:t>
            </a:r>
            <a:r>
              <a:rPr lang="en-GB" sz="1800" dirty="0">
                <a:solidFill>
                  <a:prstClr val="black"/>
                </a:solidFill>
              </a:rPr>
              <a:t> :   1  -  1  =  0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prstClr val="black"/>
                </a:solidFill>
              </a:rPr>
              <a:t>Rule 3</a:t>
            </a:r>
            <a:r>
              <a:rPr lang="en-GB" sz="1800" dirty="0">
                <a:solidFill>
                  <a:prstClr val="black"/>
                </a:solidFill>
              </a:rPr>
              <a:t> :   1  -  0  =  1 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prstClr val="black"/>
                </a:solidFill>
              </a:rPr>
              <a:t>Rule 4</a:t>
            </a:r>
            <a:r>
              <a:rPr lang="en-GB" sz="1800" dirty="0">
                <a:solidFill>
                  <a:prstClr val="black"/>
                </a:solidFill>
              </a:rPr>
              <a:t> :   0  -  1  =  can’t be performed, what is required is to check next column to the left with 1, then borrow to add to the 0 before carrying out the subtraction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GB" sz="1800" b="1" dirty="0">
                <a:solidFill>
                  <a:prstClr val="black"/>
                </a:solidFill>
              </a:rPr>
              <a:t>Note</a:t>
            </a:r>
            <a:r>
              <a:rPr lang="en-GB" sz="1800" dirty="0">
                <a:solidFill>
                  <a:prstClr val="black"/>
                </a:solidFill>
              </a:rPr>
              <a:t>: When 1 is borrowed and added to the 0, the number becomes 2 or 1, 1 </a:t>
            </a:r>
            <a:r>
              <a:rPr lang="en-GB" sz="1800" i="1" dirty="0" smtClean="0">
                <a:solidFill>
                  <a:prstClr val="black"/>
                </a:solidFill>
              </a:rPr>
              <a:t>(i.e. two </a:t>
            </a:r>
            <a:r>
              <a:rPr lang="en-GB" sz="1800" i="1" dirty="0">
                <a:solidFill>
                  <a:prstClr val="black"/>
                </a:solidFill>
              </a:rPr>
              <a:t>1s).</a:t>
            </a:r>
            <a:endParaRPr lang="en-GB" sz="1600" i="1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894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1866</Words>
  <Application>Microsoft Office PowerPoint</Application>
  <PresentationFormat>On-screen Show (4:3)</PresentationFormat>
  <Paragraphs>452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HND_Software Dev: Data Structures (H16Y 35)</vt:lpstr>
      <vt:lpstr>Outcome 1_Mode of Assessment</vt:lpstr>
      <vt:lpstr>Outcome 1_Overview</vt:lpstr>
      <vt:lpstr>Outcome 1_Revision (Key Points)</vt:lpstr>
      <vt:lpstr>Binary, Denary &amp; Hexadecimals</vt:lpstr>
      <vt:lpstr>Outcome 1_Prep (Binary Arithmetic)</vt:lpstr>
      <vt:lpstr>Binary Numbers (Base 2)</vt:lpstr>
      <vt:lpstr>Denary Numbers (Decimals – Base 10)</vt:lpstr>
      <vt:lpstr>Binary Arithmetic Rules (Addition &amp; Subtraction)</vt:lpstr>
      <vt:lpstr>Adding Numbers in Binary</vt:lpstr>
      <vt:lpstr>Binary Arithmetic Rules (Addition &amp; Subtraction)</vt:lpstr>
      <vt:lpstr>Binary Arithmetic Rules (Addition &amp; Subtraction)</vt:lpstr>
      <vt:lpstr>Binary Arithmetic Rules (Addition &amp; Subtraction)</vt:lpstr>
      <vt:lpstr>Hexadecimal Numbers (Base 16)</vt:lpstr>
      <vt:lpstr>Binary and Hexadecimal Number Tables</vt:lpstr>
      <vt:lpstr>Hexadecimal Numbers Conversion</vt:lpstr>
      <vt:lpstr>Binary – Hexadecimal Conversion</vt:lpstr>
      <vt:lpstr>Decimal – Hexadecimal Conversion</vt:lpstr>
      <vt:lpstr>Hexadecimal – Decimal &amp; Binary Conversion</vt:lpstr>
      <vt:lpstr>Practice Questions</vt:lpstr>
      <vt:lpstr>Tutorials</vt:lpstr>
      <vt:lpstr>Tutorials</vt:lpstr>
      <vt:lpstr>Tutorials</vt:lpstr>
      <vt:lpstr>Tutorials</vt:lpstr>
      <vt:lpstr>Tutorials</vt:lpstr>
      <vt:lpstr>Tutorials</vt:lpstr>
      <vt:lpstr>Resource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HND_Software Dev: Data Structures</dc:title>
  <dc:creator>Oludare Elebiju</dc:creator>
  <cp:lastModifiedBy>Oludare Elebiju</cp:lastModifiedBy>
  <cp:revision>104</cp:revision>
  <dcterms:created xsi:type="dcterms:W3CDTF">2006-08-16T00:00:00Z</dcterms:created>
  <dcterms:modified xsi:type="dcterms:W3CDTF">2017-10-05T11:40:33Z</dcterms:modified>
</cp:coreProperties>
</file>