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45" r:id="rId3"/>
    <p:sldId id="346" r:id="rId4"/>
    <p:sldId id="347" r:id="rId5"/>
    <p:sldId id="280" r:id="rId6"/>
    <p:sldId id="330" r:id="rId7"/>
    <p:sldId id="332" r:id="rId8"/>
    <p:sldId id="333" r:id="rId9"/>
    <p:sldId id="334" r:id="rId10"/>
    <p:sldId id="336" r:id="rId11"/>
    <p:sldId id="378" r:id="rId12"/>
    <p:sldId id="337" r:id="rId13"/>
    <p:sldId id="338" r:id="rId14"/>
    <p:sldId id="374" r:id="rId15"/>
    <p:sldId id="371" r:id="rId16"/>
    <p:sldId id="372" r:id="rId17"/>
    <p:sldId id="373" r:id="rId18"/>
    <p:sldId id="375" r:id="rId19"/>
    <p:sldId id="3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35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82424-421D-448E-961B-1D0EC2EFD214}" type="datetimeFigureOut">
              <a:rPr lang="en-GB" smtClean="0"/>
              <a:t>12/10/2017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D5572-DAEF-47B2-A946-6E8921EF8E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103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26387-407E-4684-A657-150C5CF84AB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99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26387-407E-4684-A657-150C5CF84AB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875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26387-407E-4684-A657-150C5CF84AB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196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26387-407E-4684-A657-150C5CF84AB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621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26387-407E-4684-A657-150C5CF84AB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62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HND_Software Dev: Data Structures</a:t>
            </a:r>
            <a:br>
              <a:rPr lang="en-GB" sz="3200" dirty="0"/>
            </a:br>
            <a:r>
              <a:rPr lang="en-GB" sz="3200" dirty="0"/>
              <a:t>(H16Y 35)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Outcome 1_Prep Overview</a:t>
            </a:r>
          </a:p>
        </p:txBody>
      </p:sp>
    </p:spTree>
    <p:extLst>
      <p:ext uri="{BB962C8B-B14F-4D97-AF65-F5344CB8AC3E}">
        <p14:creationId xmlns:p14="http://schemas.microsoft.com/office/powerpoint/2010/main" val="2934726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153400" cy="533400"/>
          </a:xfrm>
        </p:spPr>
        <p:txBody>
          <a:bodyPr>
            <a:normAutofit/>
          </a:bodyPr>
          <a:lstStyle/>
          <a:p>
            <a:r>
              <a:rPr lang="en-GB" sz="2800" u="sng" dirty="0"/>
              <a:t>2’s Complement Subtraction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/>
              <a:t>Rules</a:t>
            </a:r>
          </a:p>
          <a:p>
            <a:pPr marL="0" indent="0">
              <a:buNone/>
            </a:pPr>
            <a:endParaRPr lang="en-GB" sz="1000" b="1" dirty="0"/>
          </a:p>
          <a:p>
            <a:pPr marL="360363" indent="-360363">
              <a:buAutoNum type="alphaUcPeriod"/>
            </a:pPr>
            <a:r>
              <a:rPr lang="en-GB" sz="2000" dirty="0"/>
              <a:t>For subtracting a smaller binary number from a larger binary number, the 2’s complement method is as follows:</a:t>
            </a:r>
          </a:p>
          <a:p>
            <a:pPr marL="0" indent="0">
              <a:buNone/>
            </a:pPr>
            <a:endParaRPr lang="en-GB" sz="8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Determine the 2’s complement of the smaller number (subtrahend)</a:t>
            </a:r>
            <a:endParaRPr lang="en-GB" sz="18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Add the 2’s complement to the larger number (minuend)</a:t>
            </a:r>
            <a:endParaRPr lang="en-GB" sz="18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Discard the carry (i.e. the digit at the far left should be 0)</a:t>
            </a:r>
            <a:endParaRPr lang="en-GB" sz="18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GB" sz="1600" dirty="0"/>
          </a:p>
          <a:p>
            <a:pPr marL="360363" indent="-360363">
              <a:buFont typeface="+mj-lt"/>
              <a:buAutoNum type="alphaUcPeriod" startAt="2"/>
            </a:pPr>
            <a:r>
              <a:rPr lang="en-GB" sz="2000" dirty="0"/>
              <a:t>When subtracting a larger binary number from a smaller binary number, the 2’s complement method is now as follows:</a:t>
            </a:r>
          </a:p>
          <a:p>
            <a:pPr marL="0" indent="0">
              <a:buNone/>
            </a:pPr>
            <a:endParaRPr lang="en-GB" sz="8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Determine the 2’s complement of the larger number (subtrahend)</a:t>
            </a:r>
            <a:endParaRPr lang="en-GB" sz="18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Add the 2’s complement to the smaller number (minuend)</a:t>
            </a:r>
            <a:endParaRPr lang="en-GB" sz="18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Since the subtrahend is greater than the minuend, the final result will be negative (i.e. will have 1 at the far left) of the digits. </a:t>
            </a:r>
            <a:endParaRPr lang="en-GB" sz="1800" dirty="0">
              <a:solidFill>
                <a:srgbClr val="FF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525743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GB" sz="3200" u="sng" dirty="0" smtClean="0"/>
              <a:t>2’s </a:t>
            </a:r>
            <a:r>
              <a:rPr lang="en-GB" sz="3200" u="sng" dirty="0"/>
              <a:t>Complements</a:t>
            </a:r>
            <a:r>
              <a:rPr lang="en-GB" sz="32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 smtClean="0"/>
              <a:t>Example 1</a:t>
            </a:r>
            <a:endParaRPr lang="en-GB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/>
              <a:t>Find the 2’s complement of the binary number </a:t>
            </a:r>
            <a:r>
              <a:rPr lang="en-GB" sz="18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0000 1101</a:t>
            </a:r>
            <a:r>
              <a:rPr lang="en-GB" sz="1800" baseline="-25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</a:t>
            </a:r>
            <a:endParaRPr lang="en-GB" sz="2000" dirty="0"/>
          </a:p>
          <a:p>
            <a:pPr marL="457200" lvl="1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2000" b="1" dirty="0"/>
              <a:t>Soln.</a:t>
            </a:r>
            <a:endParaRPr lang="en-GB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/>
              <a:t>Step 1: First invert the binary number, that is convert to 1’s complement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/>
              <a:t>Therefore, </a:t>
            </a:r>
            <a:r>
              <a:rPr lang="en-GB" sz="18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0000 1101</a:t>
            </a:r>
            <a:r>
              <a:rPr lang="en-GB" sz="1800" baseline="-25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   </a:t>
            </a:r>
            <a:r>
              <a:rPr lang="en-GB" sz="2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= 1111 0010</a:t>
            </a:r>
            <a:r>
              <a:rPr lang="en-GB" sz="2000" baseline="-25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 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/>
              <a:t>Step 2: Then add 1 to the inverted number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/>
              <a:t>Therefore, </a:t>
            </a:r>
            <a:r>
              <a:rPr lang="en-GB" sz="2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1111 0010</a:t>
            </a:r>
            <a:r>
              <a:rPr lang="en-GB" sz="2000" baseline="-25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   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GB" sz="2000" dirty="0">
                <a:solidFill>
                  <a:prstClr val="black"/>
                </a:solidFill>
              </a:rPr>
              <a:t>                                         + </a:t>
            </a:r>
            <a:r>
              <a:rPr lang="en-GB" sz="2000" dirty="0">
                <a:solidFill>
                  <a:prstClr val="black"/>
                </a:solidFill>
                <a:latin typeface="Arial" panose="020B0604020202020204" pitchFamily="34" charset="0"/>
              </a:rPr>
              <a:t>1</a:t>
            </a:r>
            <a:r>
              <a:rPr lang="en-GB" sz="2000" baseline="-25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 </a:t>
            </a:r>
            <a:r>
              <a:rPr lang="en-GB" sz="2000" dirty="0">
                <a:solidFill>
                  <a:prstClr val="black"/>
                </a:solidFill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000" dirty="0"/>
              <a:t>                =         1111 0011 (</a:t>
            </a:r>
            <a:r>
              <a:rPr lang="en-GB" sz="2000" b="1" dirty="0"/>
              <a:t>2’s Complement</a:t>
            </a:r>
            <a:r>
              <a:rPr lang="en-GB" sz="2000" dirty="0"/>
              <a:t>)</a:t>
            </a:r>
          </a:p>
          <a:p>
            <a:pPr marL="457200" lvl="1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53178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153400" cy="609600"/>
          </a:xfrm>
        </p:spPr>
        <p:txBody>
          <a:bodyPr>
            <a:normAutofit/>
          </a:bodyPr>
          <a:lstStyle/>
          <a:p>
            <a:r>
              <a:rPr lang="en-GB" sz="2800" u="sng" dirty="0"/>
              <a:t>2’s </a:t>
            </a:r>
            <a:r>
              <a:rPr lang="en-GB" sz="2800" u="sng" dirty="0" smtClean="0"/>
              <a:t>Complement </a:t>
            </a:r>
            <a:r>
              <a:rPr lang="en-GB" sz="2800" u="sng" dirty="0"/>
              <a:t>Subtraction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/>
              <a:t>Example </a:t>
            </a:r>
            <a:r>
              <a:rPr lang="en-GB" sz="2000" b="1" dirty="0" smtClean="0"/>
              <a:t>2.</a:t>
            </a:r>
            <a:endParaRPr lang="en-GB" sz="2000" b="1" dirty="0"/>
          </a:p>
          <a:p>
            <a:pPr marL="0" indent="0">
              <a:buNone/>
            </a:pPr>
            <a:endParaRPr lang="en-GB" sz="1100" b="1" dirty="0"/>
          </a:p>
          <a:p>
            <a:pPr marL="0" indent="0">
              <a:buNone/>
            </a:pPr>
            <a:r>
              <a:rPr lang="en-GB" sz="1800" dirty="0"/>
              <a:t>Perform the subtraction  </a:t>
            </a:r>
            <a:r>
              <a:rPr lang="en-GB" sz="18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GB" sz="1800" baseline="-250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8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3</a:t>
            </a:r>
            <a:r>
              <a:rPr lang="en-GB" sz="1800" baseline="-250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800" dirty="0"/>
              <a:t> using 2’s compliment</a:t>
            </a:r>
            <a:r>
              <a:rPr lang="en-GB" sz="1800" dirty="0">
                <a:solidFill>
                  <a:prstClr val="black"/>
                </a:solidFill>
              </a:rPr>
              <a:t> for 8 bits system.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10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GB" sz="1800" b="1" dirty="0"/>
              <a:t>Soln.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operation can be expressed as </a:t>
            </a:r>
            <a:r>
              <a:rPr lang="en-GB" sz="18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GB" sz="1800" baseline="-250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+ (-</a:t>
            </a:r>
            <a:r>
              <a:rPr lang="en-GB" sz="18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</a:t>
            </a:r>
            <a:r>
              <a:rPr lang="en-GB" sz="1800" baseline="-250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Convert both decimal numbers </a:t>
            </a:r>
            <a:r>
              <a:rPr lang="en-GB" sz="18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8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Minuend</a:t>
            </a:r>
            <a:r>
              <a:rPr lang="en-GB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GB" sz="18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Subtrahend</a:t>
            </a:r>
            <a:r>
              <a:rPr lang="en-GB" sz="1800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GB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to binary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GB" sz="18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MINUEND</a:t>
            </a:r>
            <a:r>
              <a:rPr lang="en-GB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is 0000 1000</a:t>
            </a:r>
            <a:r>
              <a:rPr lang="en-GB" sz="1800" baseline="-25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GB" sz="18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GB" sz="18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SUBTRAHEND</a:t>
            </a:r>
            <a:r>
              <a:rPr lang="en-GB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is 0000 0011</a:t>
            </a:r>
            <a:r>
              <a:rPr lang="en-GB" sz="1800" baseline="-25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GB" sz="18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ANSWER = MINUEND + the 2’s complement of the SUBTRAHEND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2’s complement of 0000 0011</a:t>
            </a:r>
            <a:r>
              <a:rPr lang="en-GB" sz="1800" baseline="-25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is 1111 1101</a:t>
            </a:r>
            <a:r>
              <a:rPr lang="en-GB" sz="1800" baseline="-25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GB" sz="18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endParaRPr lang="en-GB" sz="1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Hence,</a:t>
            </a:r>
          </a:p>
          <a:p>
            <a:pPr marL="0" indent="0">
              <a:spcAft>
                <a:spcPts val="0"/>
              </a:spcAft>
              <a:buNone/>
            </a:pPr>
            <a:endParaRPr lang="en-GB" sz="17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1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ANSWER = </a:t>
            </a:r>
            <a:r>
              <a:rPr lang="en-GB" sz="17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 0000 1000</a:t>
            </a:r>
            <a:endParaRPr lang="en-GB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Aft>
                <a:spcPts val="0"/>
              </a:spcAft>
              <a:buNone/>
            </a:pPr>
            <a:r>
              <a:rPr lang="en-GB" sz="17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</a:t>
            </a:r>
            <a:r>
              <a:rPr lang="en-GB" sz="1700" u="sng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1111 1101 </a:t>
            </a:r>
            <a:r>
              <a:rPr lang="en-GB" sz="17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endParaRPr lang="en-GB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Aft>
                <a:spcPts val="0"/>
              </a:spcAft>
              <a:buNone/>
            </a:pPr>
            <a:r>
              <a:rPr lang="en-GB" sz="17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0000 0101</a:t>
            </a:r>
            <a:r>
              <a:rPr lang="en-GB" sz="1700" baseline="-250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17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20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GB" sz="2000" b="1" dirty="0"/>
          </a:p>
          <a:p>
            <a:pPr marL="457200" lvl="1" indent="0">
              <a:buNone/>
            </a:pP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4696326"/>
            <a:ext cx="38264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Note</a:t>
            </a:r>
            <a:r>
              <a:rPr lang="en-GB" dirty="0">
                <a:solidFill>
                  <a:srgbClr val="FF0000"/>
                </a:solidFill>
              </a:rPr>
              <a:t>: Since the </a:t>
            </a:r>
            <a:r>
              <a:rPr lang="en-GB" u="sng" dirty="0">
                <a:solidFill>
                  <a:srgbClr val="FF0000"/>
                </a:solidFill>
              </a:rPr>
              <a:t>Subtrahend</a:t>
            </a:r>
            <a:r>
              <a:rPr lang="en-GB" dirty="0">
                <a:solidFill>
                  <a:srgbClr val="FF0000"/>
                </a:solidFill>
              </a:rPr>
              <a:t> is lesser</a:t>
            </a:r>
          </a:p>
          <a:p>
            <a:r>
              <a:rPr lang="en-GB" dirty="0">
                <a:solidFill>
                  <a:srgbClr val="FF0000"/>
                </a:solidFill>
              </a:rPr>
              <a:t>than the </a:t>
            </a:r>
            <a:r>
              <a:rPr lang="en-GB" u="sng" dirty="0">
                <a:solidFill>
                  <a:srgbClr val="FF0000"/>
                </a:solidFill>
              </a:rPr>
              <a:t>Minuend</a:t>
            </a:r>
            <a:r>
              <a:rPr lang="en-GB" dirty="0">
                <a:solidFill>
                  <a:srgbClr val="FF0000"/>
                </a:solidFill>
              </a:rPr>
              <a:t>, then the result</a:t>
            </a:r>
          </a:p>
          <a:p>
            <a:r>
              <a:rPr lang="en-GB" dirty="0">
                <a:solidFill>
                  <a:srgbClr val="FF0000"/>
                </a:solidFill>
              </a:rPr>
              <a:t>will be +ve, hence we can ignore the</a:t>
            </a:r>
          </a:p>
          <a:p>
            <a:r>
              <a:rPr lang="en-GB" dirty="0">
                <a:solidFill>
                  <a:srgbClr val="FF0000"/>
                </a:solidFill>
              </a:rPr>
              <a:t>Carry (i.e. 1) from the final answer.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Also, we have 8 bit system, as a result </a:t>
            </a:r>
          </a:p>
          <a:p>
            <a:r>
              <a:rPr lang="en-GB" dirty="0">
                <a:solidFill>
                  <a:srgbClr val="FF0000"/>
                </a:solidFill>
              </a:rPr>
              <a:t>Can only store 8 digits instead of 9.</a:t>
            </a:r>
          </a:p>
        </p:txBody>
      </p:sp>
    </p:spTree>
    <p:extLst>
      <p:ext uri="{BB962C8B-B14F-4D97-AF65-F5344CB8AC3E}">
        <p14:creationId xmlns:p14="http://schemas.microsoft.com/office/powerpoint/2010/main" val="3985655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153400" cy="533400"/>
          </a:xfrm>
        </p:spPr>
        <p:txBody>
          <a:bodyPr>
            <a:normAutofit/>
          </a:bodyPr>
          <a:lstStyle/>
          <a:p>
            <a:r>
              <a:rPr lang="en-GB" sz="2800" u="sng" dirty="0"/>
              <a:t>2’s </a:t>
            </a:r>
            <a:r>
              <a:rPr lang="en-GB" sz="2800" u="sng" dirty="0" smtClean="0"/>
              <a:t>Complement </a:t>
            </a:r>
            <a:r>
              <a:rPr lang="en-GB" sz="2800" u="sng" dirty="0"/>
              <a:t>Subtraction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838200"/>
            <a:ext cx="8305800" cy="58372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b="1" dirty="0"/>
              <a:t>Example </a:t>
            </a:r>
            <a:r>
              <a:rPr lang="en-GB" sz="1800" b="1" dirty="0" smtClean="0"/>
              <a:t>3.</a:t>
            </a:r>
            <a:endParaRPr lang="en-GB" sz="1800" b="1" dirty="0"/>
          </a:p>
          <a:p>
            <a:pPr marL="0" indent="0">
              <a:buNone/>
            </a:pPr>
            <a:endParaRPr lang="en-GB" sz="1000" b="1" dirty="0"/>
          </a:p>
          <a:p>
            <a:pPr marL="0" indent="0">
              <a:buNone/>
            </a:pPr>
            <a:r>
              <a:rPr lang="en-GB" sz="1800" dirty="0"/>
              <a:t>Perform the subtraction  </a:t>
            </a:r>
            <a:r>
              <a:rPr lang="en-GB" sz="1800" dirty="0">
                <a:latin typeface="Eras Medium ITC" panose="020B0602030504020804" pitchFamily="34" charset="0"/>
                <a:cs typeface="Times New Roman" panose="02020603050405020304" pitchFamily="18" charset="0"/>
              </a:rPr>
              <a:t>6</a:t>
            </a:r>
            <a:r>
              <a:rPr lang="en-GB" sz="1800" baseline="-250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8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15</a:t>
            </a:r>
            <a:r>
              <a:rPr lang="en-GB" sz="1800" baseline="-250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800" dirty="0"/>
              <a:t> using 2’s compliment</a:t>
            </a:r>
            <a:r>
              <a:rPr lang="en-GB" sz="1800" dirty="0">
                <a:solidFill>
                  <a:prstClr val="black"/>
                </a:solidFill>
              </a:rPr>
              <a:t>.</a:t>
            </a:r>
            <a:r>
              <a:rPr lang="en-GB" sz="18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10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GB" sz="1800" b="1" dirty="0"/>
              <a:t>Soln.</a:t>
            </a:r>
          </a:p>
          <a:p>
            <a:pPr marL="0" indent="0">
              <a:buNone/>
            </a:pPr>
            <a:endParaRPr lang="en-GB" sz="1000" b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1800" dirty="0">
                <a:ea typeface="Calibri" panose="020F0502020204030204" pitchFamily="34" charset="0"/>
                <a:cs typeface="Times New Roman" panose="02020603050405020304" pitchFamily="18" charset="0"/>
              </a:rPr>
              <a:t>The operation can be expressed as </a:t>
            </a:r>
            <a:r>
              <a:rPr lang="en-GB" sz="18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GB" sz="1800" baseline="-250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800" dirty="0">
                <a:ea typeface="Calibri" panose="020F0502020204030204" pitchFamily="34" charset="0"/>
                <a:cs typeface="Times New Roman" panose="02020603050405020304" pitchFamily="18" charset="0"/>
              </a:rPr>
              <a:t> + (-</a:t>
            </a:r>
            <a:r>
              <a:rPr lang="en-GB" sz="18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15</a:t>
            </a:r>
            <a:r>
              <a:rPr lang="en-GB" sz="1800" baseline="-250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800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1800" dirty="0">
                <a:ea typeface="Calibri" panose="020F0502020204030204" pitchFamily="34" charset="0"/>
                <a:cs typeface="Times New Roman" panose="02020603050405020304" pitchFamily="18" charset="0"/>
              </a:rPr>
              <a:t>Convert both decimal numbers (</a:t>
            </a:r>
            <a:r>
              <a:rPr lang="en-GB" sz="18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Minuend</a:t>
            </a:r>
            <a:r>
              <a:rPr lang="en-GB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GB" sz="18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Subtrahend</a:t>
            </a:r>
            <a:r>
              <a:rPr lang="en-GB" sz="1800" dirty="0">
                <a:ea typeface="Calibri" panose="020F0502020204030204" pitchFamily="34" charset="0"/>
                <a:cs typeface="Times New Roman" panose="02020603050405020304" pitchFamily="18" charset="0"/>
              </a:rPr>
              <a:t>) to binary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1800" dirty="0"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GB" sz="1800" b="1" dirty="0">
                <a:ea typeface="Calibri" panose="020F0502020204030204" pitchFamily="34" charset="0"/>
                <a:cs typeface="Times New Roman" panose="02020603050405020304" pitchFamily="18" charset="0"/>
              </a:rPr>
              <a:t>MINUEND</a:t>
            </a:r>
            <a:r>
              <a:rPr lang="en-GB" sz="1800" dirty="0">
                <a:ea typeface="Calibri" panose="020F0502020204030204" pitchFamily="34" charset="0"/>
                <a:cs typeface="Times New Roman" panose="02020603050405020304" pitchFamily="18" charset="0"/>
              </a:rPr>
              <a:t> is 0000 0110</a:t>
            </a:r>
            <a:r>
              <a:rPr lang="en-GB" sz="18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GB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1800" dirty="0"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GB" sz="1800" b="1" dirty="0">
                <a:ea typeface="Calibri" panose="020F0502020204030204" pitchFamily="34" charset="0"/>
                <a:cs typeface="Times New Roman" panose="02020603050405020304" pitchFamily="18" charset="0"/>
              </a:rPr>
              <a:t>SUBTRAHEND</a:t>
            </a:r>
            <a:r>
              <a:rPr lang="en-GB" sz="1800" dirty="0">
                <a:ea typeface="Calibri" panose="020F0502020204030204" pitchFamily="34" charset="0"/>
                <a:cs typeface="Times New Roman" panose="02020603050405020304" pitchFamily="18" charset="0"/>
              </a:rPr>
              <a:t> is 0000 1111</a:t>
            </a:r>
            <a:r>
              <a:rPr lang="en-GB" sz="18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GB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1800" dirty="0">
                <a:ea typeface="Calibri" panose="020F0502020204030204" pitchFamily="34" charset="0"/>
                <a:cs typeface="Times New Roman" panose="02020603050405020304" pitchFamily="18" charset="0"/>
              </a:rPr>
              <a:t>The ANSWER = MINUEND + the 2’s complement of the SUBTRAHEND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1800" dirty="0">
                <a:ea typeface="Calibri" panose="020F0502020204030204" pitchFamily="34" charset="0"/>
                <a:cs typeface="Times New Roman" panose="02020603050405020304" pitchFamily="18" charset="0"/>
              </a:rPr>
              <a:t>The 2’s complement of 0000 1111</a:t>
            </a:r>
            <a:r>
              <a:rPr lang="en-GB" sz="18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1800" dirty="0">
                <a:ea typeface="Calibri" panose="020F0502020204030204" pitchFamily="34" charset="0"/>
                <a:cs typeface="Times New Roman" panose="02020603050405020304" pitchFamily="18" charset="0"/>
              </a:rPr>
              <a:t> is 1111 0001</a:t>
            </a:r>
            <a:r>
              <a:rPr lang="en-GB" sz="18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GB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endParaRPr lang="en-GB" sz="18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GB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Hence,</a:t>
            </a:r>
          </a:p>
          <a:p>
            <a:pPr marL="0" indent="0">
              <a:spcAft>
                <a:spcPts val="0"/>
              </a:spcAft>
              <a:buNone/>
            </a:pPr>
            <a:endParaRPr lang="en-GB" sz="18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RESULT =</a:t>
            </a:r>
            <a:r>
              <a:rPr lang="en-GB" sz="18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0000 0110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Aft>
                <a:spcPts val="0"/>
              </a:spcAft>
              <a:buNone/>
            </a:pPr>
            <a:r>
              <a:rPr lang="en-GB" sz="18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r>
              <a:rPr lang="en-GB" sz="1800" u="sng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1111 0001 </a:t>
            </a:r>
            <a:r>
              <a:rPr lang="en-GB" sz="18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Aft>
                <a:spcPts val="0"/>
              </a:spcAft>
              <a:buNone/>
            </a:pPr>
            <a:r>
              <a:rPr lang="en-GB" sz="18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en-GB" sz="1800" dirty="0">
                <a:solidFill>
                  <a:srgbClr val="FF0000"/>
                </a:solidFill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GB" sz="18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1111 0111</a:t>
            </a:r>
            <a:r>
              <a:rPr lang="en-GB" sz="1800" baseline="-250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18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914400" indent="0">
              <a:spcAft>
                <a:spcPts val="0"/>
              </a:spcAft>
              <a:buNone/>
            </a:pPr>
            <a:r>
              <a:rPr lang="en-GB" sz="20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914400" indent="0">
              <a:spcAft>
                <a:spcPts val="0"/>
              </a:spcAft>
              <a:buNone/>
            </a:pPr>
            <a:endParaRPr lang="en-GB" sz="2000" b="1" dirty="0"/>
          </a:p>
          <a:p>
            <a:pPr marL="457200" lvl="1" indent="0">
              <a:buNone/>
            </a:pP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713747" y="5558044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Decimal (-9)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85472" y="4134853"/>
            <a:ext cx="382644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Note</a:t>
            </a:r>
            <a:r>
              <a:rPr lang="en-GB" dirty="0">
                <a:solidFill>
                  <a:srgbClr val="FF0000"/>
                </a:solidFill>
              </a:rPr>
              <a:t>: Since the </a:t>
            </a:r>
            <a:r>
              <a:rPr lang="en-GB" u="sng" dirty="0">
                <a:solidFill>
                  <a:srgbClr val="FF0000"/>
                </a:solidFill>
              </a:rPr>
              <a:t>Subtrahend</a:t>
            </a:r>
            <a:r>
              <a:rPr lang="en-GB" dirty="0">
                <a:solidFill>
                  <a:srgbClr val="FF0000"/>
                </a:solidFill>
              </a:rPr>
              <a:t> is greater</a:t>
            </a:r>
          </a:p>
          <a:p>
            <a:r>
              <a:rPr lang="en-GB" dirty="0">
                <a:solidFill>
                  <a:srgbClr val="FF0000"/>
                </a:solidFill>
              </a:rPr>
              <a:t>than the </a:t>
            </a:r>
            <a:r>
              <a:rPr lang="en-GB" u="sng" dirty="0">
                <a:solidFill>
                  <a:srgbClr val="FF0000"/>
                </a:solidFill>
              </a:rPr>
              <a:t>Minuend</a:t>
            </a:r>
            <a:r>
              <a:rPr lang="en-GB" dirty="0">
                <a:solidFill>
                  <a:srgbClr val="FF0000"/>
                </a:solidFill>
              </a:rPr>
              <a:t>, then the result</a:t>
            </a:r>
          </a:p>
          <a:p>
            <a:r>
              <a:rPr lang="en-GB" dirty="0">
                <a:solidFill>
                  <a:srgbClr val="FF0000"/>
                </a:solidFill>
              </a:rPr>
              <a:t>will be -ve, (i.e. the digits to the far left starts with 1).</a:t>
            </a:r>
          </a:p>
          <a:p>
            <a:endParaRPr lang="en-GB" sz="1000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In this case we have a carry (i.e. 1) which will be truncated since we dealing with 8 bits system.</a:t>
            </a:r>
          </a:p>
          <a:p>
            <a:endParaRPr lang="en-GB" sz="1000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Hence, final answer = </a:t>
            </a:r>
            <a:r>
              <a:rPr lang="en-GB" b="1" dirty="0">
                <a:solidFill>
                  <a:srgbClr val="FF0000"/>
                </a:solidFill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1111 0111</a:t>
            </a:r>
            <a:r>
              <a:rPr lang="en-GB" b="1" baseline="-25000" dirty="0">
                <a:solidFill>
                  <a:srgbClr val="FF0000"/>
                </a:solidFill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76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153400" cy="533400"/>
          </a:xfrm>
        </p:spPr>
        <p:txBody>
          <a:bodyPr>
            <a:normAutofit/>
          </a:bodyPr>
          <a:lstStyle/>
          <a:p>
            <a:r>
              <a:rPr lang="en-GB" sz="2800" u="sng" dirty="0"/>
              <a:t>2’s Compliment Subtraction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92162"/>
            <a:ext cx="8305800" cy="5837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/>
              <a:t>Example </a:t>
            </a:r>
            <a:r>
              <a:rPr lang="en-GB" sz="1800" b="1" dirty="0" smtClean="0"/>
              <a:t>4.</a:t>
            </a:r>
            <a:endParaRPr lang="en-GB" sz="1800" b="1" dirty="0"/>
          </a:p>
          <a:p>
            <a:pPr marL="0" indent="0">
              <a:buNone/>
            </a:pPr>
            <a:endParaRPr lang="en-GB" sz="1000" b="1" dirty="0"/>
          </a:p>
          <a:p>
            <a:pPr marL="0" indent="0">
              <a:buNone/>
            </a:pPr>
            <a:r>
              <a:rPr lang="en-GB" sz="1800" dirty="0"/>
              <a:t>Find the 2’s complement of -17</a:t>
            </a:r>
            <a:r>
              <a:rPr lang="en-GB" sz="1800" dirty="0">
                <a:solidFill>
                  <a:prstClr val="black"/>
                </a:solidFill>
              </a:rPr>
              <a:t>.</a:t>
            </a:r>
            <a:r>
              <a:rPr lang="en-GB" sz="18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10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GB" sz="1800" b="1" dirty="0"/>
              <a:t>Soln.</a:t>
            </a:r>
          </a:p>
          <a:p>
            <a:pPr marL="0" indent="0">
              <a:buNone/>
            </a:pPr>
            <a:endParaRPr lang="en-GB" sz="1000" b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18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Convert the decimal number given to Binary</a:t>
            </a:r>
            <a:endParaRPr lang="en-GB" sz="18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18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Therefore  </a:t>
            </a:r>
            <a:r>
              <a:rPr lang="en-GB" sz="1800" dirty="0" smtClean="0">
                <a:latin typeface="Eras Medium ITC" panose="020B0602030504020804" pitchFamily="34" charset="0"/>
                <a:cs typeface="Times New Roman" panose="02020603050405020304" pitchFamily="18" charset="0"/>
              </a:rPr>
              <a:t>17</a:t>
            </a:r>
            <a:r>
              <a:rPr lang="en-GB" sz="1800" baseline="-25000" dirty="0" smtClean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8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=  0001 0001</a:t>
            </a:r>
            <a:r>
              <a:rPr lang="en-GB" sz="1800" baseline="-25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GB" sz="18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18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Find the 1’s complement (i.e. invert the binary)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ea typeface="Calibri" panose="020F0502020204030204" pitchFamily="34" charset="0"/>
                <a:cs typeface="Times New Roman" panose="02020603050405020304" pitchFamily="18" charset="0"/>
              </a:rPr>
              <a:t>The 1’s complement of 0001 0001</a:t>
            </a:r>
            <a:r>
              <a:rPr lang="en-GB" sz="18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1800" dirty="0">
                <a:ea typeface="Calibri" panose="020F0502020204030204" pitchFamily="34" charset="0"/>
                <a:cs typeface="Times New Roman" panose="02020603050405020304" pitchFamily="18" charset="0"/>
              </a:rPr>
              <a:t>   = 1110 1110</a:t>
            </a:r>
            <a:r>
              <a:rPr lang="en-GB" sz="18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1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18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Add 1 to the  1’s complement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ea typeface="Calibri" panose="020F0502020204030204" pitchFamily="34" charset="0"/>
                <a:cs typeface="Times New Roman" panose="02020603050405020304" pitchFamily="18" charset="0"/>
              </a:rPr>
              <a:t>1110 1110</a:t>
            </a:r>
            <a:r>
              <a:rPr lang="en-GB" sz="18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18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+ 1  = </a:t>
            </a:r>
            <a:r>
              <a:rPr lang="en-GB" sz="1800" dirty="0">
                <a:ea typeface="Calibri" panose="020F0502020204030204" pitchFamily="34" charset="0"/>
                <a:cs typeface="Times New Roman" panose="02020603050405020304" pitchFamily="18" charset="0"/>
              </a:rPr>
              <a:t>1110 </a:t>
            </a:r>
            <a:r>
              <a:rPr lang="en-GB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1111</a:t>
            </a:r>
            <a:r>
              <a:rPr lang="en-GB" sz="1800" baseline="-25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1800" dirty="0" smtClean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endParaRPr lang="en-GB" sz="1000" dirty="0" smtClean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GB" sz="18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Therefore</a:t>
            </a:r>
            <a:r>
              <a:rPr lang="en-GB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spcAft>
                <a:spcPts val="0"/>
              </a:spcAft>
              <a:buNone/>
            </a:pPr>
            <a:endParaRPr lang="en-GB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Aft>
                <a:spcPts val="0"/>
              </a:spcAft>
              <a:buNone/>
            </a:pPr>
            <a:endParaRPr lang="en-GB" sz="2000" b="1" dirty="0"/>
          </a:p>
          <a:p>
            <a:pPr marL="457200" lvl="1" indent="0">
              <a:buNone/>
            </a:pP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4953000"/>
            <a:ext cx="5029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The 2’s Complement of </a:t>
            </a:r>
            <a:r>
              <a:rPr lang="en-GB" dirty="0"/>
              <a:t>-</a:t>
            </a:r>
            <a:r>
              <a:rPr lang="en-GB" dirty="0" smtClean="0"/>
              <a:t>17 </a:t>
            </a:r>
            <a:r>
              <a:rPr lang="en-GB" b="1" dirty="0" smtClean="0">
                <a:solidFill>
                  <a:srgbClr val="FF0000"/>
                </a:solidFill>
              </a:rPr>
              <a:t> is </a:t>
            </a:r>
            <a:r>
              <a:rPr lang="en-GB" dirty="0">
                <a:ea typeface="Calibri" panose="020F0502020204030204" pitchFamily="34" charset="0"/>
                <a:cs typeface="Times New Roman" panose="02020603050405020304" pitchFamily="18" charset="0"/>
              </a:rPr>
              <a:t>1110 1111</a:t>
            </a:r>
            <a:r>
              <a:rPr lang="en-GB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dirty="0">
              <a:solidFill>
                <a:srgbClr val="FF0000"/>
              </a:solidFill>
            </a:endParaRPr>
          </a:p>
          <a:p>
            <a:endParaRPr lang="en-GB" sz="1000" dirty="0">
              <a:solidFill>
                <a:srgbClr val="FF0000"/>
              </a:solidFill>
            </a:endParaRPr>
          </a:p>
          <a:p>
            <a:r>
              <a:rPr lang="en-GB" b="1" dirty="0" smtClean="0">
                <a:solidFill>
                  <a:srgbClr val="FF0000"/>
                </a:solidFill>
              </a:rPr>
              <a:t>Note</a:t>
            </a:r>
            <a:r>
              <a:rPr lang="en-GB" dirty="0" smtClean="0">
                <a:solidFill>
                  <a:srgbClr val="FF0000"/>
                </a:solidFill>
              </a:rPr>
              <a:t>: The far left digit starts with 1, which means the decimal number is negative (i.e. -17)</a:t>
            </a:r>
            <a:endParaRPr lang="en-GB" dirty="0">
              <a:solidFill>
                <a:srgbClr val="FF0000"/>
              </a:solidFill>
            </a:endParaRPr>
          </a:p>
          <a:p>
            <a:endParaRPr lang="en-GB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629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7848600" cy="639762"/>
          </a:xfrm>
        </p:spPr>
        <p:txBody>
          <a:bodyPr>
            <a:normAutofit fontScale="90000"/>
          </a:bodyPr>
          <a:lstStyle/>
          <a:p>
            <a:pPr lvl="0">
              <a:lnSpc>
                <a:spcPct val="150000"/>
              </a:lnSpc>
            </a:pPr>
            <a:r>
              <a:rPr lang="en-GB" sz="3200" dirty="0">
                <a:solidFill>
                  <a:schemeClr val="bg1">
                    <a:lumMod val="50000"/>
                  </a:schemeClr>
                </a:solidFill>
              </a:rPr>
              <a:t>Practice Questions</a:t>
            </a:r>
          </a:p>
        </p:txBody>
      </p:sp>
    </p:spTree>
    <p:extLst>
      <p:ext uri="{BB962C8B-B14F-4D97-AF65-F5344CB8AC3E}">
        <p14:creationId xmlns:p14="http://schemas.microsoft.com/office/powerpoint/2010/main" val="2526656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639762"/>
          </a:xfrm>
        </p:spPr>
        <p:txBody>
          <a:bodyPr>
            <a:normAutofit/>
          </a:bodyPr>
          <a:lstStyle/>
          <a:p>
            <a:r>
              <a:rPr lang="en-GB" sz="2900" u="sng" dirty="0"/>
              <a:t>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334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1600" b="1" dirty="0">
                <a:solidFill>
                  <a:prstClr val="black"/>
                </a:solidFill>
              </a:rPr>
              <a:t>Q1. </a:t>
            </a:r>
            <a:r>
              <a:rPr lang="en-GB" sz="1800" dirty="0">
                <a:solidFill>
                  <a:prstClr val="black"/>
                </a:solidFill>
              </a:rPr>
              <a:t>Carry out the following subtraction using 1’s </a:t>
            </a:r>
            <a:r>
              <a:rPr lang="en-GB" sz="1800" dirty="0" smtClean="0">
                <a:solidFill>
                  <a:prstClr val="black"/>
                </a:solidFill>
              </a:rPr>
              <a:t>Complement </a:t>
            </a:r>
            <a:r>
              <a:rPr lang="en-GB" sz="1800" dirty="0">
                <a:solidFill>
                  <a:prstClr val="black"/>
                </a:solidFill>
              </a:rPr>
              <a:t>method</a:t>
            </a:r>
          </a:p>
          <a:p>
            <a:pPr marL="0" lvl="0" indent="0">
              <a:buNone/>
            </a:pPr>
            <a:endParaRPr lang="en-GB" sz="900" dirty="0">
              <a:solidFill>
                <a:prstClr val="black"/>
              </a:solidFill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prstClr val="black"/>
                </a:solidFill>
                <a:cs typeface="Times New Roman" panose="02020603050405020304" pitchFamily="18" charset="0"/>
              </a:rPr>
              <a:t>56</a:t>
            </a:r>
            <a:r>
              <a:rPr lang="en-GB" sz="1800" baseline="-250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8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– 11</a:t>
            </a:r>
            <a:r>
              <a:rPr lang="en-GB" sz="1800" baseline="-250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600" dirty="0">
                <a:solidFill>
                  <a:prstClr val="black"/>
                </a:solidFill>
              </a:rPr>
              <a:t>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prstClr val="black"/>
                </a:solidFill>
                <a:cs typeface="Times New Roman" panose="02020603050405020304" pitchFamily="18" charset="0"/>
              </a:rPr>
              <a:t>196</a:t>
            </a:r>
            <a:r>
              <a:rPr lang="en-GB" sz="1800" baseline="-250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8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– 111</a:t>
            </a:r>
            <a:r>
              <a:rPr lang="en-GB" sz="1800" baseline="-250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600" dirty="0">
                <a:solidFill>
                  <a:prstClr val="black"/>
                </a:solidFill>
              </a:rPr>
              <a:t>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prstClr val="black"/>
                </a:solidFill>
                <a:cs typeface="Times New Roman" panose="02020603050405020304" pitchFamily="18" charset="0"/>
              </a:rPr>
              <a:t>32</a:t>
            </a:r>
            <a:r>
              <a:rPr lang="en-GB" sz="1800" baseline="-250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8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– 94</a:t>
            </a:r>
            <a:r>
              <a:rPr lang="en-GB" sz="1800" baseline="-250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600" dirty="0">
                <a:solidFill>
                  <a:prstClr val="black"/>
                </a:solidFill>
              </a:rPr>
              <a:t>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prstClr val="black"/>
                </a:solidFill>
                <a:cs typeface="Times New Roman" panose="02020603050405020304" pitchFamily="18" charset="0"/>
              </a:rPr>
              <a:t>59</a:t>
            </a:r>
            <a:r>
              <a:rPr lang="en-GB" sz="1800" baseline="-250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8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– 92</a:t>
            </a:r>
            <a:r>
              <a:rPr lang="en-GB" sz="1800" baseline="-250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600" dirty="0">
                <a:solidFill>
                  <a:prstClr val="black"/>
                </a:solidFill>
              </a:rPr>
              <a:t>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prstClr val="black"/>
                </a:solidFill>
                <a:cs typeface="Times New Roman" panose="02020603050405020304" pitchFamily="18" charset="0"/>
              </a:rPr>
              <a:t>25</a:t>
            </a:r>
            <a:r>
              <a:rPr lang="en-GB" sz="1800" baseline="-250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8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– 29</a:t>
            </a:r>
            <a:r>
              <a:rPr lang="en-GB" sz="1800" baseline="-250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600" dirty="0">
                <a:solidFill>
                  <a:prstClr val="black"/>
                </a:solidFill>
              </a:rPr>
              <a:t> </a:t>
            </a:r>
          </a:p>
          <a:p>
            <a:pPr marL="0" indent="0">
              <a:buNone/>
            </a:pPr>
            <a:endParaRPr lang="en-GB" sz="1000" dirty="0"/>
          </a:p>
          <a:p>
            <a:pPr marL="0" indent="0">
              <a:buNone/>
            </a:pPr>
            <a:endParaRPr lang="en-GB" sz="1000" dirty="0"/>
          </a:p>
          <a:p>
            <a:pPr marL="0" lvl="0" indent="0">
              <a:buNone/>
            </a:pPr>
            <a:r>
              <a:rPr lang="en-GB" sz="1600" b="1" dirty="0">
                <a:solidFill>
                  <a:prstClr val="black"/>
                </a:solidFill>
              </a:rPr>
              <a:t>Q2. </a:t>
            </a:r>
            <a:r>
              <a:rPr lang="en-GB" sz="1800" dirty="0">
                <a:solidFill>
                  <a:prstClr val="black"/>
                </a:solidFill>
              </a:rPr>
              <a:t>Carry out the following subtraction using 2’s </a:t>
            </a:r>
            <a:r>
              <a:rPr lang="en-GB" sz="1800" dirty="0" smtClean="0">
                <a:solidFill>
                  <a:prstClr val="black"/>
                </a:solidFill>
              </a:rPr>
              <a:t>Complement </a:t>
            </a:r>
            <a:r>
              <a:rPr lang="en-GB" sz="1800" dirty="0">
                <a:solidFill>
                  <a:prstClr val="black"/>
                </a:solidFill>
              </a:rPr>
              <a:t>method</a:t>
            </a:r>
          </a:p>
          <a:p>
            <a:pPr marL="0" lvl="0" indent="0">
              <a:buNone/>
            </a:pPr>
            <a:endParaRPr lang="en-GB" sz="900" dirty="0">
              <a:solidFill>
                <a:prstClr val="black"/>
              </a:solidFill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prstClr val="black"/>
                </a:solidFill>
                <a:cs typeface="Times New Roman" panose="02020603050405020304" pitchFamily="18" charset="0"/>
              </a:rPr>
              <a:t>56</a:t>
            </a:r>
            <a:r>
              <a:rPr lang="en-GB" sz="1800" baseline="-250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8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– 11</a:t>
            </a:r>
            <a:r>
              <a:rPr lang="en-GB" sz="1800" baseline="-250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600" dirty="0">
                <a:solidFill>
                  <a:prstClr val="black"/>
                </a:solidFill>
              </a:rPr>
              <a:t>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prstClr val="black"/>
                </a:solidFill>
                <a:cs typeface="Times New Roman" panose="02020603050405020304" pitchFamily="18" charset="0"/>
              </a:rPr>
              <a:t>196</a:t>
            </a:r>
            <a:r>
              <a:rPr lang="en-GB" sz="1800" baseline="-250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8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– 111</a:t>
            </a:r>
            <a:r>
              <a:rPr lang="en-GB" sz="1800" baseline="-250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600" dirty="0">
                <a:solidFill>
                  <a:prstClr val="black"/>
                </a:solidFill>
              </a:rPr>
              <a:t>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prstClr val="black"/>
                </a:solidFill>
                <a:cs typeface="Times New Roman" panose="02020603050405020304" pitchFamily="18" charset="0"/>
              </a:rPr>
              <a:t>32</a:t>
            </a:r>
            <a:r>
              <a:rPr lang="en-GB" sz="1800" baseline="-250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8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– 94</a:t>
            </a:r>
            <a:r>
              <a:rPr lang="en-GB" sz="1800" baseline="-250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600" dirty="0">
                <a:solidFill>
                  <a:prstClr val="black"/>
                </a:solidFill>
              </a:rPr>
              <a:t>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prstClr val="black"/>
                </a:solidFill>
                <a:cs typeface="Times New Roman" panose="02020603050405020304" pitchFamily="18" charset="0"/>
              </a:rPr>
              <a:t>59</a:t>
            </a:r>
            <a:r>
              <a:rPr lang="en-GB" sz="1800" baseline="-250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8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– 92</a:t>
            </a:r>
            <a:r>
              <a:rPr lang="en-GB" sz="1800" baseline="-250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600" dirty="0">
                <a:solidFill>
                  <a:prstClr val="black"/>
                </a:solidFill>
              </a:rPr>
              <a:t>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prstClr val="black"/>
                </a:solidFill>
                <a:cs typeface="Times New Roman" panose="02020603050405020304" pitchFamily="18" charset="0"/>
              </a:rPr>
              <a:t>25</a:t>
            </a:r>
            <a:r>
              <a:rPr lang="en-GB" sz="1800" baseline="-250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8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– 29</a:t>
            </a:r>
            <a:r>
              <a:rPr lang="en-GB" sz="1800" baseline="-250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600" dirty="0">
                <a:solidFill>
                  <a:prstClr val="black"/>
                </a:solidFill>
              </a:rPr>
              <a:t> </a:t>
            </a:r>
          </a:p>
          <a:p>
            <a:pPr marL="0" indent="0">
              <a:buNone/>
            </a:pPr>
            <a:endParaRPr lang="en-GB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112641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639762"/>
          </a:xfrm>
        </p:spPr>
        <p:txBody>
          <a:bodyPr>
            <a:normAutofit/>
          </a:bodyPr>
          <a:lstStyle/>
          <a:p>
            <a:r>
              <a:rPr lang="en-GB" sz="2900" u="sng" dirty="0"/>
              <a:t>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334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1600" b="1" dirty="0">
                <a:solidFill>
                  <a:prstClr val="black"/>
                </a:solidFill>
              </a:rPr>
              <a:t>Q3. </a:t>
            </a:r>
            <a:r>
              <a:rPr lang="en-GB" sz="1800" dirty="0">
                <a:solidFill>
                  <a:prstClr val="black"/>
                </a:solidFill>
              </a:rPr>
              <a:t>Work out the 2’s complement of the following decimals </a:t>
            </a:r>
          </a:p>
          <a:p>
            <a:pPr marL="0" lvl="0" indent="0">
              <a:buNone/>
            </a:pPr>
            <a:endParaRPr lang="en-GB" sz="900" dirty="0">
              <a:solidFill>
                <a:prstClr val="black"/>
              </a:solidFill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43</a:t>
            </a:r>
            <a:r>
              <a:rPr lang="en-GB" sz="1800" baseline="-250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600" dirty="0">
                <a:solidFill>
                  <a:prstClr val="black"/>
                </a:solidFill>
              </a:rPr>
              <a:t>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110</a:t>
            </a:r>
            <a:r>
              <a:rPr lang="en-GB" sz="1800" baseline="-250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600" dirty="0">
                <a:solidFill>
                  <a:prstClr val="black"/>
                </a:solidFill>
              </a:rPr>
              <a:t>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123</a:t>
            </a:r>
            <a:r>
              <a:rPr lang="en-GB" sz="1600" dirty="0">
                <a:solidFill>
                  <a:prstClr val="black"/>
                </a:solidFill>
              </a:rPr>
              <a:t>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43</a:t>
            </a:r>
            <a:r>
              <a:rPr lang="en-GB" sz="1800" baseline="-250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600" dirty="0">
                <a:solidFill>
                  <a:prstClr val="black"/>
                </a:solidFill>
              </a:rPr>
              <a:t>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43</a:t>
            </a:r>
            <a:r>
              <a:rPr lang="en-GB" sz="1800" baseline="-250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600" dirty="0">
                <a:solidFill>
                  <a:prstClr val="black"/>
                </a:solidFill>
              </a:rPr>
              <a:t> </a:t>
            </a:r>
          </a:p>
          <a:p>
            <a:pPr marL="0" indent="0">
              <a:buNone/>
            </a:pPr>
            <a:endParaRPr lang="en-GB" sz="1000" dirty="0"/>
          </a:p>
          <a:p>
            <a:pPr marL="0" indent="0">
              <a:buNone/>
            </a:pPr>
            <a:endParaRPr lang="en-GB" sz="1000" dirty="0"/>
          </a:p>
          <a:p>
            <a:pPr marL="0" lvl="0" indent="0">
              <a:buNone/>
            </a:pPr>
            <a:r>
              <a:rPr lang="en-GB" sz="1600" b="1" dirty="0">
                <a:solidFill>
                  <a:prstClr val="black"/>
                </a:solidFill>
              </a:rPr>
              <a:t>Q4. </a:t>
            </a:r>
            <a:r>
              <a:rPr lang="en-GB" sz="1800" dirty="0">
                <a:solidFill>
                  <a:prstClr val="black"/>
                </a:solidFill>
              </a:rPr>
              <a:t>Carry out the following subtraction using 2’s </a:t>
            </a:r>
            <a:r>
              <a:rPr lang="en-GB" sz="1800" dirty="0" smtClean="0">
                <a:solidFill>
                  <a:prstClr val="black"/>
                </a:solidFill>
              </a:rPr>
              <a:t>Complement </a:t>
            </a:r>
            <a:r>
              <a:rPr lang="en-GB" sz="1800" dirty="0">
                <a:solidFill>
                  <a:prstClr val="black"/>
                </a:solidFill>
              </a:rPr>
              <a:t>using registers of size 8</a:t>
            </a:r>
          </a:p>
          <a:p>
            <a:pPr marL="0" lvl="0" indent="0">
              <a:buNone/>
            </a:pPr>
            <a:endParaRPr lang="en-GB" sz="900" dirty="0">
              <a:solidFill>
                <a:prstClr val="black"/>
              </a:solidFill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prstClr val="black"/>
                </a:solidFill>
                <a:cs typeface="Times New Roman" panose="02020603050405020304" pitchFamily="18" charset="0"/>
              </a:rPr>
              <a:t>31</a:t>
            </a:r>
            <a:r>
              <a:rPr lang="en-GB" sz="18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– 6</a:t>
            </a:r>
            <a:endParaRPr lang="en-GB" sz="1600" dirty="0">
              <a:solidFill>
                <a:prstClr val="black"/>
              </a:solidFill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prstClr val="black"/>
                </a:solidFill>
                <a:cs typeface="Times New Roman" panose="02020603050405020304" pitchFamily="18" charset="0"/>
              </a:rPr>
              <a:t>17</a:t>
            </a:r>
            <a:r>
              <a:rPr lang="en-GB" sz="18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– 23</a:t>
            </a:r>
            <a:r>
              <a:rPr lang="en-GB" sz="1600" dirty="0">
                <a:solidFill>
                  <a:prstClr val="black"/>
                </a:solidFill>
              </a:rPr>
              <a:t>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prstClr val="black"/>
                </a:solidFill>
                <a:cs typeface="Times New Roman" panose="02020603050405020304" pitchFamily="18" charset="0"/>
              </a:rPr>
              <a:t>144</a:t>
            </a:r>
            <a:r>
              <a:rPr lang="en-GB" sz="18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– 156</a:t>
            </a:r>
            <a:r>
              <a:rPr lang="en-GB" sz="1600" dirty="0">
                <a:solidFill>
                  <a:prstClr val="black"/>
                </a:solidFill>
              </a:rPr>
              <a:t>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prstClr val="black"/>
                </a:solidFill>
                <a:cs typeface="Times New Roman" panose="02020603050405020304" pitchFamily="18" charset="0"/>
              </a:rPr>
              <a:t>23</a:t>
            </a:r>
            <a:r>
              <a:rPr lang="en-GB" sz="1800" baseline="-250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8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– 29</a:t>
            </a:r>
            <a:r>
              <a:rPr lang="en-GB" sz="1800" baseline="-250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600" dirty="0">
                <a:solidFill>
                  <a:prstClr val="black"/>
                </a:solidFill>
              </a:rPr>
              <a:t>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prstClr val="black"/>
                </a:solidFill>
                <a:cs typeface="Times New Roman" panose="02020603050405020304" pitchFamily="18" charset="0"/>
              </a:rPr>
              <a:t>26</a:t>
            </a:r>
            <a:r>
              <a:rPr lang="en-GB" sz="1800" baseline="-250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8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– 15</a:t>
            </a:r>
            <a:r>
              <a:rPr lang="en-GB" sz="1800" baseline="-250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600" dirty="0">
                <a:solidFill>
                  <a:prstClr val="black"/>
                </a:solidFill>
              </a:rPr>
              <a:t> </a:t>
            </a:r>
          </a:p>
          <a:p>
            <a:pPr marL="0" indent="0">
              <a:buNone/>
            </a:pPr>
            <a:endParaRPr lang="en-GB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888200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639762"/>
          </a:xfrm>
        </p:spPr>
        <p:txBody>
          <a:bodyPr>
            <a:normAutofit/>
          </a:bodyPr>
          <a:lstStyle/>
          <a:p>
            <a:r>
              <a:rPr lang="en-GB" sz="2900" u="sng" dirty="0"/>
              <a:t>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334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1600" b="1" dirty="0">
                <a:solidFill>
                  <a:prstClr val="black"/>
                </a:solidFill>
              </a:rPr>
              <a:t>Q5. </a:t>
            </a:r>
            <a:r>
              <a:rPr lang="en-GB" sz="1800" dirty="0">
                <a:solidFill>
                  <a:prstClr val="black"/>
                </a:solidFill>
              </a:rPr>
              <a:t>Work out the </a:t>
            </a:r>
            <a:r>
              <a:rPr lang="en-GB" sz="1800" dirty="0" smtClean="0">
                <a:solidFill>
                  <a:prstClr val="black"/>
                </a:solidFill>
              </a:rPr>
              <a:t>1’s </a:t>
            </a:r>
            <a:r>
              <a:rPr lang="en-GB" sz="1800" dirty="0">
                <a:solidFill>
                  <a:prstClr val="black"/>
                </a:solidFill>
              </a:rPr>
              <a:t>complement of the following decimals </a:t>
            </a:r>
          </a:p>
          <a:p>
            <a:pPr marL="0" lvl="0" indent="0">
              <a:buNone/>
            </a:pPr>
            <a:endParaRPr lang="en-GB" sz="900" dirty="0">
              <a:solidFill>
                <a:prstClr val="black"/>
              </a:solidFill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43</a:t>
            </a:r>
            <a:r>
              <a:rPr lang="en-GB" sz="1800" baseline="-250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600" dirty="0">
                <a:solidFill>
                  <a:prstClr val="black"/>
                </a:solidFill>
              </a:rPr>
              <a:t>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110</a:t>
            </a:r>
            <a:r>
              <a:rPr lang="en-GB" sz="1800" baseline="-250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600" dirty="0">
                <a:solidFill>
                  <a:prstClr val="black"/>
                </a:solidFill>
              </a:rPr>
              <a:t>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123</a:t>
            </a:r>
            <a:r>
              <a:rPr lang="en-GB" sz="1600" dirty="0">
                <a:solidFill>
                  <a:prstClr val="black"/>
                </a:solidFill>
              </a:rPr>
              <a:t>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43</a:t>
            </a:r>
            <a:r>
              <a:rPr lang="en-GB" sz="1800" baseline="-250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600" dirty="0">
                <a:solidFill>
                  <a:prstClr val="black"/>
                </a:solidFill>
              </a:rPr>
              <a:t>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43</a:t>
            </a:r>
            <a:r>
              <a:rPr lang="en-GB" sz="1800" baseline="-250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600" dirty="0">
                <a:solidFill>
                  <a:prstClr val="black"/>
                </a:solidFill>
              </a:rPr>
              <a:t> </a:t>
            </a:r>
          </a:p>
          <a:p>
            <a:pPr marL="0" indent="0">
              <a:buNone/>
            </a:pPr>
            <a:endParaRPr lang="en-GB" sz="1000" dirty="0"/>
          </a:p>
          <a:p>
            <a:pPr marL="0" indent="0">
              <a:buNone/>
            </a:pPr>
            <a:endParaRPr lang="en-GB" sz="1000" dirty="0"/>
          </a:p>
          <a:p>
            <a:pPr marL="0" lvl="0" indent="0">
              <a:buNone/>
            </a:pPr>
            <a:r>
              <a:rPr lang="en-GB" sz="1600" b="1" dirty="0">
                <a:solidFill>
                  <a:prstClr val="black"/>
                </a:solidFill>
              </a:rPr>
              <a:t>Q6. </a:t>
            </a:r>
            <a:r>
              <a:rPr lang="en-GB" sz="1800" dirty="0">
                <a:solidFill>
                  <a:prstClr val="black"/>
                </a:solidFill>
              </a:rPr>
              <a:t>Carry out the following subtraction using 2’s </a:t>
            </a:r>
            <a:r>
              <a:rPr lang="en-GB" sz="1800" dirty="0" smtClean="0">
                <a:solidFill>
                  <a:prstClr val="black"/>
                </a:solidFill>
              </a:rPr>
              <a:t>Complement </a:t>
            </a:r>
            <a:r>
              <a:rPr lang="en-GB" sz="1800" dirty="0">
                <a:solidFill>
                  <a:prstClr val="black"/>
                </a:solidFill>
              </a:rPr>
              <a:t>using registers of size 8</a:t>
            </a:r>
          </a:p>
          <a:p>
            <a:pPr marL="0" lvl="0" indent="0">
              <a:buNone/>
            </a:pPr>
            <a:endParaRPr lang="en-GB" sz="900" dirty="0">
              <a:solidFill>
                <a:prstClr val="black"/>
              </a:solidFill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18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GB" sz="18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6 + 10</a:t>
            </a:r>
            <a:endParaRPr lang="en-GB" sz="1600" dirty="0">
              <a:solidFill>
                <a:prstClr val="black"/>
              </a:solidFill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18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36 + 6</a:t>
            </a:r>
            <a:r>
              <a:rPr lang="en-GB" sz="1600" dirty="0" smtClean="0">
                <a:solidFill>
                  <a:prstClr val="black"/>
                </a:solidFill>
              </a:rPr>
              <a:t> </a:t>
            </a:r>
            <a:endParaRPr lang="en-GB" sz="1600" dirty="0">
              <a:solidFill>
                <a:prstClr val="black"/>
              </a:solidFill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18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42 + 75</a:t>
            </a:r>
            <a:r>
              <a:rPr lang="en-GB" sz="1600" dirty="0" smtClean="0">
                <a:solidFill>
                  <a:prstClr val="black"/>
                </a:solidFill>
              </a:rPr>
              <a:t> </a:t>
            </a:r>
            <a:endParaRPr lang="en-GB" sz="16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GB" sz="18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31</a:t>
            </a:r>
            <a:r>
              <a:rPr lang="en-GB" sz="1800" baseline="-250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600" dirty="0" smtClean="0">
                <a:solidFill>
                  <a:prstClr val="black"/>
                </a:solidFill>
              </a:rPr>
              <a:t> </a:t>
            </a:r>
            <a:r>
              <a:rPr lang="en-GB" sz="18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–  6</a:t>
            </a:r>
            <a:r>
              <a:rPr lang="en-GB" sz="1800" baseline="-250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600" dirty="0" smtClean="0">
                <a:solidFill>
                  <a:prstClr val="black"/>
                </a:solidFill>
              </a:rPr>
              <a:t> </a:t>
            </a:r>
            <a:endParaRPr lang="en-GB" sz="1600" dirty="0">
              <a:solidFill>
                <a:prstClr val="black"/>
              </a:solidFill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GB" sz="18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26</a:t>
            </a:r>
            <a:r>
              <a:rPr lang="en-GB" sz="1800" baseline="-250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8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GB" sz="18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15</a:t>
            </a:r>
            <a:r>
              <a:rPr lang="en-GB" sz="1800" baseline="-250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600" dirty="0">
                <a:solidFill>
                  <a:prstClr val="black"/>
                </a:solidFill>
              </a:rPr>
              <a:t> </a:t>
            </a:r>
          </a:p>
          <a:p>
            <a:pPr marL="0" indent="0">
              <a:buNone/>
            </a:pPr>
            <a:endParaRPr lang="en-GB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66830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639762"/>
          </a:xfrm>
        </p:spPr>
        <p:txBody>
          <a:bodyPr>
            <a:normAutofit/>
          </a:bodyPr>
          <a:lstStyle/>
          <a:p>
            <a:r>
              <a:rPr lang="en-GB" sz="2900" u="sng" dirty="0"/>
              <a:t>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334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1600" b="1" dirty="0" smtClean="0">
                <a:solidFill>
                  <a:prstClr val="black"/>
                </a:solidFill>
              </a:rPr>
              <a:t>Q7. </a:t>
            </a:r>
            <a:r>
              <a:rPr lang="en-GB" sz="1800" dirty="0" smtClean="0">
                <a:solidFill>
                  <a:prstClr val="black"/>
                </a:solidFill>
              </a:rPr>
              <a:t>What is the 1’s </a:t>
            </a:r>
            <a:r>
              <a:rPr lang="en-GB" sz="1800" dirty="0">
                <a:solidFill>
                  <a:prstClr val="black"/>
                </a:solidFill>
              </a:rPr>
              <a:t>complement of the following decimals </a:t>
            </a:r>
          </a:p>
          <a:p>
            <a:pPr marL="0" lvl="0" indent="0">
              <a:buNone/>
            </a:pPr>
            <a:endParaRPr lang="en-GB" sz="900" dirty="0">
              <a:solidFill>
                <a:prstClr val="black"/>
              </a:solidFill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6 + 10</a:t>
            </a:r>
            <a:endParaRPr lang="en-GB" sz="1600" dirty="0">
              <a:solidFill>
                <a:prstClr val="black"/>
              </a:solidFill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36 + 6</a:t>
            </a:r>
            <a:r>
              <a:rPr lang="en-GB" sz="1600" dirty="0">
                <a:solidFill>
                  <a:prstClr val="black"/>
                </a:solidFill>
              </a:rPr>
              <a:t>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42 + 75</a:t>
            </a:r>
            <a:r>
              <a:rPr lang="en-GB" sz="1600" dirty="0">
                <a:solidFill>
                  <a:prstClr val="black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31</a:t>
            </a:r>
            <a:r>
              <a:rPr lang="en-GB" sz="1800" baseline="-250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600" dirty="0">
                <a:solidFill>
                  <a:prstClr val="black"/>
                </a:solidFill>
              </a:rPr>
              <a:t> </a:t>
            </a:r>
            <a:r>
              <a:rPr lang="en-GB" sz="18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–  6</a:t>
            </a:r>
            <a:r>
              <a:rPr lang="en-GB" sz="1800" baseline="-250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600" dirty="0">
                <a:solidFill>
                  <a:prstClr val="black"/>
                </a:solidFill>
              </a:rPr>
              <a:t>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–  </a:t>
            </a:r>
            <a:r>
              <a:rPr lang="en-GB" sz="1800" dirty="0">
                <a:solidFill>
                  <a:prstClr val="black"/>
                </a:solidFill>
                <a:cs typeface="Times New Roman" panose="02020603050405020304" pitchFamily="18" charset="0"/>
              </a:rPr>
              <a:t>26</a:t>
            </a:r>
            <a:r>
              <a:rPr lang="en-GB" sz="1800" baseline="-250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8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+ 15</a:t>
            </a:r>
            <a:r>
              <a:rPr lang="en-GB" sz="1800" baseline="-250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600" dirty="0">
                <a:solidFill>
                  <a:prstClr val="black"/>
                </a:solidFill>
              </a:rPr>
              <a:t> </a:t>
            </a:r>
          </a:p>
          <a:p>
            <a:pPr marL="0" indent="0">
              <a:buNone/>
            </a:pPr>
            <a:endParaRPr lang="en-GB" sz="1000" dirty="0"/>
          </a:p>
          <a:p>
            <a:pPr marL="0" indent="0">
              <a:buNone/>
            </a:pPr>
            <a:endParaRPr lang="en-GB" sz="1000" dirty="0"/>
          </a:p>
          <a:p>
            <a:pPr marL="0" indent="0">
              <a:buNone/>
            </a:pPr>
            <a:r>
              <a:rPr lang="en-GB" sz="1600" b="1" dirty="0" smtClean="0">
                <a:solidFill>
                  <a:prstClr val="black"/>
                </a:solidFill>
              </a:rPr>
              <a:t>Q8. </a:t>
            </a:r>
            <a:r>
              <a:rPr lang="en-GB" sz="1800" dirty="0"/>
              <a:t>Research about the following subtraction methods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/>
              <a:t>9’s Complement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800" dirty="0"/>
              <a:t>10’s Complement</a:t>
            </a:r>
          </a:p>
          <a:p>
            <a:pPr marL="0" indent="0">
              <a:buNone/>
            </a:pPr>
            <a:endParaRPr lang="en-GB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81902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848600" cy="639762"/>
          </a:xfrm>
        </p:spPr>
        <p:txBody>
          <a:bodyPr>
            <a:normAutofit/>
          </a:bodyPr>
          <a:lstStyle/>
          <a:p>
            <a:r>
              <a:rPr lang="en-GB" sz="3200" dirty="0"/>
              <a:t>Outcome 1_Mode of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4830763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GB" sz="2000" dirty="0"/>
              <a:t>This outcome is assessed using a knowledge based assessment designed to ensure that you have acquired the background knowledge required to develop skills in using data structures</a:t>
            </a:r>
          </a:p>
          <a:p>
            <a:pPr marL="0" lvl="0" indent="0">
              <a:buNone/>
            </a:pPr>
            <a:endParaRPr lang="en-GB" sz="15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b="1" dirty="0"/>
              <a:t>Closed-book</a:t>
            </a:r>
            <a:r>
              <a:rPr lang="en-GB" sz="2000" dirty="0"/>
              <a:t> objective test consisting of </a:t>
            </a:r>
            <a:r>
              <a:rPr lang="en-GB" sz="2000" b="1" dirty="0"/>
              <a:t>30 multiple-choice</a:t>
            </a:r>
            <a:endParaRPr lang="en-GB" sz="1600" b="1" dirty="0"/>
          </a:p>
          <a:p>
            <a:pPr marL="457200" lvl="1" indent="0">
              <a:buNone/>
            </a:pPr>
            <a:endParaRPr lang="en-GB" sz="15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/>
              <a:t>Each question is worth 1 mark each, candidates required to achieve a </a:t>
            </a:r>
            <a:r>
              <a:rPr lang="en-GB" sz="2000" b="1" dirty="0"/>
              <a:t>minimum of 18 marks (i.e. 60%)</a:t>
            </a:r>
            <a:r>
              <a:rPr lang="en-GB" sz="2000" dirty="0"/>
              <a:t> to be successful.</a:t>
            </a:r>
          </a:p>
          <a:p>
            <a:pPr marL="457200" lvl="1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66094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848600" cy="639762"/>
          </a:xfrm>
        </p:spPr>
        <p:txBody>
          <a:bodyPr>
            <a:normAutofit/>
          </a:bodyPr>
          <a:lstStyle/>
          <a:p>
            <a:r>
              <a:rPr lang="en-GB" sz="3200" dirty="0"/>
              <a:t>Outcome 1_Overview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48307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000" dirty="0"/>
              <a:t>Representation of Simple and Structured Data types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u="sng" dirty="0"/>
              <a:t>Simple Data Types</a:t>
            </a:r>
            <a:r>
              <a:rPr lang="en-GB" sz="1600" dirty="0"/>
              <a:t>: Character, integer, floating point, Boolean, etc.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u="sng" dirty="0"/>
              <a:t>Structured Data Types</a:t>
            </a:r>
            <a:r>
              <a:rPr lang="en-GB" sz="1600" dirty="0"/>
              <a:t>: String, record, table, array [1D, 2D], etc.</a:t>
            </a:r>
          </a:p>
          <a:p>
            <a:pPr marL="457200" lvl="1" indent="0">
              <a:buNone/>
            </a:pPr>
            <a:endParaRPr lang="en-GB" sz="10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/>
              <a:t>Computer Memory Allocation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SMA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DMA</a:t>
            </a:r>
          </a:p>
          <a:p>
            <a:pPr marL="457200" lvl="1" indent="0">
              <a:buNone/>
            </a:pPr>
            <a:endParaRPr lang="en-GB" sz="10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/>
              <a:t>Data Representation in Computer Systems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Binary &amp; Denary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Signed &amp; Unsigned </a:t>
            </a:r>
            <a:r>
              <a:rPr lang="en-GB" sz="1600" dirty="0" smtClean="0"/>
              <a:t>Numbers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 smtClean="0"/>
              <a:t>1’s and 2’s Complement</a:t>
            </a:r>
            <a:endParaRPr lang="en-GB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ASCII representation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Boolean Logic operators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Floating  Point numbers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Unicode</a:t>
            </a:r>
          </a:p>
          <a:p>
            <a:pPr marL="0" indent="0">
              <a:buNone/>
            </a:pPr>
            <a:endParaRPr lang="en-GB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/>
              <a:t>Standard File Types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Images, sounds, videos, compression, etc.</a:t>
            </a:r>
          </a:p>
          <a:p>
            <a:pPr marL="457200" lvl="1" indent="0">
              <a:buNone/>
            </a:pPr>
            <a:endParaRPr lang="en-GB" sz="10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/>
              <a:t>XML data file structures</a:t>
            </a:r>
          </a:p>
          <a:p>
            <a:pPr marL="0" indent="0">
              <a:buNone/>
            </a:pPr>
            <a:endParaRPr lang="en-GB" sz="1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54013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848600" cy="639762"/>
          </a:xfrm>
        </p:spPr>
        <p:txBody>
          <a:bodyPr>
            <a:normAutofit/>
          </a:bodyPr>
          <a:lstStyle/>
          <a:p>
            <a:r>
              <a:rPr lang="en-GB" sz="3200" dirty="0"/>
              <a:t>Outcome 1_Revision (Key Points)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000" dirty="0"/>
              <a:t>What do you understand by the following?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Simple data types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Structured data types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Dynamic Memory Allocation (DMA)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FF0000"/>
                </a:solidFill>
              </a:rPr>
              <a:t>What is a root element of an XML data file 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FF0000"/>
                </a:solidFill>
              </a:rPr>
              <a:t>What is the purpose of XML 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rgbClr val="FF0000"/>
                </a:solidFill>
              </a:rPr>
              <a:t>What is a complex XML element ?</a:t>
            </a:r>
          </a:p>
          <a:p>
            <a:pPr marL="457200" lvl="1" indent="0">
              <a:buNone/>
            </a:pPr>
            <a:endParaRPr lang="en-GB" sz="12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/>
              <a:t>Define the following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Arrays [1D, 2D]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Integers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Character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String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Boolean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Record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Floating Point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Table</a:t>
            </a:r>
          </a:p>
          <a:p>
            <a:pPr marL="457200" lvl="1" indent="0">
              <a:buNone/>
            </a:pPr>
            <a:endParaRPr lang="en-GB" sz="12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/>
              <a:t>Examples of C# codes showing use of different data types</a:t>
            </a:r>
          </a:p>
          <a:p>
            <a:pPr marL="0" indent="0">
              <a:buNone/>
            </a:pPr>
            <a:endParaRPr lang="en-GB" sz="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Arrays [1D, 2D]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Floating points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Boolean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/>
              <a:t>Integers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51209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7848600" cy="639762"/>
          </a:xfrm>
        </p:spPr>
        <p:txBody>
          <a:bodyPr>
            <a:normAutofit fontScale="90000"/>
          </a:bodyPr>
          <a:lstStyle/>
          <a:p>
            <a:pPr lvl="0">
              <a:lnSpc>
                <a:spcPct val="150000"/>
              </a:lnSpc>
            </a:pPr>
            <a:r>
              <a:rPr lang="en-GB" sz="3200" dirty="0"/>
              <a:t>1’s and 2’s </a:t>
            </a:r>
            <a:r>
              <a:rPr lang="en-GB" sz="3200" dirty="0" smtClean="0"/>
              <a:t>Complements</a:t>
            </a:r>
            <a:r>
              <a:rPr lang="en-GB" sz="3200" dirty="0"/>
              <a:t>.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91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639762"/>
          </a:xfrm>
        </p:spPr>
        <p:txBody>
          <a:bodyPr>
            <a:normAutofit/>
          </a:bodyPr>
          <a:lstStyle/>
          <a:p>
            <a:r>
              <a:rPr lang="en-GB" sz="3200" dirty="0"/>
              <a:t>1’s and 2’s </a:t>
            </a:r>
            <a:r>
              <a:rPr lang="en-GB" sz="3200" dirty="0" smtClean="0"/>
              <a:t>Complements</a:t>
            </a:r>
            <a:r>
              <a:rPr lang="en-GB" sz="32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/>
              <a:t>1’s </a:t>
            </a:r>
            <a:r>
              <a:rPr lang="en-GB" sz="2000" b="1" dirty="0" smtClean="0"/>
              <a:t>Complement</a:t>
            </a:r>
            <a:endParaRPr lang="en-GB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/>
              <a:t>The 1’s </a:t>
            </a:r>
            <a:r>
              <a:rPr lang="en-GB" sz="2000" dirty="0" smtClean="0"/>
              <a:t>Complement </a:t>
            </a:r>
            <a:r>
              <a:rPr lang="en-GB" sz="2000" dirty="0"/>
              <a:t>of a binary number can be obtained by simply changing all 1’s to 0’s and all 0’s to 1’s.</a:t>
            </a:r>
          </a:p>
          <a:p>
            <a:pPr marL="457200" lvl="1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2000" b="1" dirty="0"/>
              <a:t>2’s </a:t>
            </a:r>
            <a:r>
              <a:rPr lang="en-GB" sz="2000" b="1" dirty="0" smtClean="0"/>
              <a:t>Complement</a:t>
            </a:r>
            <a:endParaRPr lang="en-GB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/>
              <a:t>The 2’s </a:t>
            </a:r>
            <a:r>
              <a:rPr lang="en-GB" sz="2000" dirty="0" smtClean="0"/>
              <a:t>Complement </a:t>
            </a:r>
            <a:r>
              <a:rPr lang="en-GB" sz="2000" dirty="0"/>
              <a:t>of a binary number can be obtained by converting the numbers to 1’s compliment (i.e. inverting), then add 1.  </a:t>
            </a:r>
          </a:p>
          <a:p>
            <a:pPr marL="457200" lvl="1" indent="0">
              <a:buNone/>
            </a:pPr>
            <a:endParaRPr lang="en-GB" sz="1600" dirty="0"/>
          </a:p>
          <a:p>
            <a:pPr marL="0" lvl="1" indent="0" algn="ctr">
              <a:buNone/>
            </a:pPr>
            <a:r>
              <a:rPr lang="en-GB" sz="2000" b="1" dirty="0">
                <a:solidFill>
                  <a:srgbClr val="FF0000"/>
                </a:solidFill>
              </a:rPr>
              <a:t>2’s Complement of a Binary No. = 1’s Complement of the Binary No. + 1</a:t>
            </a:r>
          </a:p>
        </p:txBody>
      </p:sp>
    </p:spTree>
    <p:extLst>
      <p:ext uri="{BB962C8B-B14F-4D97-AF65-F5344CB8AC3E}">
        <p14:creationId xmlns:p14="http://schemas.microsoft.com/office/powerpoint/2010/main" val="87796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639762"/>
          </a:xfrm>
        </p:spPr>
        <p:txBody>
          <a:bodyPr>
            <a:normAutofit/>
          </a:bodyPr>
          <a:lstStyle/>
          <a:p>
            <a:r>
              <a:rPr lang="en-GB" sz="2800" u="sng" dirty="0"/>
              <a:t>1’s </a:t>
            </a:r>
            <a:r>
              <a:rPr lang="en-GB" sz="2800" u="sng" dirty="0" smtClean="0"/>
              <a:t>Complement </a:t>
            </a:r>
            <a:r>
              <a:rPr lang="en-GB" sz="2800" u="sng" dirty="0"/>
              <a:t>Subtraction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334000"/>
          </a:xfrm>
        </p:spPr>
        <p:txBody>
          <a:bodyPr>
            <a:normAutofit fontScale="925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GB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1’s complement of a binary number is found by simply changing all 1’s to 0’s and all 0’s to 1’s (i.e. inverting)</a:t>
            </a:r>
            <a:endParaRPr lang="en-GB" sz="18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000" b="1" dirty="0"/>
          </a:p>
          <a:p>
            <a:pPr marL="0" indent="0">
              <a:buNone/>
            </a:pPr>
            <a:r>
              <a:rPr lang="en-GB" sz="2000" b="1" dirty="0"/>
              <a:t>Rules</a:t>
            </a:r>
          </a:p>
          <a:p>
            <a:pPr marL="265113" indent="-265113">
              <a:buAutoNum type="alphaUcPeriod"/>
            </a:pPr>
            <a:r>
              <a:rPr lang="en-GB" sz="2000" dirty="0"/>
              <a:t>For subtracting a smaller binary number from a larger binary number, the 1’s complement method is as follows:</a:t>
            </a:r>
          </a:p>
          <a:p>
            <a:pPr marL="0" indent="0">
              <a:buNone/>
            </a:pPr>
            <a:endParaRPr lang="en-GB" sz="8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Determine the 1’s complement of the smaller number (</a:t>
            </a:r>
            <a:r>
              <a:rPr lang="en-GB" sz="20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subtrahend</a:t>
            </a:r>
            <a:r>
              <a:rPr lang="en-GB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8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Add the 1’s complement to the larger number (</a:t>
            </a:r>
            <a:r>
              <a:rPr lang="en-GB" sz="20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minuend</a:t>
            </a:r>
            <a:r>
              <a:rPr lang="en-GB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8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rgbClr val="FF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Remove the carry and add it to the result </a:t>
            </a:r>
          </a:p>
          <a:p>
            <a:pPr marL="0" lvl="0" indent="0">
              <a:buNone/>
            </a:pPr>
            <a:endParaRPr lang="en-GB" sz="1600" dirty="0"/>
          </a:p>
          <a:p>
            <a:pPr marL="265113" indent="-265113">
              <a:buFont typeface="+mj-lt"/>
              <a:buAutoNum type="alphaUcPeriod" startAt="2"/>
            </a:pPr>
            <a:r>
              <a:rPr lang="en-GB" sz="2000" dirty="0"/>
              <a:t>When subtracting a larger binary number from a smaller binary number, the 1’s complement method is as follows:</a:t>
            </a:r>
          </a:p>
          <a:p>
            <a:pPr marL="0" indent="0">
              <a:buNone/>
            </a:pPr>
            <a:endParaRPr lang="en-GB" sz="8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Determine the 1’s complement of the larger number (</a:t>
            </a:r>
            <a:r>
              <a:rPr lang="en-GB" sz="20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subtrahend</a:t>
            </a:r>
            <a:r>
              <a:rPr lang="en-GB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8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Add the 1’s complement to the smaller number (</a:t>
            </a:r>
            <a:r>
              <a:rPr lang="en-GB" sz="20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minuend</a:t>
            </a:r>
            <a:r>
              <a:rPr lang="en-GB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18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GB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There is no carry, the answer is negative and is the 1’s complement of the result</a:t>
            </a:r>
            <a:endParaRPr lang="en-GB" sz="18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8742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</p:spPr>
        <p:txBody>
          <a:bodyPr>
            <a:normAutofit/>
          </a:bodyPr>
          <a:lstStyle/>
          <a:p>
            <a:r>
              <a:rPr lang="en-GB" sz="2800" u="sng" dirty="0"/>
              <a:t>1’s Complement Subtraction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/>
              <a:t>Example 1.</a:t>
            </a:r>
          </a:p>
          <a:p>
            <a:pPr marL="0" indent="0">
              <a:buNone/>
            </a:pPr>
            <a:endParaRPr lang="en-GB" sz="1100" b="1" dirty="0"/>
          </a:p>
          <a:p>
            <a:pPr marL="0" indent="0">
              <a:buNone/>
            </a:pPr>
            <a:r>
              <a:rPr lang="en-GB" sz="1800" dirty="0"/>
              <a:t>Perform the subtraction  </a:t>
            </a:r>
            <a:r>
              <a:rPr lang="en-GB" sz="18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GB" sz="1800" baseline="-250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8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3</a:t>
            </a:r>
            <a:r>
              <a:rPr lang="en-GB" sz="1800" baseline="-250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800" dirty="0"/>
              <a:t> using 1’s </a:t>
            </a:r>
            <a:r>
              <a:rPr lang="en-GB" sz="1800" dirty="0" smtClean="0"/>
              <a:t>complement</a:t>
            </a:r>
            <a:r>
              <a:rPr lang="en-GB" sz="1800" dirty="0">
                <a:solidFill>
                  <a:prstClr val="black"/>
                </a:solidFill>
              </a:rPr>
              <a:t>.</a:t>
            </a:r>
            <a:r>
              <a:rPr lang="en-GB" sz="18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10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GB" sz="1800" b="1" dirty="0"/>
              <a:t>Soln.</a:t>
            </a:r>
          </a:p>
          <a:p>
            <a:pPr marL="0" indent="0">
              <a:buNone/>
            </a:pPr>
            <a:endParaRPr lang="en-GB" sz="1000" b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GB" sz="18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MINUEND</a:t>
            </a:r>
            <a:r>
              <a:rPr lang="en-GB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is 0000 1000</a:t>
            </a:r>
            <a:r>
              <a:rPr lang="en-GB" sz="1800" baseline="-25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GB" sz="18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GB" sz="18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SUBTRAHEND</a:t>
            </a:r>
            <a:r>
              <a:rPr lang="en-GB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is 0000 0011</a:t>
            </a:r>
            <a:r>
              <a:rPr lang="en-GB" sz="1800" baseline="-25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GB" sz="18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18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GB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ANSWER = MINUEND + the 1’s complement of the SUBTRAHEND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1’s complement of 0000 0011</a:t>
            </a:r>
            <a:r>
              <a:rPr lang="en-GB" sz="1800" baseline="-25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is 1111 1100</a:t>
            </a:r>
            <a:r>
              <a:rPr lang="en-GB" sz="1800" baseline="-25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GB" sz="18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endParaRPr lang="en-GB" sz="18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GB" sz="1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Hence,</a:t>
            </a:r>
            <a:endParaRPr lang="en-GB" sz="16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ANSWER =	       0000 1000</a:t>
            </a:r>
            <a:endParaRPr lang="en-GB" sz="16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0">
              <a:spcAft>
                <a:spcPts val="0"/>
              </a:spcAft>
              <a:buNone/>
            </a:pPr>
            <a:r>
              <a:rPr lang="en-GB" sz="1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GB" sz="1800" u="sng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1111 1100</a:t>
            </a:r>
            <a:r>
              <a:rPr lang="en-GB" sz="1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endParaRPr lang="en-GB" sz="16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0">
              <a:spcAft>
                <a:spcPts val="0"/>
              </a:spcAft>
              <a:buNone/>
            </a:pPr>
            <a:r>
              <a:rPr lang="en-GB" sz="1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0000 0100</a:t>
            </a:r>
            <a:endParaRPr lang="en-GB" sz="16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0">
              <a:spcAft>
                <a:spcPts val="0"/>
              </a:spcAft>
              <a:buNone/>
            </a:pPr>
            <a:r>
              <a:rPr lang="en-GB" sz="1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GB" sz="1800" u="sng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1 </a:t>
            </a:r>
            <a:r>
              <a:rPr lang="en-GB" sz="1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+ 	               </a:t>
            </a:r>
            <a:endParaRPr lang="en-GB" sz="14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0">
              <a:spcAft>
                <a:spcPts val="0"/>
              </a:spcAft>
              <a:buNone/>
            </a:pPr>
            <a:r>
              <a:rPr lang="en-GB" sz="1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0000 0101</a:t>
            </a:r>
            <a:r>
              <a:rPr lang="en-GB" sz="1800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1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	               </a:t>
            </a:r>
            <a:endParaRPr lang="en-GB" sz="14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247030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335" y="0"/>
            <a:ext cx="8229600" cy="533400"/>
          </a:xfrm>
        </p:spPr>
        <p:txBody>
          <a:bodyPr>
            <a:normAutofit/>
          </a:bodyPr>
          <a:lstStyle/>
          <a:p>
            <a:r>
              <a:rPr lang="en-GB" sz="2800" u="sng" dirty="0"/>
              <a:t>1’s Complement Subtraction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106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 dirty="0"/>
              <a:t>Example </a:t>
            </a:r>
            <a:r>
              <a:rPr lang="en-GB" sz="2200" b="1" dirty="0" smtClean="0"/>
              <a:t>2.</a:t>
            </a:r>
            <a:endParaRPr lang="en-GB" sz="2200" b="1" dirty="0"/>
          </a:p>
          <a:p>
            <a:pPr marL="0" indent="0">
              <a:buNone/>
            </a:pPr>
            <a:endParaRPr lang="en-GB" sz="1000" b="1" dirty="0"/>
          </a:p>
          <a:p>
            <a:pPr marL="0" indent="0">
              <a:buNone/>
            </a:pPr>
            <a:r>
              <a:rPr lang="en-GB" sz="2000" dirty="0"/>
              <a:t>Perform the subtraction  </a:t>
            </a:r>
            <a:r>
              <a:rPr lang="en-GB" sz="2000" dirty="0">
                <a:latin typeface="Eras Medium ITC" panose="020B0602030504020804" pitchFamily="34" charset="0"/>
                <a:cs typeface="Times New Roman" panose="02020603050405020304" pitchFamily="18" charset="0"/>
              </a:rPr>
              <a:t>6</a:t>
            </a:r>
            <a:r>
              <a:rPr lang="en-GB" sz="2000" baseline="-250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20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15</a:t>
            </a:r>
            <a:r>
              <a:rPr lang="en-GB" sz="2000" baseline="-250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800" dirty="0"/>
              <a:t> </a:t>
            </a:r>
            <a:r>
              <a:rPr lang="en-GB" sz="2100" dirty="0"/>
              <a:t>using 1’s complement</a:t>
            </a:r>
            <a:r>
              <a:rPr lang="en-GB" sz="2100" dirty="0">
                <a:solidFill>
                  <a:prstClr val="black"/>
                </a:solidFill>
              </a:rPr>
              <a:t>.</a:t>
            </a:r>
            <a:r>
              <a:rPr lang="en-GB" sz="21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8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GB" sz="2000" b="1" dirty="0"/>
              <a:t>Soln.</a:t>
            </a:r>
          </a:p>
          <a:p>
            <a:pPr marL="0" indent="0">
              <a:buNone/>
            </a:pPr>
            <a:endParaRPr lang="en-GB" sz="12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>
                <a:ea typeface="Calibri" panose="020F0502020204030204" pitchFamily="34" charset="0"/>
                <a:cs typeface="Times New Roman" panose="02020603050405020304" pitchFamily="18" charset="0"/>
              </a:rPr>
              <a:t>The operation can be expressed as </a:t>
            </a:r>
            <a:r>
              <a:rPr lang="en-GB" sz="2000" dirty="0" smtClean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GB" sz="2000" baseline="-25000" dirty="0" smtClean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ea typeface="Calibri" panose="020F0502020204030204" pitchFamily="34" charset="0"/>
                <a:cs typeface="Times New Roman" panose="02020603050405020304" pitchFamily="18" charset="0"/>
              </a:rPr>
              <a:t>+ (-</a:t>
            </a:r>
            <a:r>
              <a:rPr lang="en-GB" sz="20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</a:t>
            </a:r>
            <a:r>
              <a:rPr lang="en-GB" sz="2000" baseline="-25000" dirty="0" smtClean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sz="1900" dirty="0" smtClean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19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GB" sz="19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MINUEND</a:t>
            </a:r>
            <a:r>
              <a:rPr lang="en-GB" sz="19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is 0000 0110</a:t>
            </a:r>
            <a:r>
              <a:rPr lang="en-GB" sz="1900" baseline="-25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GB" sz="19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19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GB" sz="19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SUBTRAHEND</a:t>
            </a:r>
            <a:r>
              <a:rPr lang="en-GB" sz="19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is 0000 1111</a:t>
            </a:r>
            <a:r>
              <a:rPr lang="en-GB" sz="1900" baseline="-25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GB" sz="19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19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GB" sz="19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ANSWER = MINUEND + the 1’s complement of the SUBTRAHEND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19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1’s complement of 0000 1111</a:t>
            </a:r>
            <a:r>
              <a:rPr lang="en-GB" sz="1900" baseline="-25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19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is 1111 0000</a:t>
            </a:r>
            <a:r>
              <a:rPr lang="en-GB" sz="1900" baseline="-25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GB" sz="19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endParaRPr lang="en-GB" sz="19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GB" sz="19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Hence,</a:t>
            </a:r>
          </a:p>
          <a:p>
            <a:pPr marL="0" indent="0">
              <a:spcAft>
                <a:spcPts val="0"/>
              </a:spcAft>
              <a:buNone/>
            </a:pPr>
            <a:endParaRPr lang="en-GB" sz="8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19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RESULT =</a:t>
            </a:r>
            <a:r>
              <a:rPr lang="en-GB" sz="16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       </a:t>
            </a:r>
            <a:r>
              <a:rPr lang="en-GB" sz="19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0000 0110</a:t>
            </a:r>
            <a:endParaRPr lang="en-GB" sz="1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Aft>
                <a:spcPts val="0"/>
              </a:spcAft>
              <a:buNone/>
            </a:pPr>
            <a:r>
              <a:rPr lang="en-GB" sz="19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</a:t>
            </a:r>
            <a:r>
              <a:rPr lang="en-GB" sz="1900" u="sng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1111 0000 </a:t>
            </a:r>
            <a:r>
              <a:rPr lang="en-GB" sz="19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endParaRPr lang="en-GB" sz="1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Aft>
                <a:spcPts val="0"/>
              </a:spcAft>
              <a:buNone/>
            </a:pPr>
            <a:r>
              <a:rPr lang="en-GB" sz="19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1111 0110</a:t>
            </a:r>
            <a:r>
              <a:rPr lang="en-GB" sz="1900" baseline="-250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19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914400" indent="0">
              <a:spcAft>
                <a:spcPts val="0"/>
              </a:spcAft>
              <a:buNone/>
            </a:pPr>
            <a:r>
              <a:rPr lang="en-GB" sz="2000" dirty="0">
                <a:latin typeface="Eras Medium ITC" panose="020B06020305040208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No carry is generated, therefore the answer is negative</a:t>
            </a:r>
            <a:r>
              <a:rPr lang="en-GB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211568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</TotalTime>
  <Words>1371</Words>
  <Application>Microsoft Office PowerPoint</Application>
  <PresentationFormat>On-screen Show (4:3)</PresentationFormat>
  <Paragraphs>293</Paragraphs>
  <Slides>19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HND_Software Dev: Data Structures (H16Y 35)</vt:lpstr>
      <vt:lpstr>Outcome 1_Mode of Assessment</vt:lpstr>
      <vt:lpstr>Outcome 1_Overview</vt:lpstr>
      <vt:lpstr>Outcome 1_Revision (Key Points)</vt:lpstr>
      <vt:lpstr>1’s and 2’s Complements.</vt:lpstr>
      <vt:lpstr>1’s and 2’s Complements.</vt:lpstr>
      <vt:lpstr>1’s Complement Subtraction</vt:lpstr>
      <vt:lpstr>1’s Complement Subtraction</vt:lpstr>
      <vt:lpstr>1’s Complement Subtraction</vt:lpstr>
      <vt:lpstr>2’s Complement Subtraction</vt:lpstr>
      <vt:lpstr>2’s Complements.</vt:lpstr>
      <vt:lpstr>2’s Complement Subtraction</vt:lpstr>
      <vt:lpstr>2’s Complement Subtraction</vt:lpstr>
      <vt:lpstr>2’s Compliment Subtraction</vt:lpstr>
      <vt:lpstr>Practice Questions</vt:lpstr>
      <vt:lpstr>Tutorials</vt:lpstr>
      <vt:lpstr>Tutorials</vt:lpstr>
      <vt:lpstr>Tutorials</vt:lpstr>
      <vt:lpstr>Tutorials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HND_Software Dev: Data Structures</dc:title>
  <dc:creator>Oludare Elebiju</dc:creator>
  <cp:lastModifiedBy>temp</cp:lastModifiedBy>
  <cp:revision>113</cp:revision>
  <dcterms:created xsi:type="dcterms:W3CDTF">2006-08-16T00:00:00Z</dcterms:created>
  <dcterms:modified xsi:type="dcterms:W3CDTF">2017-10-12T08:16:23Z</dcterms:modified>
</cp:coreProperties>
</file>