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97" r:id="rId3"/>
    <p:sldId id="330" r:id="rId4"/>
    <p:sldId id="331" r:id="rId5"/>
    <p:sldId id="329" r:id="rId6"/>
    <p:sldId id="298" r:id="rId7"/>
    <p:sldId id="300" r:id="rId8"/>
    <p:sldId id="332" r:id="rId9"/>
    <p:sldId id="301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10" autoAdjust="0"/>
  </p:normalViewPr>
  <p:slideViewPr>
    <p:cSldViewPr>
      <p:cViewPr varScale="1">
        <p:scale>
          <a:sx n="56" d="100"/>
          <a:sy n="56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CC32-E7C3-41C6-9F79-5B852D66E049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26387-407E-4684-A657-150C5CF84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Image:ASCII_full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HND_Software Dev: Data Structures</a:t>
            </a:r>
            <a:br>
              <a:rPr lang="en-GB" sz="3200" dirty="0"/>
            </a:br>
            <a:r>
              <a:rPr lang="en-GB" sz="3200" dirty="0"/>
              <a:t>(H16Y 35)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Outcome 1_Prep Overview</a:t>
            </a:r>
          </a:p>
        </p:txBody>
      </p:sp>
    </p:spTree>
    <p:extLst>
      <p:ext uri="{BB962C8B-B14F-4D97-AF65-F5344CB8AC3E}">
        <p14:creationId xmlns:p14="http://schemas.microsoft.com/office/powerpoint/2010/main" val="142682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609600"/>
          </a:xfrm>
        </p:spPr>
        <p:txBody>
          <a:bodyPr>
            <a:normAutofit/>
          </a:bodyPr>
          <a:lstStyle/>
          <a:p>
            <a:r>
              <a:rPr lang="en-GB" sz="2800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Questions.</a:t>
            </a:r>
          </a:p>
          <a:p>
            <a:pPr marL="0" indent="0">
              <a:buNone/>
            </a:pPr>
            <a:endParaRPr lang="en-GB" sz="1100" b="1" dirty="0"/>
          </a:p>
          <a:p>
            <a:pPr marL="0" indent="0">
              <a:buNone/>
            </a:pPr>
            <a:r>
              <a:rPr lang="en-GB" sz="1800" dirty="0"/>
              <a:t>Q2. Using the list of ASCII codes provided, write out in coded form and remember to include spaces between words.</a:t>
            </a:r>
          </a:p>
          <a:p>
            <a:pPr marL="0" indent="0">
              <a:buNone/>
            </a:pPr>
            <a:endParaRPr lang="en-GB" sz="1800" dirty="0"/>
          </a:p>
          <a:p>
            <a:pPr>
              <a:buAutoNum type="alphaLcPeriod"/>
            </a:pPr>
            <a:r>
              <a:rPr lang="en-GB" sz="1800" dirty="0"/>
              <a:t>West Lothian College</a:t>
            </a:r>
          </a:p>
          <a:p>
            <a:pPr>
              <a:buAutoNum type="alphaLcPeriod"/>
            </a:pPr>
            <a:r>
              <a:rPr lang="en-GB" sz="1800" dirty="0"/>
              <a:t>HND Computing</a:t>
            </a:r>
          </a:p>
          <a:p>
            <a:pPr>
              <a:buAutoNum type="alphaLcPeriod"/>
            </a:pPr>
            <a:r>
              <a:rPr lang="en-GB" sz="1800" dirty="0"/>
              <a:t>Your own first name</a:t>
            </a:r>
          </a:p>
          <a:p>
            <a:pPr>
              <a:buAutoNum type="alphaLcPeriod"/>
            </a:pPr>
            <a:r>
              <a:rPr lang="en-GB" sz="1800" dirty="0"/>
              <a:t>It is Snowing Today!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3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609600"/>
          </a:xfrm>
        </p:spPr>
        <p:txBody>
          <a:bodyPr>
            <a:normAutofit/>
          </a:bodyPr>
          <a:lstStyle/>
          <a:p>
            <a:r>
              <a:rPr lang="en-GB" sz="2800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Questions.</a:t>
            </a:r>
          </a:p>
          <a:p>
            <a:pPr marL="0" indent="0">
              <a:buNone/>
            </a:pPr>
            <a:endParaRPr lang="en-GB" sz="1100" b="1" dirty="0"/>
          </a:p>
          <a:p>
            <a:pPr marL="0" indent="0">
              <a:buNone/>
            </a:pPr>
            <a:r>
              <a:rPr lang="en-GB" sz="1800" dirty="0"/>
              <a:t>Q3. Write an answer in a set of ASCII codes in answer to the following question</a:t>
            </a:r>
          </a:p>
          <a:p>
            <a:pPr marL="0" indent="0">
              <a:buNone/>
            </a:pPr>
            <a:endParaRPr lang="en-GB" sz="1800" dirty="0"/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01001001</a:t>
            </a:r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01110011</a:t>
            </a:r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00100000</a:t>
            </a:r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00110010</a:t>
            </a:r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00111101</a:t>
            </a:r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00110011</a:t>
            </a:r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00100000</a:t>
            </a:r>
          </a:p>
          <a:p>
            <a:pPr marL="0" indent="0" defTabSz="538163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00111111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3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Data Representation in Computer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FF0000"/>
                </a:solidFill>
              </a:rPr>
              <a:t>ASCII representation of characters   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Boolean logic operators; (Logic Gates)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RGB representation of colours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FF0000"/>
                </a:solidFill>
              </a:rPr>
              <a:t>Singed Notation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FF0000"/>
                </a:solidFill>
              </a:rPr>
              <a:t>Binary numbers operation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Unicode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39939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Outcome 1_Overview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Representation of Simple and Structured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u="sng" dirty="0"/>
              <a:t>Simple Data Types</a:t>
            </a:r>
            <a:r>
              <a:rPr lang="en-GB" sz="1600" dirty="0"/>
              <a:t>: Character, integer, floating point, Boolean,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u="sng" dirty="0"/>
              <a:t>Structured Data Types</a:t>
            </a:r>
            <a:r>
              <a:rPr lang="en-GB" sz="1600" dirty="0"/>
              <a:t>: String, record, table, array [1D, 2D], etc.</a:t>
            </a:r>
          </a:p>
          <a:p>
            <a:pPr marL="457200" lvl="1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Computer Memory Allocation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DMA</a:t>
            </a:r>
          </a:p>
          <a:p>
            <a:pPr marL="457200" lvl="1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Data Representation in Computer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Binary &amp; Denary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Signed &amp; Unsigned 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ASCII representation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Boolean Logic operators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Floating  Point 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Unicode</a:t>
            </a:r>
          </a:p>
          <a:p>
            <a:pPr marL="0" indent="0">
              <a:buNone/>
            </a:pPr>
            <a:endParaRPr lang="en-GB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Standard File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Images, sounds, videos, compression, etc.</a:t>
            </a:r>
          </a:p>
          <a:p>
            <a:pPr marL="457200" lvl="1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XML data file structures</a:t>
            </a:r>
          </a:p>
          <a:p>
            <a:pPr marL="0" indent="0">
              <a:buNone/>
            </a:pPr>
            <a:endParaRPr lang="en-GB" sz="1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401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Outcome 1_Revision (Key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What do you understand by the following?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Simple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Structured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Dynamic Memory Allocation (DMA)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a root element of an XML data file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the purpose of XML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a complex XML element ?</a:t>
            </a:r>
          </a:p>
          <a:p>
            <a:pPr marL="457200" lvl="1" indent="0">
              <a:buNone/>
            </a:pPr>
            <a:endParaRPr lang="en-GB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Define the following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Arrays [1D, 2D]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Integers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String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Boolean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Record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Floating Point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Table</a:t>
            </a:r>
          </a:p>
          <a:p>
            <a:pPr marL="457200" lvl="1" indent="0">
              <a:buNone/>
            </a:pPr>
            <a:endParaRPr lang="en-GB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Examples of C# codes showing use of different data types</a:t>
            </a:r>
          </a:p>
          <a:p>
            <a:pPr marL="0" indent="0">
              <a:buNone/>
            </a:pPr>
            <a:endParaRPr lang="en-GB" sz="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Arrays [1D, 2D]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Floating points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Boolean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Integers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209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ASCII Data &amp; Character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931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ASCII Data &amp; Character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838200"/>
            <a:ext cx="8610601" cy="39624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GB" sz="2000" dirty="0"/>
              <a:t>Generally, computer systems store numbers such as integers, but since other non-integer characters (special characters, symbols…) are used, then it is important to use a form of representation that the computer systems are capable of storing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/>
              <a:t>One of the more important ways of storing text in computer system memory is using ASCII – (American Standard Code for Information Interchange)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2000" dirty="0"/>
              <a:t>Basic ASCII is also known as the ISO-7 character code, (International Standards Organisation) because the basic set only uses 7 bits.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altLang="en-US" sz="2000" dirty="0"/>
              <a:t>The 7 bits ASCII (ISO-7) can store a maximum number/character up to 2</a:t>
            </a:r>
            <a:r>
              <a:rPr lang="en-GB" altLang="en-US" sz="2000" baseline="30000" dirty="0"/>
              <a:t>7</a:t>
            </a:r>
            <a:r>
              <a:rPr lang="en-GB" altLang="en-US" sz="2000" dirty="0"/>
              <a:t>, i.e. 128 different characters, out of which 96 are the usual alphabet, punctuation symbols and numbers. </a:t>
            </a:r>
          </a:p>
          <a:p>
            <a:pPr marL="0" indent="0">
              <a:buNone/>
            </a:pPr>
            <a:endParaRPr lang="en-GB" altLang="en-US" sz="2000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 rot="10800000" flipV="1">
            <a:off x="314958" y="4394537"/>
            <a:ext cx="578104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+mn-lt"/>
              </a:rPr>
              <a:t>The other 32 characters are non-printing - characters like the  carriage return, backspace and bell (which nowadays beeps instead of rings!)</a:t>
            </a:r>
          </a:p>
        </p:txBody>
      </p:sp>
      <p:pic>
        <p:nvPicPr>
          <p:cNvPr id="5" name="Picture 5" descr="There are 95 printable ASCII characters, numbered 32 to 126.">
            <a:hlinkClick r:id="rId2" tooltip="There are 95 printable ASCII characters, numbered 32 to 126.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81" y="4337387"/>
            <a:ext cx="20669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 rot="10800000" flipV="1">
            <a:off x="314956" y="5410200"/>
            <a:ext cx="60096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GB" altLang="en-US" sz="2000" b="1" dirty="0">
                <a:latin typeface="+mn-lt"/>
              </a:rPr>
              <a:t>Note</a:t>
            </a:r>
            <a:r>
              <a:rPr lang="en-GB" altLang="en-US" sz="2000" dirty="0">
                <a:latin typeface="+mn-lt"/>
              </a:rPr>
              <a:t>: Some more modern system uses an extended form of the ASCII table, which does use all 8 bits.  Extended ASCII therefore has a possible range of  28, or 256 characters. </a:t>
            </a:r>
          </a:p>
        </p:txBody>
      </p:sp>
    </p:spTree>
    <p:extLst>
      <p:ext uri="{BB962C8B-B14F-4D97-AF65-F5344CB8AC3E}">
        <p14:creationId xmlns:p14="http://schemas.microsoft.com/office/powerpoint/2010/main" val="28873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609600"/>
          </a:xfrm>
        </p:spPr>
        <p:txBody>
          <a:bodyPr>
            <a:normAutofit/>
          </a:bodyPr>
          <a:lstStyle/>
          <a:p>
            <a:r>
              <a:rPr lang="en-GB" sz="2800" dirty="0"/>
              <a:t>ASCII Data &amp; Character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Refer to the list of ASCII codes and  characters provided (ASCII.bmp) to answer the following questions.</a:t>
            </a:r>
          </a:p>
          <a:p>
            <a:pPr marL="0" lv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Example.</a:t>
            </a:r>
          </a:p>
          <a:p>
            <a:pPr marL="0" indent="0">
              <a:buNone/>
            </a:pPr>
            <a:endParaRPr lang="en-GB" sz="1100" b="1" dirty="0"/>
          </a:p>
          <a:p>
            <a:pPr marL="0" indent="0">
              <a:buNone/>
            </a:pPr>
            <a:r>
              <a:rPr lang="en-GB" sz="1800" dirty="0"/>
              <a:t>Decode the following ASCII</a:t>
            </a:r>
            <a:endParaRPr lang="en-GB" sz="1800" dirty="0"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AutoNum type="alphaLcPeriod"/>
            </a:pP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</a:t>
            </a:r>
          </a:p>
          <a:p>
            <a:pPr>
              <a:lnSpc>
                <a:spcPct val="160000"/>
              </a:lnSpc>
              <a:buAutoNum type="alphaLcPeriod"/>
            </a:pP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HND</a:t>
            </a:r>
          </a:p>
          <a:p>
            <a:pPr>
              <a:buAutoNum type="alphaLcPeriod"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Soln.</a:t>
            </a:r>
          </a:p>
          <a:p>
            <a:pPr marL="0" indent="0">
              <a:buNone/>
            </a:pPr>
            <a:r>
              <a:rPr lang="en-GB" sz="2000" dirty="0"/>
              <a:t> a. </a:t>
            </a:r>
            <a:r>
              <a:rPr lang="en-GB" sz="2000" dirty="0">
                <a:solidFill>
                  <a:srgbClr val="FF0000"/>
                </a:solidFill>
              </a:rPr>
              <a:t>H</a:t>
            </a:r>
            <a:r>
              <a:rPr lang="en-GB" sz="2000" dirty="0"/>
              <a:t> = 100 1000  </a:t>
            </a:r>
            <a:r>
              <a:rPr lang="en-GB" sz="2000" dirty="0">
                <a:solidFill>
                  <a:srgbClr val="FF0000"/>
                </a:solidFill>
              </a:rPr>
              <a:t>e</a:t>
            </a:r>
            <a:r>
              <a:rPr lang="en-GB" sz="2000" dirty="0"/>
              <a:t> = 110 0101 </a:t>
            </a:r>
            <a:r>
              <a:rPr lang="en-GB" sz="2000" dirty="0">
                <a:solidFill>
                  <a:srgbClr val="FF0000"/>
                </a:solidFill>
              </a:rPr>
              <a:t>l</a:t>
            </a:r>
            <a:r>
              <a:rPr lang="en-GB" sz="2000" dirty="0"/>
              <a:t> = 110 1100  </a:t>
            </a:r>
            <a:r>
              <a:rPr lang="en-GB" sz="2000" dirty="0">
                <a:solidFill>
                  <a:srgbClr val="FF0000"/>
                </a:solidFill>
              </a:rPr>
              <a:t>l </a:t>
            </a:r>
            <a:r>
              <a:rPr lang="en-GB" sz="2000" dirty="0"/>
              <a:t>= 110 1100  </a:t>
            </a:r>
            <a:r>
              <a:rPr lang="en-GB" sz="2000" dirty="0">
                <a:solidFill>
                  <a:srgbClr val="FF0000"/>
                </a:solidFill>
              </a:rPr>
              <a:t>o </a:t>
            </a:r>
            <a:r>
              <a:rPr lang="en-GB" sz="2000" dirty="0"/>
              <a:t>= 110 1111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800" dirty="0"/>
              <a:t>Therefore, </a:t>
            </a:r>
            <a:r>
              <a:rPr lang="en-GB" sz="1800" dirty="0">
                <a:solidFill>
                  <a:srgbClr val="FF0000"/>
                </a:solidFill>
              </a:rPr>
              <a:t>Hello</a:t>
            </a:r>
            <a:r>
              <a:rPr lang="en-GB" sz="1800" dirty="0"/>
              <a:t> = 100 1000  110 0101  110 1100  110 1100  110 1111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 b. </a:t>
            </a:r>
            <a:r>
              <a:rPr lang="en-GB" sz="1800" dirty="0">
                <a:solidFill>
                  <a:srgbClr val="FF0000"/>
                </a:solidFill>
              </a:rPr>
              <a:t>H</a:t>
            </a:r>
            <a:r>
              <a:rPr lang="en-GB" sz="1800" dirty="0"/>
              <a:t> = 100 1000  </a:t>
            </a:r>
            <a:r>
              <a:rPr lang="en-GB" sz="1800" dirty="0">
                <a:solidFill>
                  <a:srgbClr val="FF0000"/>
                </a:solidFill>
              </a:rPr>
              <a:t>N</a:t>
            </a:r>
            <a:r>
              <a:rPr lang="en-GB" sz="1800" dirty="0"/>
              <a:t> = 100 1110  </a:t>
            </a:r>
            <a:r>
              <a:rPr lang="en-GB" sz="1800" dirty="0">
                <a:solidFill>
                  <a:srgbClr val="FF0000"/>
                </a:solidFill>
              </a:rPr>
              <a:t>D</a:t>
            </a:r>
            <a:r>
              <a:rPr lang="en-GB" sz="1800" dirty="0"/>
              <a:t> = 100 0100 </a:t>
            </a:r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600" dirty="0"/>
              <a:t>Therefore, </a:t>
            </a:r>
            <a:r>
              <a:rPr lang="en-GB" sz="1600" dirty="0">
                <a:solidFill>
                  <a:srgbClr val="FF0000"/>
                </a:solidFill>
              </a:rPr>
              <a:t>HND</a:t>
            </a:r>
            <a:r>
              <a:rPr lang="en-GB" sz="1600" dirty="0"/>
              <a:t> = 100 1000  1001110  100  0100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4742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848600" cy="639762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5266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609600"/>
          </a:xfrm>
        </p:spPr>
        <p:txBody>
          <a:bodyPr>
            <a:normAutofit/>
          </a:bodyPr>
          <a:lstStyle/>
          <a:p>
            <a:r>
              <a:rPr lang="en-GB" sz="2800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Questions.</a:t>
            </a:r>
          </a:p>
          <a:p>
            <a:pPr marL="0" indent="0">
              <a:buNone/>
            </a:pPr>
            <a:endParaRPr lang="en-GB" sz="1100" b="1" dirty="0"/>
          </a:p>
          <a:p>
            <a:pPr marL="0" indent="0">
              <a:buNone/>
            </a:pPr>
            <a:r>
              <a:rPr lang="en-GB" sz="1800" dirty="0"/>
              <a:t>Q1. Decode the following ASCII codes.</a:t>
            </a:r>
          </a:p>
          <a:p>
            <a:pPr marL="0" indent="0">
              <a:buNone/>
            </a:pPr>
            <a:endParaRPr lang="en-GB" sz="1800" dirty="0"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AutoNum type="alphaLcPeriod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01001000   01100101   01101100   01101100   01101111</a:t>
            </a:r>
          </a:p>
          <a:p>
            <a:pPr>
              <a:buAutoNum type="alphaLcPeriod"/>
            </a:pPr>
            <a:endParaRPr lang="en-GB" sz="1800" dirty="0">
              <a:latin typeface="Eras Medium ITC" panose="020B06020305040208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AutoNum type="alphaLcPeriod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01000100    01001111	00100000     01101110     01001111 	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01110100    00100000	01110000     01100001     01110011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01110011    00100000	01100111     01101111     00100001</a:t>
            </a:r>
          </a:p>
          <a:p>
            <a:pPr>
              <a:buAutoNum type="alphaLcPeriod"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587</Words>
  <Application>Microsoft Office PowerPoint</Application>
  <PresentationFormat>On-screen Show (4:3)</PresentationFormat>
  <Paragraphs>115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HND_Software Dev: Data Structures (H16Y 35)</vt:lpstr>
      <vt:lpstr>Data Representation in Computer Systems</vt:lpstr>
      <vt:lpstr>Outcome 1_Overview</vt:lpstr>
      <vt:lpstr>Outcome 1_Revision (Key Points)</vt:lpstr>
      <vt:lpstr>ASCII Data &amp; Character Representation</vt:lpstr>
      <vt:lpstr>ASCII Data &amp; Character Representation</vt:lpstr>
      <vt:lpstr>ASCII Data &amp; Character Representation</vt:lpstr>
      <vt:lpstr>Practice Questions</vt:lpstr>
      <vt:lpstr>Tutorial</vt:lpstr>
      <vt:lpstr>Tutorial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HND_Software Dev: Data Structures</dc:title>
  <dc:creator>Oludare Elebiju</dc:creator>
  <cp:lastModifiedBy>temp</cp:lastModifiedBy>
  <cp:revision>165</cp:revision>
  <dcterms:created xsi:type="dcterms:W3CDTF">2006-08-16T00:00:00Z</dcterms:created>
  <dcterms:modified xsi:type="dcterms:W3CDTF">2017-10-12T08:05:04Z</dcterms:modified>
</cp:coreProperties>
</file>