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345" r:id="rId3"/>
    <p:sldId id="346" r:id="rId4"/>
    <p:sldId id="347" r:id="rId5"/>
    <p:sldId id="329" r:id="rId6"/>
    <p:sldId id="281" r:id="rId7"/>
    <p:sldId id="282" r:id="rId8"/>
    <p:sldId id="283" r:id="rId9"/>
    <p:sldId id="284" r:id="rId10"/>
    <p:sldId id="286" r:id="rId11"/>
    <p:sldId id="287" r:id="rId12"/>
    <p:sldId id="289" r:id="rId13"/>
    <p:sldId id="290" r:id="rId14"/>
    <p:sldId id="292" r:id="rId15"/>
    <p:sldId id="293" r:id="rId16"/>
    <p:sldId id="294" r:id="rId17"/>
    <p:sldId id="295" r:id="rId18"/>
    <p:sldId id="296" r:id="rId19"/>
    <p:sldId id="297" r:id="rId20"/>
    <p:sldId id="298" r:id="rId21"/>
    <p:sldId id="299" r:id="rId22"/>
    <p:sldId id="300" r:id="rId23"/>
    <p:sldId id="301" r:id="rId24"/>
    <p:sldId id="302" r:id="rId25"/>
    <p:sldId id="303" r:id="rId26"/>
    <p:sldId id="304" r:id="rId27"/>
    <p:sldId id="321" r:id="rId28"/>
    <p:sldId id="305" r:id="rId29"/>
    <p:sldId id="306" r:id="rId30"/>
    <p:sldId id="307" r:id="rId31"/>
    <p:sldId id="308" r:id="rId32"/>
    <p:sldId id="309" r:id="rId33"/>
    <p:sldId id="310" r:id="rId34"/>
    <p:sldId id="311"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11" autoAdjust="0"/>
    <p:restoredTop sz="94660"/>
  </p:normalViewPr>
  <p:slideViewPr>
    <p:cSldViewPr>
      <p:cViewPr varScale="1">
        <p:scale>
          <a:sx n="80" d="100"/>
          <a:sy n="80" d="100"/>
        </p:scale>
        <p:origin x="-1570"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E82424-421D-448E-961B-1D0EC2EFD214}" type="datetimeFigureOut">
              <a:rPr lang="en-GB" smtClean="0"/>
              <a:t>26/10/2017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1D5572-DAEF-47B2-A946-6E8921EF8E0B}" type="slidenum">
              <a:rPr lang="en-GB" smtClean="0"/>
              <a:t>‹#›</a:t>
            </a:fld>
            <a:endParaRPr lang="en-GB"/>
          </a:p>
        </p:txBody>
      </p:sp>
    </p:spTree>
    <p:extLst>
      <p:ext uri="{BB962C8B-B14F-4D97-AF65-F5344CB8AC3E}">
        <p14:creationId xmlns:p14="http://schemas.microsoft.com/office/powerpoint/2010/main" val="2907103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B49EB0E-4D5D-43F9-94B4-03E2EB81D566}" type="slidenum">
              <a:rPr lang="en-GB" altLang="en-US" smtClean="0"/>
              <a:pPr eaLnBrk="1" hangingPunct="1"/>
              <a:t>6</a:t>
            </a:fld>
            <a:endParaRPr lang="en-GB"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
        <p:nvSpPr>
          <p:cNvPr id="368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4EC8055-F807-4C7D-B3B3-2E90BB3680C5}" type="slidenum">
              <a:rPr lang="en-GB" altLang="en-US" smtClean="0"/>
              <a:pPr eaLnBrk="1" hangingPunct="1"/>
              <a:t>8</a:t>
            </a:fld>
            <a:endParaRPr lang="en-GB"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71D5572-DAEF-47B2-A946-6E8921EF8E0B}" type="slidenum">
              <a:rPr lang="en-GB" smtClean="0"/>
              <a:t>20</a:t>
            </a:fld>
            <a:endParaRPr lang="en-GB"/>
          </a:p>
        </p:txBody>
      </p:sp>
    </p:spTree>
    <p:extLst>
      <p:ext uri="{BB962C8B-B14F-4D97-AF65-F5344CB8AC3E}">
        <p14:creationId xmlns:p14="http://schemas.microsoft.com/office/powerpoint/2010/main" val="2869116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7167FEF-7463-43A6-B7A1-A0EE015212C1}" type="slidenum">
              <a:rPr lang="en-GB" altLang="en-US" smtClean="0"/>
              <a:pPr eaLnBrk="1" hangingPunct="1"/>
              <a:t>21</a:t>
            </a:fld>
            <a:endParaRPr lang="en-GB"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6.gif"/><Relationship Id="rId4" Type="http://schemas.openxmlformats.org/officeDocument/2006/relationships/image" Target="../media/image8.emf"/></Relationships>
</file>

<file path=ppt/slides/_rels/slide12.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6.wmf"/></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gif"/></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slideLayout" Target="../slideLayouts/slideLayout7.xml"/><Relationship Id="rId5" Type="http://schemas.openxmlformats.org/officeDocument/2006/relationships/image" Target="../media/image4.gif"/><Relationship Id="rId4" Type="http://schemas.openxmlformats.org/officeDocument/2006/relationships/image" Target="../media/image26.wmf"/></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31.emf"/><Relationship Id="rId4" Type="http://schemas.openxmlformats.org/officeDocument/2006/relationships/package" Target="../embeddings/Microsoft_Word_Document1.docx"/></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33.emf"/><Relationship Id="rId4" Type="http://schemas.openxmlformats.org/officeDocument/2006/relationships/package" Target="../embeddings/Microsoft_Word_Document2.docx"/></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w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gif"/><Relationship Id="rId4"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sz="3200" dirty="0"/>
              <a:t>HND_Software Dev: Data Structures</a:t>
            </a:r>
            <a:br>
              <a:rPr lang="en-GB" sz="3200" dirty="0"/>
            </a:br>
            <a:r>
              <a:rPr lang="en-GB" sz="3200" dirty="0"/>
              <a:t>(H16Y 35)</a:t>
            </a:r>
          </a:p>
        </p:txBody>
      </p:sp>
      <p:sp>
        <p:nvSpPr>
          <p:cNvPr id="3" name="Subtitle 2"/>
          <p:cNvSpPr>
            <a:spLocks noGrp="1"/>
          </p:cNvSpPr>
          <p:nvPr>
            <p:ph type="subTitle" idx="1"/>
          </p:nvPr>
        </p:nvSpPr>
        <p:spPr/>
        <p:txBody>
          <a:bodyPr>
            <a:normAutofit/>
          </a:bodyPr>
          <a:lstStyle/>
          <a:p>
            <a:r>
              <a:rPr lang="en-GB" sz="2000" dirty="0"/>
              <a:t>Outcome 1_Prep Overview</a:t>
            </a:r>
          </a:p>
        </p:txBody>
      </p:sp>
    </p:spTree>
    <p:extLst>
      <p:ext uri="{BB962C8B-B14F-4D97-AF65-F5344CB8AC3E}">
        <p14:creationId xmlns:p14="http://schemas.microsoft.com/office/powerpoint/2010/main" val="2934726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685800" y="1828800"/>
            <a:ext cx="78486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2400" dirty="0"/>
              <a:t>The next gate is the AND gate.  It always takes at least two inputs.  All of the inputs have to be TRUE for the outcome to be TRUE.</a:t>
            </a:r>
          </a:p>
          <a:p>
            <a:pPr eaLnBrk="1" hangingPunct="1"/>
            <a:endParaRPr lang="en-GB" altLang="en-US" sz="2400" dirty="0"/>
          </a:p>
          <a:p>
            <a:pPr eaLnBrk="1" hangingPunct="1"/>
            <a:r>
              <a:rPr lang="en-GB" altLang="en-US" sz="2400" dirty="0"/>
              <a:t>The logic gate for an AND looks like this -</a:t>
            </a:r>
            <a:endParaRPr lang="en-GB" altLang="en-US" sz="2400" dirty="0">
              <a:latin typeface="Times New Roman" pitchFamily="18" charset="0"/>
            </a:endParaRPr>
          </a:p>
        </p:txBody>
      </p:sp>
      <p:pic>
        <p:nvPicPr>
          <p:cNvPr id="12291" name="Picture 4" descr="an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33868" y="4169780"/>
            <a:ext cx="3424238"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txBox="1">
            <a:spLocks/>
          </p:cNvSpPr>
          <p:nvPr/>
        </p:nvSpPr>
        <p:spPr>
          <a:xfrm>
            <a:off x="457200" y="533400"/>
            <a:ext cx="8229600" cy="1143000"/>
          </a:xfrm>
          <a:prstGeom prst="rect">
            <a:avLst/>
          </a:prstGeom>
        </p:spPr>
        <p:txBody>
          <a:bodyPr/>
          <a:lstStyle/>
          <a:p>
            <a:pPr algn="ctr" eaLnBrk="0" hangingPunct="0">
              <a:defRPr/>
            </a:pPr>
            <a:r>
              <a:rPr lang="en-GB" sz="4400" kern="0" dirty="0">
                <a:solidFill>
                  <a:schemeClr val="tx2"/>
                </a:solidFill>
                <a:latin typeface="+mj-lt"/>
                <a:ea typeface="+mj-ea"/>
                <a:cs typeface="+mj-cs"/>
              </a:rPr>
              <a:t>The Simple Gates - </a:t>
            </a:r>
            <a:r>
              <a:rPr lang="en-GB" sz="4400" i="1" kern="0" dirty="0">
                <a:solidFill>
                  <a:schemeClr val="tx2"/>
                </a:solidFill>
                <a:latin typeface="+mj-lt"/>
                <a:ea typeface="+mj-ea"/>
                <a:cs typeface="+mj-cs"/>
              </a:rPr>
              <a:t>AND</a:t>
            </a:r>
          </a:p>
        </p:txBody>
      </p:sp>
    </p:spTree>
    <p:extLst>
      <p:ext uri="{BB962C8B-B14F-4D97-AF65-F5344CB8AC3E}">
        <p14:creationId xmlns:p14="http://schemas.microsoft.com/office/powerpoint/2010/main" val="31435880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533400" y="990600"/>
            <a:ext cx="7858125"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en-US" sz="2400"/>
          </a:p>
          <a:p>
            <a:pPr eaLnBrk="1" hangingPunct="1"/>
            <a:r>
              <a:rPr lang="en-GB" altLang="en-US" sz="2400"/>
              <a:t>The truth table for AND looks like this -</a:t>
            </a:r>
          </a:p>
          <a:p>
            <a:pPr eaLnBrk="1" hangingPunct="1"/>
            <a:endParaRPr lang="en-GB" altLang="en-US" sz="2400"/>
          </a:p>
          <a:p>
            <a:pPr eaLnBrk="1" hangingPunct="1"/>
            <a:endParaRPr lang="en-GB" altLang="en-US" sz="2400"/>
          </a:p>
          <a:p>
            <a:pPr eaLnBrk="1" hangingPunct="1"/>
            <a:endParaRPr lang="en-GB" altLang="en-US" sz="2400"/>
          </a:p>
          <a:p>
            <a:pPr eaLnBrk="1" hangingPunct="1"/>
            <a:endParaRPr lang="en-GB" altLang="en-US" sz="2400"/>
          </a:p>
          <a:p>
            <a:pPr eaLnBrk="1" hangingPunct="1"/>
            <a:endParaRPr lang="en-GB" altLang="en-US" sz="2400"/>
          </a:p>
          <a:p>
            <a:pPr eaLnBrk="1" hangingPunct="1"/>
            <a:endParaRPr lang="en-GB" altLang="en-US" sz="2400"/>
          </a:p>
          <a:p>
            <a:pPr eaLnBrk="1" hangingPunct="1"/>
            <a:endParaRPr lang="en-GB" altLang="en-US" sz="2400"/>
          </a:p>
          <a:p>
            <a:pPr eaLnBrk="1" hangingPunct="1"/>
            <a:r>
              <a:rPr lang="en-GB" altLang="en-US" sz="2400"/>
              <a:t>Example If x = 10, y = 15</a:t>
            </a:r>
          </a:p>
          <a:p>
            <a:pPr eaLnBrk="1" hangingPunct="1"/>
            <a:endParaRPr lang="en-GB" altLang="en-US" sz="2400"/>
          </a:p>
          <a:p>
            <a:pPr eaLnBrk="1" hangingPunct="1"/>
            <a:r>
              <a:rPr lang="en-GB" altLang="en-US" sz="2400"/>
              <a:t>(x &gt; 0 AND y &lt; 20) is TRUE</a:t>
            </a:r>
          </a:p>
          <a:p>
            <a:pPr eaLnBrk="1" hangingPunct="1"/>
            <a:r>
              <a:rPr lang="en-GB" altLang="en-US" sz="2400"/>
              <a:t>(x = 10 AND x &gt; y) is FALSE</a:t>
            </a:r>
          </a:p>
          <a:p>
            <a:pPr eaLnBrk="1" hangingPunct="1"/>
            <a:endParaRPr lang="en-GB" altLang="en-US" sz="2400"/>
          </a:p>
          <a:p>
            <a:pPr eaLnBrk="1" hangingPunct="1"/>
            <a:r>
              <a:rPr lang="en-GB" altLang="en-US" sz="2400"/>
              <a:t>We write A AND B as A.B</a:t>
            </a:r>
            <a:endParaRPr lang="en-GB" altLang="en-US" sz="2400">
              <a:latin typeface="Times New Roman" pitchFamily="18" charset="0"/>
            </a:endParaRPr>
          </a:p>
        </p:txBody>
      </p:sp>
      <p:graphicFrame>
        <p:nvGraphicFramePr>
          <p:cNvPr id="13315" name="Object 2"/>
          <p:cNvGraphicFramePr>
            <a:graphicFrameLocks noChangeAspect="1"/>
          </p:cNvGraphicFramePr>
          <p:nvPr/>
        </p:nvGraphicFramePr>
        <p:xfrm>
          <a:off x="2362200" y="2057400"/>
          <a:ext cx="4419600" cy="1957388"/>
        </p:xfrm>
        <a:graphic>
          <a:graphicData uri="http://schemas.openxmlformats.org/presentationml/2006/ole">
            <mc:AlternateContent xmlns:mc="http://schemas.openxmlformats.org/markup-compatibility/2006">
              <mc:Choice xmlns:v="urn:schemas-microsoft-com:vml" Requires="v">
                <p:oleObj spid="_x0000_s2070" name="Worksheet" r:id="rId3" imgW="1838551" imgH="819632" progId="Excel.Sheet.8">
                  <p:embed/>
                </p:oleObj>
              </mc:Choice>
              <mc:Fallback>
                <p:oleObj name="Worksheet" r:id="rId3" imgW="1838551" imgH="819632"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2057400"/>
                        <a:ext cx="4419600" cy="195738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Title 1"/>
          <p:cNvSpPr txBox="1">
            <a:spLocks/>
          </p:cNvSpPr>
          <p:nvPr/>
        </p:nvSpPr>
        <p:spPr>
          <a:xfrm>
            <a:off x="457200" y="274638"/>
            <a:ext cx="8229600" cy="1143000"/>
          </a:xfrm>
          <a:prstGeom prst="rect">
            <a:avLst/>
          </a:prstGeom>
        </p:spPr>
        <p:txBody>
          <a:bodyPr/>
          <a:lstStyle/>
          <a:p>
            <a:pPr algn="ctr">
              <a:defRPr/>
            </a:pPr>
            <a:r>
              <a:rPr lang="en-GB" sz="4400" kern="0" dirty="0">
                <a:solidFill>
                  <a:schemeClr val="tx2"/>
                </a:solidFill>
                <a:latin typeface="+mj-lt"/>
                <a:ea typeface="+mj-ea"/>
                <a:cs typeface="+mj-cs"/>
              </a:rPr>
              <a:t>Truth Table - </a:t>
            </a:r>
            <a:r>
              <a:rPr lang="en-GB" sz="4400" i="1" kern="0" dirty="0">
                <a:solidFill>
                  <a:schemeClr val="tx2"/>
                </a:solidFill>
                <a:latin typeface="+mj-lt"/>
                <a:ea typeface="+mj-ea"/>
                <a:cs typeface="+mj-cs"/>
              </a:rPr>
              <a:t>AND</a:t>
            </a:r>
          </a:p>
        </p:txBody>
      </p:sp>
      <p:pic>
        <p:nvPicPr>
          <p:cNvPr id="13317" name="Picture 3" descr="j0296880"/>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6858000" y="5029200"/>
            <a:ext cx="1447800" cy="11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014061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609600" y="2133600"/>
            <a:ext cx="78486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2400" dirty="0"/>
              <a:t>The next gate is the OR gate. It needs at least two inputs.  But unlike the AND, only ONE of the inputs has to be TRUE for the outcome is to be TRUE.</a:t>
            </a:r>
          </a:p>
          <a:p>
            <a:pPr eaLnBrk="1" hangingPunct="1"/>
            <a:endParaRPr lang="en-GB" altLang="en-US" sz="2400" dirty="0"/>
          </a:p>
          <a:p>
            <a:pPr eaLnBrk="1" hangingPunct="1"/>
            <a:r>
              <a:rPr lang="en-GB" altLang="en-US" sz="2400" dirty="0"/>
              <a:t>The logic gate for an OR looks like this -</a:t>
            </a:r>
            <a:endParaRPr lang="en-GB" altLang="en-US" sz="2400" dirty="0">
              <a:latin typeface="Times New Roman" pitchFamily="18" charset="0"/>
            </a:endParaRPr>
          </a:p>
        </p:txBody>
      </p:sp>
      <p:pic>
        <p:nvPicPr>
          <p:cNvPr id="15363" name="Picture 3" descr="o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95600" y="4343400"/>
            <a:ext cx="3351213" cy="182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p:cNvSpPr txBox="1">
            <a:spLocks/>
          </p:cNvSpPr>
          <p:nvPr/>
        </p:nvSpPr>
        <p:spPr>
          <a:xfrm>
            <a:off x="457200" y="533400"/>
            <a:ext cx="8229600" cy="1143000"/>
          </a:xfrm>
          <a:prstGeom prst="rect">
            <a:avLst/>
          </a:prstGeom>
        </p:spPr>
        <p:txBody>
          <a:bodyPr/>
          <a:lstStyle/>
          <a:p>
            <a:pPr algn="ctr" eaLnBrk="0" hangingPunct="0">
              <a:defRPr/>
            </a:pPr>
            <a:r>
              <a:rPr lang="en-GB" sz="4400" kern="0" dirty="0">
                <a:solidFill>
                  <a:schemeClr val="tx2"/>
                </a:solidFill>
                <a:latin typeface="+mj-lt"/>
                <a:ea typeface="+mj-ea"/>
                <a:cs typeface="+mj-cs"/>
              </a:rPr>
              <a:t>The Simple Gates - </a:t>
            </a:r>
            <a:r>
              <a:rPr lang="en-GB" sz="4400" i="1" kern="0" dirty="0">
                <a:solidFill>
                  <a:schemeClr val="tx2"/>
                </a:solidFill>
                <a:latin typeface="+mj-lt"/>
                <a:ea typeface="+mj-ea"/>
                <a:cs typeface="+mj-cs"/>
              </a:rPr>
              <a:t>OR</a:t>
            </a:r>
          </a:p>
        </p:txBody>
      </p:sp>
    </p:spTree>
    <p:extLst>
      <p:ext uri="{BB962C8B-B14F-4D97-AF65-F5344CB8AC3E}">
        <p14:creationId xmlns:p14="http://schemas.microsoft.com/office/powerpoint/2010/main" val="25355050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762000" y="1066800"/>
            <a:ext cx="7483475" cy="556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2400"/>
              <a:t>The truth table for OR looks like this -</a:t>
            </a:r>
          </a:p>
          <a:p>
            <a:pPr eaLnBrk="1" hangingPunct="1"/>
            <a:endParaRPr lang="en-GB" altLang="en-US" sz="2400"/>
          </a:p>
          <a:p>
            <a:pPr eaLnBrk="1" hangingPunct="1"/>
            <a:endParaRPr lang="en-GB" altLang="en-US" sz="2400"/>
          </a:p>
          <a:p>
            <a:pPr eaLnBrk="1" hangingPunct="1"/>
            <a:endParaRPr lang="en-GB" altLang="en-US" sz="2400"/>
          </a:p>
          <a:p>
            <a:pPr eaLnBrk="1" hangingPunct="1"/>
            <a:endParaRPr lang="en-GB" altLang="en-US" sz="2400"/>
          </a:p>
          <a:p>
            <a:pPr eaLnBrk="1" hangingPunct="1"/>
            <a:endParaRPr lang="en-GB" altLang="en-US" sz="2400"/>
          </a:p>
          <a:p>
            <a:pPr eaLnBrk="1" hangingPunct="1"/>
            <a:endParaRPr lang="en-GB" altLang="en-US" sz="2400"/>
          </a:p>
          <a:p>
            <a:pPr eaLnBrk="1" hangingPunct="1"/>
            <a:endParaRPr lang="en-GB" altLang="en-US" sz="2400"/>
          </a:p>
          <a:p>
            <a:pPr eaLnBrk="1" hangingPunct="1"/>
            <a:r>
              <a:rPr lang="en-GB" altLang="en-US" sz="2400"/>
              <a:t>Example -  If x = 10 and y = 15</a:t>
            </a:r>
          </a:p>
          <a:p>
            <a:pPr eaLnBrk="1" hangingPunct="1"/>
            <a:endParaRPr lang="en-GB" altLang="en-US" sz="2400"/>
          </a:p>
          <a:p>
            <a:pPr eaLnBrk="1" hangingPunct="1"/>
            <a:r>
              <a:rPr lang="en-GB" altLang="en-US" sz="2400"/>
              <a:t>x &gt; 0 OR  x &lt; 20 is TRUE</a:t>
            </a:r>
          </a:p>
          <a:p>
            <a:pPr eaLnBrk="1" hangingPunct="1"/>
            <a:r>
              <a:rPr lang="en-GB" altLang="en-US" sz="2400"/>
              <a:t>x = 10 OR  x &gt; y is TRUE</a:t>
            </a:r>
          </a:p>
          <a:p>
            <a:pPr eaLnBrk="1" hangingPunct="1"/>
            <a:endParaRPr lang="en-GB" altLang="en-US" sz="2400"/>
          </a:p>
          <a:p>
            <a:pPr eaLnBrk="1" hangingPunct="1"/>
            <a:r>
              <a:rPr lang="en-GB" altLang="en-US" sz="2400"/>
              <a:t>We write A OR B as A+B</a:t>
            </a:r>
          </a:p>
          <a:p>
            <a:pPr eaLnBrk="1" hangingPunct="1"/>
            <a:r>
              <a:rPr lang="en-GB" altLang="en-US" sz="2400"/>
              <a:t>DO NOT confuse this with A PLUS B!</a:t>
            </a:r>
            <a:endParaRPr lang="en-GB" altLang="en-US" sz="2400">
              <a:latin typeface="Times New Roman" pitchFamily="18" charset="0"/>
            </a:endParaRPr>
          </a:p>
        </p:txBody>
      </p:sp>
      <p:graphicFrame>
        <p:nvGraphicFramePr>
          <p:cNvPr id="81923" name="Group 3"/>
          <p:cNvGraphicFramePr>
            <a:graphicFrameLocks noGrp="1"/>
          </p:cNvGraphicFramePr>
          <p:nvPr/>
        </p:nvGraphicFramePr>
        <p:xfrm>
          <a:off x="2819400" y="1828800"/>
          <a:ext cx="3028950" cy="1833565"/>
        </p:xfrm>
        <a:graphic>
          <a:graphicData uri="http://schemas.openxmlformats.org/drawingml/2006/table">
            <a:tbl>
              <a:tblPr/>
              <a:tblGrid>
                <a:gridCol w="819150">
                  <a:extLst>
                    <a:ext uri="{9D8B030D-6E8A-4147-A177-3AD203B41FA5}">
                      <a16:colId xmlns="" xmlns:a16="http://schemas.microsoft.com/office/drawing/2014/main" val="20000"/>
                    </a:ext>
                  </a:extLst>
                </a:gridCol>
                <a:gridCol w="819150">
                  <a:extLst>
                    <a:ext uri="{9D8B030D-6E8A-4147-A177-3AD203B41FA5}">
                      <a16:colId xmlns="" xmlns:a16="http://schemas.microsoft.com/office/drawing/2014/main" val="20001"/>
                    </a:ext>
                  </a:extLst>
                </a:gridCol>
                <a:gridCol w="1390650">
                  <a:extLst>
                    <a:ext uri="{9D8B030D-6E8A-4147-A177-3AD203B41FA5}">
                      <a16:colId xmlns="" xmlns:a16="http://schemas.microsoft.com/office/drawing/2014/main" val="20002"/>
                    </a:ext>
                  </a:extLst>
                </a:gridCol>
              </a:tblGrid>
              <a:tr h="3667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charset="0"/>
                        </a:rPr>
                        <a:t>  A  </a:t>
                      </a:r>
                      <a:endParaRPr kumimoji="0" lang="en-US" sz="1800" b="0" i="0" u="none" strike="noStrike" cap="none" normalizeH="0" baseline="0" dirty="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charset="0"/>
                        </a:rPr>
                        <a:t>  </a:t>
                      </a:r>
                      <a:r>
                        <a:rPr kumimoji="0" lang="en-US" sz="1300" b="0" i="0" u="none" strike="noStrike" cap="none" normalizeH="0" baseline="0" dirty="0">
                          <a:ln>
                            <a:noFill/>
                          </a:ln>
                          <a:solidFill>
                            <a:srgbClr val="000000"/>
                          </a:solidFill>
                          <a:effectLst/>
                          <a:latin typeface="Arial" charset="0"/>
                        </a:rPr>
                        <a:t> </a:t>
                      </a:r>
                      <a:r>
                        <a:rPr kumimoji="0" lang="en-US" sz="1800" b="0" i="0" u="none" strike="noStrike" cap="none" normalizeH="0" baseline="0" dirty="0">
                          <a:ln>
                            <a:noFill/>
                          </a:ln>
                          <a:solidFill>
                            <a:srgbClr val="000000"/>
                          </a:solidFill>
                          <a:effectLst/>
                          <a:latin typeface="Arial" charset="0"/>
                        </a:rPr>
                        <a:t>B   </a:t>
                      </a:r>
                      <a:endParaRPr kumimoji="0" lang="en-US" sz="1800" b="0" i="0" u="none" strike="noStrike" cap="none" normalizeH="0" baseline="0" dirty="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charset="0"/>
                        </a:rPr>
                        <a:t>  </a:t>
                      </a:r>
                      <a:r>
                        <a:rPr kumimoji="0" lang="en-US" sz="1400" b="0" i="0" u="none" strike="noStrike" cap="none" normalizeH="0" baseline="0" dirty="0">
                          <a:ln>
                            <a:noFill/>
                          </a:ln>
                          <a:solidFill>
                            <a:srgbClr val="000000"/>
                          </a:solidFill>
                          <a:effectLst/>
                          <a:latin typeface="Arial" charset="0"/>
                        </a:rPr>
                        <a:t> </a:t>
                      </a:r>
                      <a:r>
                        <a:rPr kumimoji="0" lang="en-US" sz="1800" b="0" i="0" u="none" strike="noStrike" cap="none" normalizeH="0" baseline="0" dirty="0">
                          <a:ln>
                            <a:noFill/>
                          </a:ln>
                          <a:solidFill>
                            <a:srgbClr val="000000"/>
                          </a:solidFill>
                          <a:effectLst/>
                          <a:latin typeface="Arial" charset="0"/>
                        </a:rPr>
                        <a:t>    A+B    </a:t>
                      </a:r>
                      <a:endParaRPr kumimoji="0" lang="en-US" sz="1800" b="0" i="0" u="none" strike="noStrike" cap="none" normalizeH="0" baseline="0" dirty="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r h="3667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0 </a:t>
                      </a:r>
                      <a:endParaRPr kumimoji="0" lang="en-US" sz="1800" b="0" i="0" u="none" strike="noStrike" cap="none" normalizeH="0" baseline="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0 </a:t>
                      </a:r>
                      <a:endParaRPr kumimoji="0" lang="en-US" sz="1800" b="0" i="0" u="none" strike="noStrike" cap="none" normalizeH="0" baseline="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Arial" charset="0"/>
                        </a:rPr>
                        <a:t>0</a:t>
                      </a:r>
                      <a:endParaRPr kumimoji="0" lang="en-US" sz="1800" b="0" i="0" u="none" strike="noStrike" cap="none" normalizeH="0" baseline="0" dirty="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1"/>
                  </a:ext>
                </a:extLst>
              </a:tr>
              <a:tr h="3667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0 </a:t>
                      </a:r>
                      <a:endParaRPr kumimoji="0" lang="en-US" sz="1800" b="0" i="0" u="none" strike="noStrike" cap="none" normalizeH="0" baseline="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1 </a:t>
                      </a:r>
                      <a:endParaRPr kumimoji="0" lang="en-US" sz="1800" b="0" i="0" u="none" strike="noStrike" cap="none" normalizeH="0" baseline="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chemeClr val="tx1"/>
                          </a:solidFill>
                          <a:effectLst/>
                          <a:latin typeface="Arial" charset="0"/>
                        </a:rPr>
                        <a:t>1</a:t>
                      </a:r>
                      <a:endParaRPr kumimoji="0" lang="en-US" sz="1800" b="0" i="0" u="none" strike="noStrike" cap="none" normalizeH="0" baseline="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2"/>
                  </a:ext>
                </a:extLst>
              </a:tr>
              <a:tr h="3667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1 </a:t>
                      </a:r>
                      <a:endParaRPr kumimoji="0" lang="en-US" sz="1800" b="0" i="0" u="none" strike="noStrike" cap="none" normalizeH="0" baseline="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0 </a:t>
                      </a:r>
                      <a:endParaRPr kumimoji="0" lang="en-US" sz="1800" b="0" i="0" u="none" strike="noStrike" cap="none" normalizeH="0" baseline="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chemeClr val="tx1"/>
                          </a:solidFill>
                          <a:effectLst/>
                          <a:latin typeface="Arial" charset="0"/>
                        </a:rPr>
                        <a:t>1</a:t>
                      </a:r>
                      <a:endParaRPr kumimoji="0" lang="en-US" sz="1800" b="0" i="0" u="none" strike="noStrike" cap="none" normalizeH="0" baseline="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3"/>
                  </a:ext>
                </a:extLst>
              </a:tr>
              <a:tr h="3667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1 </a:t>
                      </a:r>
                      <a:endParaRPr kumimoji="0" lang="en-US" sz="1800" b="0" i="0" u="none" strike="noStrike" cap="none" normalizeH="0" baseline="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1 </a:t>
                      </a:r>
                      <a:endParaRPr kumimoji="0" lang="en-US" sz="1800" b="0" i="0" u="none" strike="noStrike" cap="none" normalizeH="0" baseline="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Arial" charset="0"/>
                        </a:rPr>
                        <a:t>1</a:t>
                      </a:r>
                      <a:endParaRPr kumimoji="0" lang="en-US" sz="1800" b="0" i="0" u="none" strike="noStrike" cap="none" normalizeH="0" baseline="0" dirty="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4"/>
                  </a:ext>
                </a:extLst>
              </a:tr>
            </a:tbl>
          </a:graphicData>
        </a:graphic>
      </p:graphicFrame>
      <p:sp>
        <p:nvSpPr>
          <p:cNvPr id="7" name="Title 1"/>
          <p:cNvSpPr txBox="1">
            <a:spLocks/>
          </p:cNvSpPr>
          <p:nvPr/>
        </p:nvSpPr>
        <p:spPr>
          <a:xfrm>
            <a:off x="457200" y="274638"/>
            <a:ext cx="8229600" cy="1143000"/>
          </a:xfrm>
          <a:prstGeom prst="rect">
            <a:avLst/>
          </a:prstGeom>
        </p:spPr>
        <p:txBody>
          <a:bodyPr/>
          <a:lstStyle/>
          <a:p>
            <a:pPr algn="ctr">
              <a:defRPr/>
            </a:pPr>
            <a:r>
              <a:rPr lang="en-GB" sz="4400" kern="0" dirty="0">
                <a:solidFill>
                  <a:schemeClr val="tx2"/>
                </a:solidFill>
                <a:latin typeface="+mj-lt"/>
                <a:ea typeface="+mj-ea"/>
                <a:cs typeface="+mj-cs"/>
              </a:rPr>
              <a:t>Truth Table - </a:t>
            </a:r>
            <a:r>
              <a:rPr lang="en-GB" sz="4400" i="1" kern="0" dirty="0">
                <a:solidFill>
                  <a:schemeClr val="tx2"/>
                </a:solidFill>
                <a:latin typeface="+mj-lt"/>
                <a:ea typeface="+mj-ea"/>
                <a:cs typeface="+mj-cs"/>
              </a:rPr>
              <a:t>OR</a:t>
            </a:r>
          </a:p>
        </p:txBody>
      </p:sp>
      <p:pic>
        <p:nvPicPr>
          <p:cNvPr id="16414" name="Picture 3" descr="j0296880"/>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5029200"/>
            <a:ext cx="1447800" cy="11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14324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517525" y="498475"/>
            <a:ext cx="7788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2400"/>
              <a:t>Let’s try some examples of Boolean Expressions.</a:t>
            </a:r>
            <a:endParaRPr lang="en-GB" altLang="en-US" sz="2400">
              <a:latin typeface="Times New Roman" pitchFamily="18" charset="0"/>
            </a:endParaRPr>
          </a:p>
        </p:txBody>
      </p:sp>
      <p:sp>
        <p:nvSpPr>
          <p:cNvPr id="18435" name="Text Box 3"/>
          <p:cNvSpPr txBox="1">
            <a:spLocks noChangeArrowheads="1"/>
          </p:cNvSpPr>
          <p:nvPr/>
        </p:nvSpPr>
        <p:spPr bwMode="auto">
          <a:xfrm>
            <a:off x="533400" y="1903413"/>
            <a:ext cx="4762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2400"/>
              <a:t>((x = 10) OR (y = 10)) AND (z &gt; x)</a:t>
            </a:r>
            <a:endParaRPr lang="en-GB" altLang="en-US" sz="2400">
              <a:latin typeface="Times New Roman" pitchFamily="18" charset="0"/>
            </a:endParaRPr>
          </a:p>
        </p:txBody>
      </p:sp>
      <p:sp>
        <p:nvSpPr>
          <p:cNvPr id="83972" name="Text Box 4"/>
          <p:cNvSpPr txBox="1">
            <a:spLocks noChangeArrowheads="1"/>
          </p:cNvSpPr>
          <p:nvPr/>
        </p:nvSpPr>
        <p:spPr bwMode="auto">
          <a:xfrm>
            <a:off x="6705600" y="4267200"/>
            <a:ext cx="811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2400"/>
              <a:t>True</a:t>
            </a:r>
            <a:endParaRPr lang="en-GB" altLang="en-US" sz="2400">
              <a:latin typeface="Times New Roman" pitchFamily="18" charset="0"/>
            </a:endParaRPr>
          </a:p>
        </p:txBody>
      </p:sp>
      <p:sp>
        <p:nvSpPr>
          <p:cNvPr id="18437" name="Text Box 11"/>
          <p:cNvSpPr txBox="1">
            <a:spLocks noChangeArrowheads="1"/>
          </p:cNvSpPr>
          <p:nvPr/>
        </p:nvSpPr>
        <p:spPr bwMode="auto">
          <a:xfrm>
            <a:off x="533400" y="1143000"/>
            <a:ext cx="693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2400"/>
              <a:t>Assume that x = 10, y = 15 and z = 20</a:t>
            </a:r>
            <a:r>
              <a:rPr lang="en-GB" altLang="en-US" sz="2400">
                <a:latin typeface="Times New Roman" pitchFamily="18" charset="0"/>
              </a:rPr>
              <a:t>.</a:t>
            </a:r>
          </a:p>
        </p:txBody>
      </p:sp>
      <p:pic>
        <p:nvPicPr>
          <p:cNvPr id="18438"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743200"/>
            <a:ext cx="4810125" cy="290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9" name="Text Box 15"/>
          <p:cNvSpPr txBox="1">
            <a:spLocks noChangeArrowheads="1"/>
          </p:cNvSpPr>
          <p:nvPr/>
        </p:nvSpPr>
        <p:spPr bwMode="auto">
          <a:xfrm>
            <a:off x="1752600" y="4038600"/>
            <a:ext cx="9239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2000"/>
              <a:t>X = 10</a:t>
            </a:r>
            <a:endParaRPr lang="en-US" altLang="en-US" sz="2000"/>
          </a:p>
        </p:txBody>
      </p:sp>
      <p:sp>
        <p:nvSpPr>
          <p:cNvPr id="18440" name="Text Box 16"/>
          <p:cNvSpPr txBox="1">
            <a:spLocks noChangeArrowheads="1"/>
          </p:cNvSpPr>
          <p:nvPr/>
        </p:nvSpPr>
        <p:spPr bwMode="auto">
          <a:xfrm>
            <a:off x="1752600" y="5181600"/>
            <a:ext cx="9239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2000"/>
              <a:t>Y = 10</a:t>
            </a:r>
            <a:endParaRPr lang="en-US" altLang="en-US" sz="2000"/>
          </a:p>
        </p:txBody>
      </p:sp>
      <p:sp>
        <p:nvSpPr>
          <p:cNvPr id="18441" name="Text Box 17"/>
          <p:cNvSpPr txBox="1">
            <a:spLocks noChangeArrowheads="1"/>
          </p:cNvSpPr>
          <p:nvPr/>
        </p:nvSpPr>
        <p:spPr bwMode="auto">
          <a:xfrm>
            <a:off x="2286000" y="3276600"/>
            <a:ext cx="7254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2000"/>
              <a:t>z &gt; x</a:t>
            </a:r>
            <a:endParaRPr lang="en-US" altLang="en-US" sz="2000"/>
          </a:p>
        </p:txBody>
      </p:sp>
      <p:pic>
        <p:nvPicPr>
          <p:cNvPr id="18442" name="Picture 3" descr="j0296880"/>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1371600"/>
            <a:ext cx="1447800" cy="11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descr="bulb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0" y="4800600"/>
            <a:ext cx="571500"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23538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7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2895600" y="1371600"/>
            <a:ext cx="3448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2400"/>
              <a:t>(x = y) OR (NOT (x &gt; z))</a:t>
            </a:r>
            <a:endParaRPr lang="en-GB" altLang="en-US" sz="2400">
              <a:latin typeface="Times New Roman" pitchFamily="18" charset="0"/>
            </a:endParaRPr>
          </a:p>
        </p:txBody>
      </p:sp>
      <p:sp>
        <p:nvSpPr>
          <p:cNvPr id="84995" name="Text Box 3"/>
          <p:cNvSpPr txBox="1">
            <a:spLocks noChangeArrowheads="1"/>
          </p:cNvSpPr>
          <p:nvPr/>
        </p:nvSpPr>
        <p:spPr bwMode="auto">
          <a:xfrm>
            <a:off x="7010400" y="3962400"/>
            <a:ext cx="811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2400"/>
              <a:t>True</a:t>
            </a:r>
            <a:endParaRPr lang="en-GB" altLang="en-US" sz="2400">
              <a:latin typeface="Times New Roman" pitchFamily="18" charset="0"/>
            </a:endParaRPr>
          </a:p>
        </p:txBody>
      </p:sp>
      <p:sp>
        <p:nvSpPr>
          <p:cNvPr id="19460" name="Text Box 4"/>
          <p:cNvSpPr txBox="1">
            <a:spLocks noChangeArrowheads="1"/>
          </p:cNvSpPr>
          <p:nvPr/>
        </p:nvSpPr>
        <p:spPr bwMode="auto">
          <a:xfrm>
            <a:off x="1905000" y="381000"/>
            <a:ext cx="5407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2400"/>
              <a:t>Assume that x = 10, y = 15 and z = 20.</a:t>
            </a:r>
            <a:endParaRPr lang="en-GB" altLang="en-US" sz="2400">
              <a:latin typeface="Times New Roman" pitchFamily="18" charset="0"/>
            </a:endParaRPr>
          </a:p>
        </p:txBody>
      </p:sp>
      <p:pic>
        <p:nvPicPr>
          <p:cNvPr id="1946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438400"/>
            <a:ext cx="5027613" cy="286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2" name="Text Box 8"/>
          <p:cNvSpPr txBox="1">
            <a:spLocks noChangeArrowheads="1"/>
          </p:cNvSpPr>
          <p:nvPr/>
        </p:nvSpPr>
        <p:spPr bwMode="auto">
          <a:xfrm>
            <a:off x="1447800" y="4267200"/>
            <a:ext cx="7254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2000"/>
              <a:t>x &gt; z</a:t>
            </a:r>
            <a:endParaRPr lang="en-US" altLang="en-US" sz="2000"/>
          </a:p>
        </p:txBody>
      </p:sp>
      <p:sp>
        <p:nvSpPr>
          <p:cNvPr id="19463" name="Text Box 9"/>
          <p:cNvSpPr txBox="1">
            <a:spLocks noChangeArrowheads="1"/>
          </p:cNvSpPr>
          <p:nvPr/>
        </p:nvSpPr>
        <p:spPr bwMode="auto">
          <a:xfrm>
            <a:off x="1524000" y="2819400"/>
            <a:ext cx="7254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2000"/>
              <a:t>x = y</a:t>
            </a:r>
            <a:endParaRPr lang="en-US" altLang="en-US" sz="2000"/>
          </a:p>
        </p:txBody>
      </p:sp>
      <p:pic>
        <p:nvPicPr>
          <p:cNvPr id="9" name="Picture 4" descr="bulb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3048000"/>
            <a:ext cx="571500"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17656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99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1905000" y="455613"/>
            <a:ext cx="5407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2400"/>
              <a:t>Assume that x = 10, y = 15 and z = 20.</a:t>
            </a:r>
            <a:endParaRPr lang="en-GB" altLang="en-US" sz="2400">
              <a:latin typeface="Times New Roman" pitchFamily="18" charset="0"/>
            </a:endParaRPr>
          </a:p>
        </p:txBody>
      </p:sp>
      <p:sp>
        <p:nvSpPr>
          <p:cNvPr id="20483" name="Text Box 3"/>
          <p:cNvSpPr txBox="1">
            <a:spLocks noChangeArrowheads="1"/>
          </p:cNvSpPr>
          <p:nvPr/>
        </p:nvSpPr>
        <p:spPr bwMode="auto">
          <a:xfrm>
            <a:off x="2286000" y="1295400"/>
            <a:ext cx="4575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2400"/>
              <a:t>((x = y) AND (x = 10)) OR (y &gt; z)</a:t>
            </a:r>
            <a:endParaRPr lang="en-GB" altLang="en-US" sz="2400">
              <a:latin typeface="Times New Roman" pitchFamily="18" charset="0"/>
            </a:endParaRPr>
          </a:p>
        </p:txBody>
      </p:sp>
      <p:sp>
        <p:nvSpPr>
          <p:cNvPr id="86020" name="Text Box 4"/>
          <p:cNvSpPr txBox="1">
            <a:spLocks noChangeArrowheads="1"/>
          </p:cNvSpPr>
          <p:nvPr/>
        </p:nvSpPr>
        <p:spPr bwMode="auto">
          <a:xfrm>
            <a:off x="7239000" y="4343400"/>
            <a:ext cx="930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2400"/>
              <a:t>False</a:t>
            </a:r>
            <a:endParaRPr lang="en-GB" altLang="en-US" sz="2400">
              <a:latin typeface="Times New Roman" pitchFamily="18" charset="0"/>
            </a:endParaRPr>
          </a:p>
        </p:txBody>
      </p:sp>
      <p:pic>
        <p:nvPicPr>
          <p:cNvPr id="2048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362200"/>
            <a:ext cx="5340350" cy="28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6" name="Text Box 8"/>
          <p:cNvSpPr txBox="1">
            <a:spLocks noChangeArrowheads="1"/>
          </p:cNvSpPr>
          <p:nvPr/>
        </p:nvSpPr>
        <p:spPr bwMode="auto">
          <a:xfrm>
            <a:off x="1828800" y="3657600"/>
            <a:ext cx="7254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2000"/>
              <a:t>x = y</a:t>
            </a:r>
            <a:endParaRPr lang="en-US" altLang="en-US" sz="2000"/>
          </a:p>
        </p:txBody>
      </p:sp>
      <p:sp>
        <p:nvSpPr>
          <p:cNvPr id="20487" name="Text Box 9"/>
          <p:cNvSpPr txBox="1">
            <a:spLocks noChangeArrowheads="1"/>
          </p:cNvSpPr>
          <p:nvPr/>
        </p:nvSpPr>
        <p:spPr bwMode="auto">
          <a:xfrm>
            <a:off x="1828800" y="4953000"/>
            <a:ext cx="8810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2000"/>
              <a:t>x = 10</a:t>
            </a:r>
            <a:endParaRPr lang="en-US" altLang="en-US" sz="2000"/>
          </a:p>
        </p:txBody>
      </p:sp>
      <p:sp>
        <p:nvSpPr>
          <p:cNvPr id="20488" name="Text Box 10"/>
          <p:cNvSpPr txBox="1">
            <a:spLocks noChangeArrowheads="1"/>
          </p:cNvSpPr>
          <p:nvPr/>
        </p:nvSpPr>
        <p:spPr bwMode="auto">
          <a:xfrm>
            <a:off x="1905000" y="2819400"/>
            <a:ext cx="7254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2000"/>
              <a:t>y &gt; z</a:t>
            </a:r>
            <a:endParaRPr lang="en-US" altLang="en-US" sz="2000"/>
          </a:p>
        </p:txBody>
      </p:sp>
      <p:pic>
        <p:nvPicPr>
          <p:cNvPr id="11" name="Picture 8" descr="bulbof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3429000"/>
            <a:ext cx="571500"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26168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057400" y="760413"/>
            <a:ext cx="5407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2400"/>
              <a:t>Assume that x = 10, y = 15 and z = 20.</a:t>
            </a:r>
            <a:endParaRPr lang="en-GB" altLang="en-US" sz="2400">
              <a:latin typeface="Times New Roman" pitchFamily="18" charset="0"/>
            </a:endParaRPr>
          </a:p>
        </p:txBody>
      </p:sp>
      <p:sp>
        <p:nvSpPr>
          <p:cNvPr id="21507" name="Text Box 3"/>
          <p:cNvSpPr txBox="1">
            <a:spLocks noChangeArrowheads="1"/>
          </p:cNvSpPr>
          <p:nvPr/>
        </p:nvSpPr>
        <p:spPr bwMode="auto">
          <a:xfrm>
            <a:off x="2133600" y="1600200"/>
            <a:ext cx="5302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2400"/>
              <a:t>NOT ((x &gt; y) AND (z &gt; y) AND (x &lt; z))</a:t>
            </a:r>
            <a:endParaRPr lang="en-GB" altLang="en-US" sz="2400">
              <a:latin typeface="Times New Roman" pitchFamily="18" charset="0"/>
            </a:endParaRPr>
          </a:p>
        </p:txBody>
      </p:sp>
      <p:pic>
        <p:nvPicPr>
          <p:cNvPr id="2150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971800"/>
            <a:ext cx="5295900" cy="193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Text Box 8"/>
          <p:cNvSpPr txBox="1">
            <a:spLocks noChangeArrowheads="1"/>
          </p:cNvSpPr>
          <p:nvPr/>
        </p:nvSpPr>
        <p:spPr bwMode="auto">
          <a:xfrm>
            <a:off x="1371600" y="3200400"/>
            <a:ext cx="673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a:t>x &gt; y</a:t>
            </a:r>
            <a:endParaRPr lang="en-US" altLang="en-US"/>
          </a:p>
        </p:txBody>
      </p:sp>
      <p:sp>
        <p:nvSpPr>
          <p:cNvPr id="21510" name="Text Box 9"/>
          <p:cNvSpPr txBox="1">
            <a:spLocks noChangeArrowheads="1"/>
          </p:cNvSpPr>
          <p:nvPr/>
        </p:nvSpPr>
        <p:spPr bwMode="auto">
          <a:xfrm>
            <a:off x="1371600" y="3733800"/>
            <a:ext cx="673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a:t>z &gt; y</a:t>
            </a:r>
            <a:endParaRPr lang="en-US" altLang="en-US"/>
          </a:p>
        </p:txBody>
      </p:sp>
      <p:sp>
        <p:nvSpPr>
          <p:cNvPr id="21511" name="Text Box 10"/>
          <p:cNvSpPr txBox="1">
            <a:spLocks noChangeArrowheads="1"/>
          </p:cNvSpPr>
          <p:nvPr/>
        </p:nvSpPr>
        <p:spPr bwMode="auto">
          <a:xfrm>
            <a:off x="1371600" y="4191000"/>
            <a:ext cx="673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a:t>x &lt; z</a:t>
            </a:r>
            <a:endParaRPr lang="en-US" altLang="en-US"/>
          </a:p>
        </p:txBody>
      </p:sp>
      <p:pic>
        <p:nvPicPr>
          <p:cNvPr id="10" name="Picture 4" descr="bulb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3200400"/>
            <a:ext cx="571500"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4" name="Text Box 4"/>
          <p:cNvSpPr txBox="1">
            <a:spLocks noChangeArrowheads="1"/>
          </p:cNvSpPr>
          <p:nvPr/>
        </p:nvSpPr>
        <p:spPr bwMode="auto">
          <a:xfrm>
            <a:off x="6934200" y="4114800"/>
            <a:ext cx="811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2400"/>
              <a:t>True</a:t>
            </a:r>
            <a:endParaRPr lang="en-GB" altLang="en-US" sz="2400">
              <a:latin typeface="Times New Roman" pitchFamily="18" charset="0"/>
            </a:endParaRPr>
          </a:p>
        </p:txBody>
      </p:sp>
    </p:spTree>
    <p:extLst>
      <p:ext uri="{BB962C8B-B14F-4D97-AF65-F5344CB8AC3E}">
        <p14:creationId xmlns:p14="http://schemas.microsoft.com/office/powerpoint/2010/main" val="33827465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04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3"/>
          <p:cNvSpPr txBox="1">
            <a:spLocks noChangeArrowheads="1"/>
          </p:cNvSpPr>
          <p:nvPr/>
        </p:nvSpPr>
        <p:spPr bwMode="auto">
          <a:xfrm>
            <a:off x="609600" y="650875"/>
            <a:ext cx="79248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2400" dirty="0"/>
              <a:t>As part of your assessment material, you will be asked to perform logical operations between pairs of binary numbers.</a:t>
            </a:r>
          </a:p>
          <a:p>
            <a:pPr eaLnBrk="1" hangingPunct="1"/>
            <a:endParaRPr lang="en-GB" altLang="en-US" sz="2400" dirty="0"/>
          </a:p>
          <a:p>
            <a:pPr eaLnBrk="1" hangingPunct="1"/>
            <a:r>
              <a:rPr lang="en-GB" altLang="en-US" sz="2400" dirty="0"/>
              <a:t>Example - Perform a logical AND operation between the numbers</a:t>
            </a:r>
            <a:r>
              <a:rPr lang="en-GB" altLang="en-US" sz="2400" dirty="0">
                <a:latin typeface="Times New Roman" pitchFamily="18" charset="0"/>
              </a:rPr>
              <a:t> </a:t>
            </a:r>
          </a:p>
        </p:txBody>
      </p:sp>
      <p:graphicFrame>
        <p:nvGraphicFramePr>
          <p:cNvPr id="22531" name="Object 2"/>
          <p:cNvGraphicFramePr>
            <a:graphicFrameLocks noChangeAspect="1"/>
          </p:cNvGraphicFramePr>
          <p:nvPr/>
        </p:nvGraphicFramePr>
        <p:xfrm>
          <a:off x="1828800" y="2947988"/>
          <a:ext cx="7834313" cy="5105400"/>
        </p:xfrm>
        <a:graphic>
          <a:graphicData uri="http://schemas.openxmlformats.org/presentationml/2006/ole">
            <mc:AlternateContent xmlns:mc="http://schemas.openxmlformats.org/markup-compatibility/2006">
              <mc:Choice xmlns:v="urn:schemas-microsoft-com:vml" Requires="v">
                <p:oleObj spid="_x0000_s3095" name="Document" r:id="rId3" imgW="6240780" imgH="4064508" progId="Word.Document.8">
                  <p:embed/>
                </p:oleObj>
              </mc:Choice>
              <mc:Fallback>
                <p:oleObj name="Document" r:id="rId3" imgW="6240780" imgH="4064508"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2947988"/>
                        <a:ext cx="7834313" cy="510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070" name="Text Box 6"/>
          <p:cNvSpPr txBox="1">
            <a:spLocks noChangeArrowheads="1"/>
          </p:cNvSpPr>
          <p:nvPr/>
        </p:nvSpPr>
        <p:spPr bwMode="auto">
          <a:xfrm>
            <a:off x="2057400" y="4905474"/>
            <a:ext cx="5334000" cy="7016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GB" altLang="en-US" sz="4000" dirty="0"/>
              <a:t>0001 0100 0010 0011</a:t>
            </a:r>
            <a:endParaRPr lang="en-GB" altLang="en-US" sz="2400" dirty="0">
              <a:latin typeface="Times New Roman" pitchFamily="18" charset="0"/>
            </a:endParaRPr>
          </a:p>
        </p:txBody>
      </p:sp>
    </p:spTree>
    <p:extLst>
      <p:ext uri="{BB962C8B-B14F-4D97-AF65-F5344CB8AC3E}">
        <p14:creationId xmlns:p14="http://schemas.microsoft.com/office/powerpoint/2010/main" val="27769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0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7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661988" y="685800"/>
            <a:ext cx="792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2400" dirty="0"/>
              <a:t>A logical OR between same set of binary numbers -</a:t>
            </a:r>
            <a:r>
              <a:rPr lang="en-GB" altLang="en-US" sz="2400" dirty="0">
                <a:latin typeface="Times New Roman" pitchFamily="18" charset="0"/>
              </a:rPr>
              <a:t> </a:t>
            </a:r>
          </a:p>
        </p:txBody>
      </p:sp>
      <p:sp>
        <p:nvSpPr>
          <p:cNvPr id="90116" name="Text Box 4"/>
          <p:cNvSpPr txBox="1">
            <a:spLocks noChangeArrowheads="1"/>
          </p:cNvSpPr>
          <p:nvPr/>
        </p:nvSpPr>
        <p:spPr bwMode="auto">
          <a:xfrm>
            <a:off x="1676400" y="5081588"/>
            <a:ext cx="6088063" cy="7080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GB" altLang="en-US" sz="4000">
                <a:latin typeface="Courier New" pitchFamily="49" charset="0"/>
                <a:cs typeface="Courier New" pitchFamily="49" charset="0"/>
              </a:rPr>
              <a:t>1111 1111 1110 1111</a:t>
            </a:r>
            <a:endParaRPr lang="en-GB" altLang="en-US" sz="2400">
              <a:latin typeface="Courier New" pitchFamily="49" charset="0"/>
              <a:cs typeface="Courier New" pitchFamily="49" charset="0"/>
            </a:endParaRPr>
          </a:p>
        </p:txBody>
      </p:sp>
      <p:pic>
        <p:nvPicPr>
          <p:cNvPr id="23556" name="Picture 4" descr="Untitled-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1371600"/>
            <a:ext cx="2224088" cy="192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4"/>
          <p:cNvSpPr txBox="1">
            <a:spLocks noChangeArrowheads="1"/>
          </p:cNvSpPr>
          <p:nvPr/>
        </p:nvSpPr>
        <p:spPr bwMode="auto">
          <a:xfrm>
            <a:off x="1676400" y="4283075"/>
            <a:ext cx="60737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GB" altLang="en-US" sz="4000">
                <a:latin typeface="Courier New" pitchFamily="49" charset="0"/>
                <a:cs typeface="Courier New" pitchFamily="49" charset="0"/>
              </a:rPr>
              <a:t>0011 0101 0010 1111</a:t>
            </a:r>
            <a:endParaRPr lang="en-GB" altLang="en-US" sz="2400">
              <a:latin typeface="Courier New" pitchFamily="49" charset="0"/>
              <a:cs typeface="Courier New" pitchFamily="49" charset="0"/>
            </a:endParaRPr>
          </a:p>
        </p:txBody>
      </p:sp>
      <p:sp>
        <p:nvSpPr>
          <p:cNvPr id="7" name="Text Box 4"/>
          <p:cNvSpPr txBox="1">
            <a:spLocks noChangeArrowheads="1"/>
          </p:cNvSpPr>
          <p:nvPr/>
        </p:nvSpPr>
        <p:spPr bwMode="auto">
          <a:xfrm>
            <a:off x="1676400" y="3549650"/>
            <a:ext cx="6096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GB" altLang="en-US" sz="4000">
                <a:latin typeface="Courier New" pitchFamily="49" charset="0"/>
                <a:cs typeface="Courier New" pitchFamily="49" charset="0"/>
              </a:rPr>
              <a:t>1101 1110 1110 0011</a:t>
            </a:r>
            <a:endParaRPr lang="en-GB" altLang="en-US" sz="2400">
              <a:latin typeface="Courier New" pitchFamily="49" charset="0"/>
              <a:cs typeface="Courier New" pitchFamily="49" charset="0"/>
            </a:endParaRPr>
          </a:p>
        </p:txBody>
      </p:sp>
    </p:spTree>
    <p:extLst>
      <p:ext uri="{BB962C8B-B14F-4D97-AF65-F5344CB8AC3E}">
        <p14:creationId xmlns:p14="http://schemas.microsoft.com/office/powerpoint/2010/main" val="21127244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01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6" grpId="0" animBg="1"/>
      <p:bldP spid="6"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848600" cy="639762"/>
          </a:xfrm>
        </p:spPr>
        <p:txBody>
          <a:bodyPr>
            <a:normAutofit/>
          </a:bodyPr>
          <a:lstStyle/>
          <a:p>
            <a:r>
              <a:rPr lang="en-GB" sz="3200" dirty="0"/>
              <a:t>Outcome 1_Mode of Assessment</a:t>
            </a:r>
          </a:p>
        </p:txBody>
      </p:sp>
      <p:sp>
        <p:nvSpPr>
          <p:cNvPr id="3" name="Content Placeholder 2"/>
          <p:cNvSpPr>
            <a:spLocks noGrp="1"/>
          </p:cNvSpPr>
          <p:nvPr>
            <p:ph idx="1"/>
          </p:nvPr>
        </p:nvSpPr>
        <p:spPr>
          <a:xfrm>
            <a:off x="381000" y="1295400"/>
            <a:ext cx="8305800" cy="4830763"/>
          </a:xfrm>
        </p:spPr>
        <p:txBody>
          <a:bodyPr>
            <a:normAutofit/>
          </a:bodyPr>
          <a:lstStyle/>
          <a:p>
            <a:pPr lvl="0">
              <a:buFont typeface="Wingdings" panose="05000000000000000000" pitchFamily="2" charset="2"/>
              <a:buChar char="q"/>
            </a:pPr>
            <a:r>
              <a:rPr lang="en-GB" sz="2000" dirty="0"/>
              <a:t>This outcome is assessed using a knowledge based assessment designed to ensure that you have acquired the background knowledge required to develop skills in using data structures</a:t>
            </a:r>
          </a:p>
          <a:p>
            <a:pPr marL="0" lvl="0" indent="0">
              <a:buNone/>
            </a:pPr>
            <a:endParaRPr lang="en-GB" sz="1500" dirty="0"/>
          </a:p>
          <a:p>
            <a:pPr>
              <a:buFont typeface="Wingdings" panose="05000000000000000000" pitchFamily="2" charset="2"/>
              <a:buChar char="q"/>
            </a:pPr>
            <a:r>
              <a:rPr lang="en-GB" sz="2000" b="1" dirty="0"/>
              <a:t>Closed-book</a:t>
            </a:r>
            <a:r>
              <a:rPr lang="en-GB" sz="2000" dirty="0"/>
              <a:t> objective test consisting of </a:t>
            </a:r>
            <a:r>
              <a:rPr lang="en-GB" sz="2000" b="1" dirty="0"/>
              <a:t>30 multiple-choice</a:t>
            </a:r>
            <a:endParaRPr lang="en-GB" sz="1600" b="1" dirty="0"/>
          </a:p>
          <a:p>
            <a:pPr marL="457200" lvl="1" indent="0">
              <a:buNone/>
            </a:pPr>
            <a:endParaRPr lang="en-GB" sz="1500" dirty="0"/>
          </a:p>
          <a:p>
            <a:pPr>
              <a:buFont typeface="Wingdings" panose="05000000000000000000" pitchFamily="2" charset="2"/>
              <a:buChar char="q"/>
            </a:pPr>
            <a:r>
              <a:rPr lang="en-GB" sz="2000" dirty="0"/>
              <a:t>Each question is worth 1 mark each, candidates required to achieve a </a:t>
            </a:r>
            <a:r>
              <a:rPr lang="en-GB" sz="2000" b="1" dirty="0"/>
              <a:t>minimum of 18 marks (i.e. 60%)</a:t>
            </a:r>
            <a:r>
              <a:rPr lang="en-GB" sz="2000" dirty="0"/>
              <a:t> to be successful.</a:t>
            </a:r>
          </a:p>
          <a:p>
            <a:pPr marL="457200" lvl="1" indent="0">
              <a:buNone/>
            </a:pPr>
            <a:endParaRPr lang="en-GB" sz="1600" dirty="0"/>
          </a:p>
        </p:txBody>
      </p:sp>
    </p:spTree>
    <p:extLst>
      <p:ext uri="{BB962C8B-B14F-4D97-AF65-F5344CB8AC3E}">
        <p14:creationId xmlns:p14="http://schemas.microsoft.com/office/powerpoint/2010/main" val="36609485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304800" y="1003280"/>
            <a:ext cx="8208962"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2400" dirty="0"/>
              <a:t>The next gate you need to be able to use is the XOR (exclusive OR) gate.  Again, it needs at least two inputs.  Unlike the AND </a:t>
            </a:r>
            <a:r>
              <a:rPr lang="en-GB" altLang="en-US" sz="2400" dirty="0" err="1"/>
              <a:t>and</a:t>
            </a:r>
            <a:r>
              <a:rPr lang="en-GB" altLang="en-US" sz="2400" dirty="0"/>
              <a:t> OR, it needs the inputs to be DIFFERENT from each other for the output to be TRUE.</a:t>
            </a:r>
          </a:p>
          <a:p>
            <a:pPr eaLnBrk="1" hangingPunct="1"/>
            <a:endParaRPr lang="en-GB" altLang="en-US" sz="2400" dirty="0"/>
          </a:p>
          <a:p>
            <a:pPr eaLnBrk="1" hangingPunct="1"/>
            <a:r>
              <a:rPr lang="en-GB" altLang="en-US" sz="2400" dirty="0"/>
              <a:t>If all of the inputs are the same, whether they are true or false, the output will be FALSE.</a:t>
            </a:r>
          </a:p>
          <a:p>
            <a:pPr eaLnBrk="1" hangingPunct="1"/>
            <a:endParaRPr lang="en-GB" altLang="en-US" sz="2400" dirty="0"/>
          </a:p>
          <a:p>
            <a:pPr eaLnBrk="1" hangingPunct="1"/>
            <a:r>
              <a:rPr lang="en-GB" altLang="en-US" sz="2400" dirty="0"/>
              <a:t>The logic gate for an XOR looks like this -</a:t>
            </a:r>
            <a:endParaRPr lang="en-GB" altLang="en-US" sz="2400" dirty="0">
              <a:latin typeface="Times New Roman" pitchFamily="18" charset="0"/>
            </a:endParaRPr>
          </a:p>
        </p:txBody>
      </p:sp>
      <p:pic>
        <p:nvPicPr>
          <p:cNvPr id="24579" name="Picture 3" descr="exo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40631" y="4641830"/>
            <a:ext cx="3168650"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23"/>
          <p:cNvSpPr txBox="1">
            <a:spLocks noChangeArrowheads="1"/>
          </p:cNvSpPr>
          <p:nvPr/>
        </p:nvSpPr>
        <p:spPr bwMode="auto">
          <a:xfrm>
            <a:off x="5562600" y="4876800"/>
            <a:ext cx="2743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a:t>Note the double line at the base of this diagram, which </a:t>
            </a:r>
            <a:r>
              <a:rPr lang="en-GB" altLang="en-US" b="1"/>
              <a:t>always</a:t>
            </a:r>
            <a:r>
              <a:rPr lang="en-GB" altLang="en-US"/>
              <a:t> signifies an XOR gate!</a:t>
            </a:r>
          </a:p>
        </p:txBody>
      </p:sp>
      <p:pic>
        <p:nvPicPr>
          <p:cNvPr id="6" name="Picture 5" descr="police%20flashing%20light%202.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44196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a:extLst>
              <a:ext uri="{FF2B5EF4-FFF2-40B4-BE49-F238E27FC236}">
                <a16:creationId xmlns="" xmlns:a16="http://schemas.microsoft.com/office/drawing/2014/main" id="{CFA071E1-8812-4C34-BA79-D517CC5A46E1}"/>
              </a:ext>
            </a:extLst>
          </p:cNvPr>
          <p:cNvSpPr txBox="1">
            <a:spLocks/>
          </p:cNvSpPr>
          <p:nvPr/>
        </p:nvSpPr>
        <p:spPr>
          <a:xfrm>
            <a:off x="304800" y="130165"/>
            <a:ext cx="8229600" cy="762000"/>
          </a:xfrm>
          <a:prstGeom prst="rect">
            <a:avLst/>
          </a:prstGeom>
        </p:spPr>
        <p:txBody>
          <a:bodyPr/>
          <a:lstStyle/>
          <a:p>
            <a:pPr algn="ctr" eaLnBrk="0" hangingPunct="0">
              <a:defRPr/>
            </a:pPr>
            <a:r>
              <a:rPr lang="en-GB" sz="4400" kern="0" dirty="0">
                <a:solidFill>
                  <a:schemeClr val="tx2"/>
                </a:solidFill>
                <a:latin typeface="+mj-lt"/>
                <a:ea typeface="+mj-ea"/>
                <a:cs typeface="+mj-cs"/>
              </a:rPr>
              <a:t>Exclusive OR Gate - XOR</a:t>
            </a:r>
            <a:endParaRPr lang="en-GB" sz="4400" i="1" kern="0" dirty="0">
              <a:solidFill>
                <a:schemeClr val="tx2"/>
              </a:solidFill>
              <a:latin typeface="+mj-lt"/>
              <a:ea typeface="+mj-ea"/>
              <a:cs typeface="+mj-cs"/>
            </a:endParaRPr>
          </a:p>
        </p:txBody>
      </p:sp>
    </p:spTree>
    <p:extLst>
      <p:ext uri="{BB962C8B-B14F-4D97-AF65-F5344CB8AC3E}">
        <p14:creationId xmlns:p14="http://schemas.microsoft.com/office/powerpoint/2010/main" val="26055008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609600" y="1219200"/>
            <a:ext cx="7483475" cy="544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2000"/>
              <a:t>The truth table for XOR looks like this -</a:t>
            </a:r>
          </a:p>
          <a:p>
            <a:pPr eaLnBrk="1" hangingPunct="1"/>
            <a:endParaRPr lang="en-GB" altLang="en-US" sz="2000"/>
          </a:p>
          <a:p>
            <a:pPr eaLnBrk="1" hangingPunct="1"/>
            <a:r>
              <a:rPr lang="en-US" altLang="en-US" sz="2000"/>
              <a:t> </a:t>
            </a:r>
            <a:endParaRPr lang="en-GB" altLang="en-US" sz="2000"/>
          </a:p>
          <a:p>
            <a:pPr eaLnBrk="1" hangingPunct="1"/>
            <a:r>
              <a:rPr lang="en-US" altLang="en-US" sz="2000"/>
              <a:t> </a:t>
            </a:r>
            <a:endParaRPr lang="en-GB" altLang="en-US" sz="2000"/>
          </a:p>
          <a:p>
            <a:pPr eaLnBrk="1" hangingPunct="1"/>
            <a:endParaRPr lang="en-GB" altLang="en-US" sz="2000"/>
          </a:p>
          <a:p>
            <a:pPr eaLnBrk="1" hangingPunct="1"/>
            <a:endParaRPr lang="en-GB" altLang="en-US" sz="2000"/>
          </a:p>
          <a:p>
            <a:pPr eaLnBrk="1" hangingPunct="1"/>
            <a:endParaRPr lang="en-GB" altLang="en-US" sz="2000"/>
          </a:p>
          <a:p>
            <a:pPr eaLnBrk="1" hangingPunct="1"/>
            <a:endParaRPr lang="en-GB" altLang="en-US" sz="2000"/>
          </a:p>
          <a:p>
            <a:pPr eaLnBrk="1" hangingPunct="1"/>
            <a:endParaRPr lang="en-GB" altLang="en-US" sz="2000"/>
          </a:p>
          <a:p>
            <a:pPr eaLnBrk="1" hangingPunct="1"/>
            <a:r>
              <a:rPr lang="en-GB" altLang="en-US" sz="2000"/>
              <a:t>Example -  If x = 10, y = 15</a:t>
            </a:r>
          </a:p>
          <a:p>
            <a:pPr eaLnBrk="1" hangingPunct="1"/>
            <a:endParaRPr lang="en-GB" altLang="en-US" sz="2000"/>
          </a:p>
          <a:p>
            <a:pPr eaLnBrk="1" hangingPunct="1"/>
            <a:r>
              <a:rPr lang="en-GB" altLang="en-US" sz="2000"/>
              <a:t>(x &gt; 0 XOR  y &lt; 20) = false</a:t>
            </a:r>
          </a:p>
          <a:p>
            <a:pPr eaLnBrk="1" hangingPunct="1"/>
            <a:r>
              <a:rPr lang="en-GB" altLang="en-US" sz="2000"/>
              <a:t>(x = 10 XOR  x &gt; y) = true</a:t>
            </a:r>
          </a:p>
          <a:p>
            <a:pPr eaLnBrk="1" hangingPunct="1"/>
            <a:endParaRPr lang="en-GB" altLang="en-US" sz="2000"/>
          </a:p>
          <a:p>
            <a:pPr eaLnBrk="1" hangingPunct="1"/>
            <a:r>
              <a:rPr lang="en-GB" altLang="en-US" sz="2000"/>
              <a:t>We write A XOR B as A + B</a:t>
            </a:r>
          </a:p>
          <a:p>
            <a:pPr eaLnBrk="1" hangingPunct="1"/>
            <a:r>
              <a:rPr lang="en-GB" altLang="en-US" sz="2000"/>
              <a:t>Sometimes you will see XOR written as EOR</a:t>
            </a:r>
            <a:r>
              <a:rPr lang="en-GB" altLang="en-US" sz="2400"/>
              <a:t>.</a:t>
            </a:r>
            <a:endParaRPr lang="en-GB" altLang="en-US" sz="2400">
              <a:latin typeface="Times New Roman" pitchFamily="18" charset="0"/>
            </a:endParaRPr>
          </a:p>
          <a:p>
            <a:pPr eaLnBrk="1" hangingPunct="1"/>
            <a:endParaRPr lang="en-GB" altLang="en-US" sz="2400">
              <a:latin typeface="Times New Roman" pitchFamily="18" charset="0"/>
            </a:endParaRPr>
          </a:p>
        </p:txBody>
      </p:sp>
      <p:sp>
        <p:nvSpPr>
          <p:cNvPr id="25603" name="Oval 3"/>
          <p:cNvSpPr>
            <a:spLocks noChangeArrowheads="1"/>
          </p:cNvSpPr>
          <p:nvPr/>
        </p:nvSpPr>
        <p:spPr bwMode="auto">
          <a:xfrm>
            <a:off x="3276600" y="5562600"/>
            <a:ext cx="304800" cy="28416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en-US"/>
          </a:p>
        </p:txBody>
      </p:sp>
      <p:graphicFrame>
        <p:nvGraphicFramePr>
          <p:cNvPr id="91140" name="Group 4"/>
          <p:cNvGraphicFramePr>
            <a:graphicFrameLocks noGrp="1"/>
          </p:cNvGraphicFramePr>
          <p:nvPr/>
        </p:nvGraphicFramePr>
        <p:xfrm>
          <a:off x="2971800" y="1828800"/>
          <a:ext cx="3028950" cy="1833565"/>
        </p:xfrm>
        <a:graphic>
          <a:graphicData uri="http://schemas.openxmlformats.org/drawingml/2006/table">
            <a:tbl>
              <a:tblPr/>
              <a:tblGrid>
                <a:gridCol w="819150">
                  <a:extLst>
                    <a:ext uri="{9D8B030D-6E8A-4147-A177-3AD203B41FA5}">
                      <a16:colId xmlns="" xmlns:a16="http://schemas.microsoft.com/office/drawing/2014/main" val="20000"/>
                    </a:ext>
                  </a:extLst>
                </a:gridCol>
                <a:gridCol w="819150">
                  <a:extLst>
                    <a:ext uri="{9D8B030D-6E8A-4147-A177-3AD203B41FA5}">
                      <a16:colId xmlns="" xmlns:a16="http://schemas.microsoft.com/office/drawing/2014/main" val="20001"/>
                    </a:ext>
                  </a:extLst>
                </a:gridCol>
                <a:gridCol w="1390650">
                  <a:extLst>
                    <a:ext uri="{9D8B030D-6E8A-4147-A177-3AD203B41FA5}">
                      <a16:colId xmlns="" xmlns:a16="http://schemas.microsoft.com/office/drawing/2014/main" val="20002"/>
                    </a:ext>
                  </a:extLst>
                </a:gridCol>
              </a:tblGrid>
              <a:tr h="3667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charset="0"/>
                        </a:rPr>
                        <a:t>  </a:t>
                      </a:r>
                      <a:r>
                        <a:rPr kumimoji="0" lang="en-US" sz="1300" b="0" i="0" u="none" strike="noStrike" cap="none" normalizeH="0" baseline="0" dirty="0">
                          <a:ln>
                            <a:noFill/>
                          </a:ln>
                          <a:solidFill>
                            <a:srgbClr val="000000"/>
                          </a:solidFill>
                          <a:effectLst/>
                          <a:latin typeface="Arial" charset="0"/>
                        </a:rPr>
                        <a:t> </a:t>
                      </a:r>
                      <a:r>
                        <a:rPr kumimoji="0" lang="en-US" sz="1800" b="0" i="0" u="none" strike="noStrike" cap="none" normalizeH="0" baseline="0" dirty="0">
                          <a:ln>
                            <a:noFill/>
                          </a:ln>
                          <a:solidFill>
                            <a:srgbClr val="000000"/>
                          </a:solidFill>
                          <a:effectLst/>
                          <a:latin typeface="Arial" charset="0"/>
                        </a:rPr>
                        <a:t>       </a:t>
                      </a:r>
                      <a:endParaRPr kumimoji="0" lang="en-US" sz="1800" b="0" i="0" u="none" strike="noStrike" cap="none" normalizeH="0" baseline="0" dirty="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charset="0"/>
                        </a:rPr>
                        <a:t>  </a:t>
                      </a:r>
                      <a:r>
                        <a:rPr kumimoji="0" lang="en-US" sz="1300" b="0" i="0" u="none" strike="noStrike" cap="none" normalizeH="0" baseline="0" dirty="0">
                          <a:ln>
                            <a:noFill/>
                          </a:ln>
                          <a:solidFill>
                            <a:srgbClr val="000000"/>
                          </a:solidFill>
                          <a:effectLst/>
                          <a:latin typeface="Arial" charset="0"/>
                        </a:rPr>
                        <a:t> </a:t>
                      </a:r>
                      <a:r>
                        <a:rPr kumimoji="0" lang="en-US" sz="1800" b="0" i="0" u="none" strike="noStrike" cap="none" normalizeH="0" baseline="0" dirty="0">
                          <a:ln>
                            <a:noFill/>
                          </a:ln>
                          <a:solidFill>
                            <a:srgbClr val="000000"/>
                          </a:solidFill>
                          <a:effectLst/>
                          <a:latin typeface="Arial" charset="0"/>
                        </a:rPr>
                        <a:t>       </a:t>
                      </a:r>
                      <a:endParaRPr kumimoji="0" lang="en-US" sz="1800" b="0" i="0" u="none" strike="noStrike" cap="none" normalizeH="0" baseline="0" dirty="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  </a:t>
                      </a:r>
                      <a:r>
                        <a:rPr kumimoji="0" lang="en-US" sz="1400" b="0" i="0" u="none" strike="noStrike" cap="none" normalizeH="0" baseline="0">
                          <a:ln>
                            <a:noFill/>
                          </a:ln>
                          <a:solidFill>
                            <a:srgbClr val="000000"/>
                          </a:solidFill>
                          <a:effectLst/>
                          <a:latin typeface="Arial" charset="0"/>
                        </a:rPr>
                        <a:t> </a:t>
                      </a:r>
                      <a:r>
                        <a:rPr kumimoji="0" lang="en-US" sz="1800" b="0" i="0" u="none" strike="noStrike" cap="none" normalizeH="0" baseline="0">
                          <a:ln>
                            <a:noFill/>
                          </a:ln>
                          <a:solidFill>
                            <a:srgbClr val="000000"/>
                          </a:solidFill>
                          <a:effectLst/>
                          <a:latin typeface="Arial" charset="0"/>
                        </a:rPr>
                        <a:t>                </a:t>
                      </a:r>
                      <a:endParaRPr kumimoji="0" lang="en-US" sz="1800" b="0"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r h="3667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0 </a:t>
                      </a:r>
                      <a:endParaRPr kumimoji="0" lang="en-US" sz="1800" b="0" i="0" u="none" strike="noStrike" cap="none" normalizeH="0" baseline="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0 </a:t>
                      </a:r>
                      <a:endParaRPr kumimoji="0" lang="en-US" sz="1800" b="0" i="0" u="none" strike="noStrike" cap="none" normalizeH="0" baseline="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rPr>
                        <a:t>0</a:t>
                      </a:r>
                      <a:endParaRPr kumimoji="0" lang="en-US" sz="1800" b="0" i="0" u="none" strike="noStrike" cap="none" normalizeH="0" baseline="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1"/>
                  </a:ext>
                </a:extLst>
              </a:tr>
              <a:tr h="3667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0 </a:t>
                      </a:r>
                      <a:endParaRPr kumimoji="0" lang="en-US" sz="1800" b="0" i="0" u="none" strike="noStrike" cap="none" normalizeH="0" baseline="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1 </a:t>
                      </a:r>
                      <a:endParaRPr kumimoji="0" lang="en-US" sz="1800" b="0" i="0" u="none" strike="noStrike" cap="none" normalizeH="0" baseline="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chemeClr val="tx1"/>
                          </a:solidFill>
                          <a:effectLst/>
                          <a:latin typeface="Arial" charset="0"/>
                        </a:rPr>
                        <a:t>1</a:t>
                      </a:r>
                      <a:endParaRPr kumimoji="0" lang="en-US" sz="1800" b="0" i="0" u="none" strike="noStrike" cap="none" normalizeH="0" baseline="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2"/>
                  </a:ext>
                </a:extLst>
              </a:tr>
              <a:tr h="3667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1 </a:t>
                      </a:r>
                      <a:endParaRPr kumimoji="0" lang="en-US" sz="1800" b="0" i="0" u="none" strike="noStrike" cap="none" normalizeH="0" baseline="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0 </a:t>
                      </a:r>
                      <a:endParaRPr kumimoji="0" lang="en-US" sz="1800" b="0" i="0" u="none" strike="noStrike" cap="none" normalizeH="0" baseline="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Arial" charset="0"/>
                        </a:rPr>
                        <a:t>1</a:t>
                      </a:r>
                      <a:endParaRPr kumimoji="0" lang="en-US" sz="1800" b="0" i="0" u="none" strike="noStrike" cap="none" normalizeH="0" baseline="0" dirty="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3"/>
                  </a:ext>
                </a:extLst>
              </a:tr>
              <a:tr h="3667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1 </a:t>
                      </a:r>
                      <a:endParaRPr kumimoji="0" lang="en-US" sz="1800" b="0" i="0" u="none" strike="noStrike" cap="none" normalizeH="0" baseline="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1 </a:t>
                      </a:r>
                      <a:endParaRPr kumimoji="0" lang="en-US" sz="1800" b="0" i="0" u="none" strike="noStrike" cap="none" normalizeH="0" baseline="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charset="0"/>
                        </a:rPr>
                        <a:t>0</a:t>
                      </a:r>
                      <a:endParaRPr kumimoji="0" lang="en-US" sz="1800" b="0" i="0" u="none" strike="noStrike" cap="none" normalizeH="0" baseline="0" dirty="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4"/>
                  </a:ext>
                </a:extLst>
              </a:tr>
            </a:tbl>
          </a:graphicData>
        </a:graphic>
      </p:graphicFrame>
      <p:pic>
        <p:nvPicPr>
          <p:cNvPr id="25630" name="Picture 31" descr="axor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1905000"/>
            <a:ext cx="533400"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31" name="Picture 32" descr="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1905000"/>
            <a:ext cx="23812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32" name="Picture 33" descr="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8600" y="1905000"/>
            <a:ext cx="23812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txBox="1">
            <a:spLocks/>
          </p:cNvSpPr>
          <p:nvPr/>
        </p:nvSpPr>
        <p:spPr>
          <a:xfrm>
            <a:off x="457200" y="381000"/>
            <a:ext cx="8229600" cy="1143000"/>
          </a:xfrm>
          <a:prstGeom prst="rect">
            <a:avLst/>
          </a:prstGeom>
        </p:spPr>
        <p:txBody>
          <a:bodyPr/>
          <a:lstStyle/>
          <a:p>
            <a:pPr algn="ctr" eaLnBrk="0" hangingPunct="0">
              <a:defRPr/>
            </a:pPr>
            <a:r>
              <a:rPr lang="en-GB" sz="4400" kern="0" dirty="0">
                <a:solidFill>
                  <a:schemeClr val="tx2"/>
                </a:solidFill>
                <a:latin typeface="+mj-lt"/>
                <a:ea typeface="+mj-ea"/>
                <a:cs typeface="+mj-cs"/>
              </a:rPr>
              <a:t>Truth Table - </a:t>
            </a:r>
            <a:r>
              <a:rPr lang="en-GB" sz="4400" i="1" kern="0" dirty="0">
                <a:solidFill>
                  <a:schemeClr val="tx2"/>
                </a:solidFill>
                <a:latin typeface="+mj-lt"/>
                <a:ea typeface="+mj-ea"/>
                <a:cs typeface="+mj-cs"/>
              </a:rPr>
              <a:t>XOR</a:t>
            </a:r>
          </a:p>
        </p:txBody>
      </p:sp>
    </p:spTree>
    <p:extLst>
      <p:ext uri="{BB962C8B-B14F-4D97-AF65-F5344CB8AC3E}">
        <p14:creationId xmlns:p14="http://schemas.microsoft.com/office/powerpoint/2010/main" val="7714539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609600" y="685800"/>
            <a:ext cx="792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2400" dirty="0"/>
              <a:t>A logical XOR between previous binary numbers -</a:t>
            </a:r>
            <a:r>
              <a:rPr lang="en-GB" altLang="en-US" sz="2400" dirty="0">
                <a:latin typeface="Times New Roman" pitchFamily="18" charset="0"/>
              </a:rPr>
              <a:t> </a:t>
            </a:r>
          </a:p>
        </p:txBody>
      </p:sp>
      <p:pic>
        <p:nvPicPr>
          <p:cNvPr id="5" name="Content Placeholder 3" descr="Environment 8.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4343400"/>
            <a:ext cx="257175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4"/>
          <p:cNvSpPr txBox="1">
            <a:spLocks noChangeArrowheads="1"/>
          </p:cNvSpPr>
          <p:nvPr/>
        </p:nvSpPr>
        <p:spPr bwMode="auto">
          <a:xfrm>
            <a:off x="1371600" y="3406775"/>
            <a:ext cx="6088063" cy="7080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GB" altLang="en-US" sz="4000">
                <a:latin typeface="Courier New" pitchFamily="49" charset="0"/>
                <a:cs typeface="Courier New" pitchFamily="49" charset="0"/>
              </a:rPr>
              <a:t>1110 1011 1100 1100</a:t>
            </a:r>
            <a:endParaRPr lang="en-GB" altLang="en-US" sz="2400">
              <a:latin typeface="Courier New" pitchFamily="49" charset="0"/>
              <a:cs typeface="Courier New" pitchFamily="49" charset="0"/>
            </a:endParaRPr>
          </a:p>
        </p:txBody>
      </p:sp>
      <p:sp>
        <p:nvSpPr>
          <p:cNvPr id="7" name="Text Box 4"/>
          <p:cNvSpPr txBox="1">
            <a:spLocks noChangeArrowheads="1"/>
          </p:cNvSpPr>
          <p:nvPr/>
        </p:nvSpPr>
        <p:spPr bwMode="auto">
          <a:xfrm>
            <a:off x="1371600" y="2608263"/>
            <a:ext cx="60737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GB" altLang="en-US" sz="4000">
                <a:latin typeface="Courier New" pitchFamily="49" charset="0"/>
                <a:cs typeface="Courier New" pitchFamily="49" charset="0"/>
              </a:rPr>
              <a:t>0011 0101 0010 1111</a:t>
            </a:r>
            <a:endParaRPr lang="en-GB" altLang="en-US" sz="2400">
              <a:latin typeface="Courier New" pitchFamily="49" charset="0"/>
              <a:cs typeface="Courier New" pitchFamily="49" charset="0"/>
            </a:endParaRPr>
          </a:p>
        </p:txBody>
      </p:sp>
      <p:sp>
        <p:nvSpPr>
          <p:cNvPr id="8" name="Text Box 4"/>
          <p:cNvSpPr txBox="1">
            <a:spLocks noChangeArrowheads="1"/>
          </p:cNvSpPr>
          <p:nvPr/>
        </p:nvSpPr>
        <p:spPr bwMode="auto">
          <a:xfrm>
            <a:off x="1371600" y="1874838"/>
            <a:ext cx="6096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GB" altLang="en-US" sz="4000">
                <a:latin typeface="Courier New" pitchFamily="49" charset="0"/>
                <a:cs typeface="Courier New" pitchFamily="49" charset="0"/>
              </a:rPr>
              <a:t>1101 1110 1110 0011</a:t>
            </a:r>
            <a:endParaRPr lang="en-GB" altLang="en-US" sz="2400">
              <a:latin typeface="Courier New" pitchFamily="49" charset="0"/>
              <a:cs typeface="Courier New" pitchFamily="49" charset="0"/>
            </a:endParaRPr>
          </a:p>
        </p:txBody>
      </p:sp>
    </p:spTree>
    <p:extLst>
      <p:ext uri="{BB962C8B-B14F-4D97-AF65-F5344CB8AC3E}">
        <p14:creationId xmlns:p14="http://schemas.microsoft.com/office/powerpoint/2010/main" val="13013720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3000" fill="hold"/>
                                        <p:tgtEl>
                                          <p:spTgt spid="5"/>
                                        </p:tgtEl>
                                        <p:attrNameLst>
                                          <p:attrName>ppt_x</p:attrName>
                                        </p:attrNameLst>
                                      </p:cBhvr>
                                      <p:tavLst>
                                        <p:tav tm="0">
                                          <p:val>
                                            <p:strVal val="1+#ppt_w/2"/>
                                          </p:val>
                                        </p:tav>
                                        <p:tav tm="100000">
                                          <p:val>
                                            <p:strVal val="#ppt_x"/>
                                          </p:val>
                                        </p:tav>
                                      </p:tavLst>
                                    </p:anim>
                                    <p:anim calcmode="lin" valueType="num">
                                      <p:cBhvr additive="base">
                                        <p:cTn id="18" dur="3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533400" y="1058068"/>
            <a:ext cx="7632700"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2400" dirty="0"/>
              <a:t>In addition to the basic gates, there are also three </a:t>
            </a:r>
            <a:r>
              <a:rPr lang="en-GB" altLang="en-US" sz="2400" b="1" dirty="0"/>
              <a:t>composite gates</a:t>
            </a:r>
            <a:r>
              <a:rPr lang="en-GB" altLang="en-US" sz="2400" dirty="0"/>
              <a:t> - NAND, NOR and XNOR.</a:t>
            </a:r>
          </a:p>
          <a:p>
            <a:pPr eaLnBrk="1" hangingPunct="1"/>
            <a:endParaRPr lang="en-GB" altLang="en-US" sz="2400" dirty="0"/>
          </a:p>
          <a:p>
            <a:pPr eaLnBrk="1" hangingPunct="1"/>
            <a:r>
              <a:rPr lang="en-GB" altLang="en-US" sz="2400" dirty="0"/>
              <a:t>These comprise -</a:t>
            </a:r>
          </a:p>
          <a:p>
            <a:pPr eaLnBrk="1" hangingPunct="1"/>
            <a:endParaRPr lang="en-GB" altLang="en-US" sz="2400" dirty="0"/>
          </a:p>
          <a:p>
            <a:pPr eaLnBrk="1" hangingPunct="1"/>
            <a:r>
              <a:rPr lang="en-GB" altLang="en-US" sz="2400" dirty="0"/>
              <a:t>an AND immediately followed by a NOT</a:t>
            </a:r>
          </a:p>
          <a:p>
            <a:pPr eaLnBrk="1" hangingPunct="1"/>
            <a:endParaRPr lang="en-GB" altLang="en-US" sz="2400" dirty="0"/>
          </a:p>
          <a:p>
            <a:pPr eaLnBrk="1" hangingPunct="1"/>
            <a:r>
              <a:rPr lang="en-GB" altLang="en-US" sz="2400" dirty="0"/>
              <a:t>an OR immediately followed by a NOT</a:t>
            </a:r>
          </a:p>
          <a:p>
            <a:pPr eaLnBrk="1" hangingPunct="1"/>
            <a:endParaRPr lang="en-GB" altLang="en-US" sz="2400" dirty="0"/>
          </a:p>
          <a:p>
            <a:pPr eaLnBrk="1" hangingPunct="1"/>
            <a:r>
              <a:rPr lang="en-GB" altLang="en-US" sz="2400" dirty="0"/>
              <a:t>an XOR immediately followed by a NOT</a:t>
            </a:r>
          </a:p>
          <a:p>
            <a:pPr eaLnBrk="1" hangingPunct="1"/>
            <a:endParaRPr lang="en-GB" altLang="en-US" sz="2400" dirty="0"/>
          </a:p>
          <a:p>
            <a:pPr eaLnBrk="1" hangingPunct="1"/>
            <a:r>
              <a:rPr lang="en-GB" altLang="en-US" sz="2400" dirty="0"/>
              <a:t>To perform the logical operation, just treat the numbers as a normal AND, OR </a:t>
            </a:r>
            <a:r>
              <a:rPr lang="en-GB" altLang="en-US" sz="2400" dirty="0" err="1"/>
              <a:t>or</a:t>
            </a:r>
            <a:r>
              <a:rPr lang="en-GB" altLang="en-US" sz="2400" dirty="0"/>
              <a:t> XOR, then reverse the result!</a:t>
            </a:r>
            <a:endParaRPr lang="en-GB" altLang="en-US" sz="2400" dirty="0">
              <a:latin typeface="Times New Roman" pitchFamily="18" charset="0"/>
            </a:endParaRPr>
          </a:p>
        </p:txBody>
      </p:sp>
      <p:pic>
        <p:nvPicPr>
          <p:cNvPr id="27651" name="Picture 4" descr="Ancient Images 55.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2362200"/>
            <a:ext cx="1916113"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a:extLst>
              <a:ext uri="{FF2B5EF4-FFF2-40B4-BE49-F238E27FC236}">
                <a16:creationId xmlns="" xmlns:a16="http://schemas.microsoft.com/office/drawing/2014/main" id="{5698597C-0A8E-4AC4-A2F8-9D939C787288}"/>
              </a:ext>
            </a:extLst>
          </p:cNvPr>
          <p:cNvSpPr txBox="1">
            <a:spLocks/>
          </p:cNvSpPr>
          <p:nvPr/>
        </p:nvSpPr>
        <p:spPr>
          <a:xfrm>
            <a:off x="381000" y="63102"/>
            <a:ext cx="6096000" cy="685800"/>
          </a:xfrm>
          <a:prstGeom prst="rect">
            <a:avLst/>
          </a:prstGeom>
        </p:spPr>
        <p:txBody>
          <a:bodyPr/>
          <a:lstStyle/>
          <a:p>
            <a:pPr algn="ctr" eaLnBrk="0" hangingPunct="0">
              <a:defRPr/>
            </a:pPr>
            <a:r>
              <a:rPr lang="en-GB" sz="4400" kern="0" dirty="0">
                <a:solidFill>
                  <a:schemeClr val="tx2"/>
                </a:solidFill>
                <a:latin typeface="+mj-lt"/>
                <a:ea typeface="+mj-ea"/>
                <a:cs typeface="+mj-cs"/>
              </a:rPr>
              <a:t>The Composite Gates</a:t>
            </a:r>
            <a:endParaRPr lang="en-GB" sz="4400" i="1" kern="0" dirty="0">
              <a:solidFill>
                <a:schemeClr val="tx2"/>
              </a:solidFill>
              <a:latin typeface="+mj-lt"/>
              <a:ea typeface="+mj-ea"/>
              <a:cs typeface="+mj-cs"/>
            </a:endParaRPr>
          </a:p>
        </p:txBody>
      </p:sp>
    </p:spTree>
    <p:extLst>
      <p:ext uri="{BB962C8B-B14F-4D97-AF65-F5344CB8AC3E}">
        <p14:creationId xmlns:p14="http://schemas.microsoft.com/office/powerpoint/2010/main" val="7978914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609600" y="1752600"/>
            <a:ext cx="7978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2400"/>
              <a:t>The logic gates for NAND, NOR and XNOR look like this -</a:t>
            </a:r>
            <a:endParaRPr lang="en-GB" altLang="en-US" sz="2400">
              <a:latin typeface="Times New Roman" pitchFamily="18" charset="0"/>
            </a:endParaRPr>
          </a:p>
        </p:txBody>
      </p:sp>
      <p:pic>
        <p:nvPicPr>
          <p:cNvPr id="28675" name="Picture 3" descr="no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76800" y="2971800"/>
            <a:ext cx="2305050" cy="125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6" name="Picture 4" descr="nan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2895600"/>
            <a:ext cx="2160588" cy="117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Picture 5" descr="exno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28800" y="4724400"/>
            <a:ext cx="2303463" cy="1252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txBox="1">
            <a:spLocks/>
          </p:cNvSpPr>
          <p:nvPr/>
        </p:nvSpPr>
        <p:spPr>
          <a:xfrm>
            <a:off x="457200" y="533400"/>
            <a:ext cx="8229600" cy="1143000"/>
          </a:xfrm>
          <a:prstGeom prst="rect">
            <a:avLst/>
          </a:prstGeom>
        </p:spPr>
        <p:txBody>
          <a:bodyPr/>
          <a:lstStyle/>
          <a:p>
            <a:pPr algn="ctr" eaLnBrk="0" hangingPunct="0">
              <a:defRPr/>
            </a:pPr>
            <a:r>
              <a:rPr lang="en-GB" sz="4400" kern="0" dirty="0">
                <a:solidFill>
                  <a:schemeClr val="tx2"/>
                </a:solidFill>
                <a:latin typeface="+mj-lt"/>
                <a:ea typeface="+mj-ea"/>
                <a:cs typeface="+mj-cs"/>
              </a:rPr>
              <a:t>The Composite Gates</a:t>
            </a:r>
            <a:endParaRPr lang="en-GB" sz="4400" i="1" kern="0" dirty="0">
              <a:solidFill>
                <a:schemeClr val="tx2"/>
              </a:solidFill>
              <a:latin typeface="+mj-lt"/>
              <a:ea typeface="+mj-ea"/>
              <a:cs typeface="+mj-cs"/>
            </a:endParaRPr>
          </a:p>
        </p:txBody>
      </p:sp>
      <p:sp>
        <p:nvSpPr>
          <p:cNvPr id="7" name="TextBox 23"/>
          <p:cNvSpPr txBox="1">
            <a:spLocks noChangeArrowheads="1"/>
          </p:cNvSpPr>
          <p:nvPr/>
        </p:nvSpPr>
        <p:spPr bwMode="auto">
          <a:xfrm>
            <a:off x="5715000" y="5181600"/>
            <a:ext cx="27432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dirty="0"/>
              <a:t>The circle at the front </a:t>
            </a:r>
            <a:r>
              <a:rPr lang="en-GB" altLang="en-US" b="1" dirty="0"/>
              <a:t>always</a:t>
            </a:r>
            <a:r>
              <a:rPr lang="en-GB" altLang="en-US" dirty="0"/>
              <a:t> means that it is a composite gate!</a:t>
            </a:r>
          </a:p>
        </p:txBody>
      </p:sp>
      <p:pic>
        <p:nvPicPr>
          <p:cNvPr id="8" name="Picture 7" descr="police%20flashing%20light%202.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477000" y="46482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60383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1371600" y="609600"/>
            <a:ext cx="6484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2400"/>
              <a:t>The Truth Tables for NAND, NOR and XNOR -</a:t>
            </a:r>
            <a:endParaRPr lang="en-GB" altLang="en-US" sz="2400">
              <a:latin typeface="Times New Roman" pitchFamily="18" charset="0"/>
            </a:endParaRPr>
          </a:p>
        </p:txBody>
      </p:sp>
      <p:graphicFrame>
        <p:nvGraphicFramePr>
          <p:cNvPr id="95414" name="Group 182"/>
          <p:cNvGraphicFramePr>
            <a:graphicFrameLocks noGrp="1"/>
          </p:cNvGraphicFramePr>
          <p:nvPr/>
        </p:nvGraphicFramePr>
        <p:xfrm>
          <a:off x="4859338" y="1557338"/>
          <a:ext cx="3028950" cy="1833560"/>
        </p:xfrm>
        <a:graphic>
          <a:graphicData uri="http://schemas.openxmlformats.org/drawingml/2006/table">
            <a:tbl>
              <a:tblPr/>
              <a:tblGrid>
                <a:gridCol w="819150">
                  <a:extLst>
                    <a:ext uri="{9D8B030D-6E8A-4147-A177-3AD203B41FA5}">
                      <a16:colId xmlns="" xmlns:a16="http://schemas.microsoft.com/office/drawing/2014/main" val="20000"/>
                    </a:ext>
                  </a:extLst>
                </a:gridCol>
                <a:gridCol w="819150">
                  <a:extLst>
                    <a:ext uri="{9D8B030D-6E8A-4147-A177-3AD203B41FA5}">
                      <a16:colId xmlns="" xmlns:a16="http://schemas.microsoft.com/office/drawing/2014/main" val="20001"/>
                    </a:ext>
                  </a:extLst>
                </a:gridCol>
                <a:gridCol w="1390650">
                  <a:extLst>
                    <a:ext uri="{9D8B030D-6E8A-4147-A177-3AD203B41FA5}">
                      <a16:colId xmlns="" xmlns:a16="http://schemas.microsoft.com/office/drawing/2014/main" val="20002"/>
                    </a:ext>
                  </a:extLst>
                </a:gridCol>
              </a:tblGrid>
              <a:tr h="36671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  </a:t>
                      </a:r>
                      <a:r>
                        <a:rPr kumimoji="0" lang="en-US" sz="1300" b="0" i="0" u="none" strike="noStrike" cap="none" normalizeH="0" baseline="0">
                          <a:ln>
                            <a:noFill/>
                          </a:ln>
                          <a:solidFill>
                            <a:srgbClr val="000000"/>
                          </a:solidFill>
                          <a:effectLst/>
                          <a:latin typeface="Arial" charset="0"/>
                          <a:cs typeface="Arial" charset="0"/>
                        </a:rPr>
                        <a:t> </a:t>
                      </a:r>
                      <a:r>
                        <a:rPr kumimoji="0" lang="en-US" sz="1800" b="0" i="0" u="none" strike="noStrike" cap="none" normalizeH="0" baseline="0">
                          <a:ln>
                            <a:noFill/>
                          </a:ln>
                          <a:solidFill>
                            <a:srgbClr val="000000"/>
                          </a:solidFill>
                          <a:effectLst/>
                          <a:latin typeface="Arial" charset="0"/>
                          <a:cs typeface="Arial" charset="0"/>
                        </a:rPr>
                        <a:t>       </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  </a:t>
                      </a:r>
                      <a:r>
                        <a:rPr kumimoji="0" lang="en-US" sz="1300" b="0" i="0" u="none" strike="noStrike" cap="none" normalizeH="0" baseline="0">
                          <a:ln>
                            <a:noFill/>
                          </a:ln>
                          <a:solidFill>
                            <a:srgbClr val="000000"/>
                          </a:solidFill>
                          <a:effectLst/>
                          <a:latin typeface="Arial" charset="0"/>
                          <a:cs typeface="Arial" charset="0"/>
                        </a:rPr>
                        <a:t> </a:t>
                      </a:r>
                      <a:r>
                        <a:rPr kumimoji="0" lang="en-US" sz="1800" b="0" i="0" u="none" strike="noStrike" cap="none" normalizeH="0" baseline="0">
                          <a:ln>
                            <a:noFill/>
                          </a:ln>
                          <a:solidFill>
                            <a:srgbClr val="000000"/>
                          </a:solidFill>
                          <a:effectLst/>
                          <a:latin typeface="Arial" charset="0"/>
                          <a:cs typeface="Arial" charset="0"/>
                        </a:rPr>
                        <a:t>       </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  </a:t>
                      </a:r>
                      <a:r>
                        <a:rPr kumimoji="0" lang="en-US" sz="1400" b="0" i="0" u="none" strike="noStrike" cap="none" normalizeH="0" baseline="0">
                          <a:ln>
                            <a:noFill/>
                          </a:ln>
                          <a:solidFill>
                            <a:srgbClr val="000000"/>
                          </a:solidFill>
                          <a:effectLst/>
                          <a:latin typeface="Arial" charset="0"/>
                          <a:cs typeface="Arial" charset="0"/>
                        </a:rPr>
                        <a:t> </a:t>
                      </a:r>
                      <a:r>
                        <a:rPr kumimoji="0" lang="en-US" sz="1800" b="0" i="0" u="none" strike="noStrike" cap="none" normalizeH="0" baseline="0">
                          <a:ln>
                            <a:noFill/>
                          </a:ln>
                          <a:solidFill>
                            <a:srgbClr val="000000"/>
                          </a:solidFill>
                          <a:effectLst/>
                          <a:latin typeface="Arial" charset="0"/>
                          <a:cs typeface="Arial" charset="0"/>
                        </a:rPr>
                        <a:t>                </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r h="36671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0 </a:t>
                      </a:r>
                      <a:endParaRPr kumimoji="0" lang="en-US" sz="1800" b="0" i="0" u="none" strike="noStrike" cap="none" normalizeH="0" baseline="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0 </a:t>
                      </a:r>
                      <a:endParaRPr kumimoji="0" lang="en-US" sz="1800" b="0" i="0" u="none" strike="noStrike" cap="none" normalizeH="0" baseline="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1</a:t>
                      </a:r>
                      <a:endParaRPr kumimoji="0" lang="en-US" sz="1800" b="0" i="0" u="none" strike="noStrike" cap="none" normalizeH="0" baseline="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1"/>
                  </a:ext>
                </a:extLst>
              </a:tr>
              <a:tr h="36671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0 </a:t>
                      </a:r>
                      <a:endParaRPr kumimoji="0" lang="en-US" sz="1800" b="0" i="0" u="none" strike="noStrike" cap="none" normalizeH="0" baseline="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1 </a:t>
                      </a:r>
                      <a:endParaRPr kumimoji="0" lang="en-US" sz="1800" b="0" i="0" u="none" strike="noStrike" cap="none" normalizeH="0" baseline="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0</a:t>
                      </a:r>
                      <a:endParaRPr kumimoji="0" lang="en-US" sz="1800" b="0" i="0" u="none" strike="noStrike" cap="none" normalizeH="0" baseline="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2"/>
                  </a:ext>
                </a:extLst>
              </a:tr>
              <a:tr h="36671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1 </a:t>
                      </a:r>
                      <a:endParaRPr kumimoji="0" lang="en-US" sz="1800" b="0" i="0" u="none" strike="noStrike" cap="none" normalizeH="0" baseline="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0 </a:t>
                      </a:r>
                      <a:endParaRPr kumimoji="0" lang="en-US" sz="1800" b="0" i="0" u="none" strike="noStrike" cap="none" normalizeH="0" baseline="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0</a:t>
                      </a:r>
                      <a:endParaRPr kumimoji="0" lang="en-US" sz="1800" b="0" i="0" u="none" strike="noStrike" cap="none" normalizeH="0" baseline="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3"/>
                  </a:ext>
                </a:extLst>
              </a:tr>
              <a:tr h="36671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1 </a:t>
                      </a:r>
                      <a:endParaRPr kumimoji="0" lang="en-US" sz="1800" b="0" i="0" u="none" strike="noStrike" cap="none" normalizeH="0" baseline="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1 </a:t>
                      </a:r>
                      <a:endParaRPr kumimoji="0" lang="en-US" sz="1800" b="0" i="0" u="none" strike="noStrike" cap="none" normalizeH="0" baseline="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charset="0"/>
                          <a:cs typeface="Arial" charset="0"/>
                        </a:rPr>
                        <a:t>0</a:t>
                      </a:r>
                      <a:endParaRPr kumimoji="0" lang="en-US" sz="1800" b="0" i="0" u="none" strike="noStrike" cap="none" normalizeH="0" baseline="0" dirty="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4"/>
                  </a:ext>
                </a:extLst>
              </a:tr>
            </a:tbl>
          </a:graphicData>
        </a:graphic>
      </p:graphicFrame>
      <p:pic>
        <p:nvPicPr>
          <p:cNvPr id="29725" name="Picture 86" descr="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263" y="1628775"/>
            <a:ext cx="23812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26" name="Picture 88" descr="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1863" y="1628775"/>
            <a:ext cx="23812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27" name="Picture 90" descr="anor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8488" y="1628775"/>
            <a:ext cx="5429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5455" name="Group 223"/>
          <p:cNvGraphicFramePr>
            <a:graphicFrameLocks noGrp="1"/>
          </p:cNvGraphicFramePr>
          <p:nvPr/>
        </p:nvGraphicFramePr>
        <p:xfrm>
          <a:off x="1403350" y="1557338"/>
          <a:ext cx="3028950" cy="1833560"/>
        </p:xfrm>
        <a:graphic>
          <a:graphicData uri="http://schemas.openxmlformats.org/drawingml/2006/table">
            <a:tbl>
              <a:tblPr/>
              <a:tblGrid>
                <a:gridCol w="819150">
                  <a:extLst>
                    <a:ext uri="{9D8B030D-6E8A-4147-A177-3AD203B41FA5}">
                      <a16:colId xmlns="" xmlns:a16="http://schemas.microsoft.com/office/drawing/2014/main" val="20000"/>
                    </a:ext>
                  </a:extLst>
                </a:gridCol>
                <a:gridCol w="819150">
                  <a:extLst>
                    <a:ext uri="{9D8B030D-6E8A-4147-A177-3AD203B41FA5}">
                      <a16:colId xmlns="" xmlns:a16="http://schemas.microsoft.com/office/drawing/2014/main" val="20001"/>
                    </a:ext>
                  </a:extLst>
                </a:gridCol>
                <a:gridCol w="1390650">
                  <a:extLst>
                    <a:ext uri="{9D8B030D-6E8A-4147-A177-3AD203B41FA5}">
                      <a16:colId xmlns="" xmlns:a16="http://schemas.microsoft.com/office/drawing/2014/main" val="20002"/>
                    </a:ext>
                  </a:extLst>
                </a:gridCol>
              </a:tblGrid>
              <a:tr h="36671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  </a:t>
                      </a:r>
                      <a:r>
                        <a:rPr kumimoji="0" lang="en-US" sz="1300" b="0" i="0" u="none" strike="noStrike" cap="none" normalizeH="0" baseline="0">
                          <a:ln>
                            <a:noFill/>
                          </a:ln>
                          <a:solidFill>
                            <a:srgbClr val="000000"/>
                          </a:solidFill>
                          <a:effectLst/>
                          <a:latin typeface="Arial" charset="0"/>
                          <a:cs typeface="Arial" charset="0"/>
                        </a:rPr>
                        <a:t> </a:t>
                      </a:r>
                      <a:r>
                        <a:rPr kumimoji="0" lang="en-US" sz="1800" b="0" i="0" u="none" strike="noStrike" cap="none" normalizeH="0" baseline="0">
                          <a:ln>
                            <a:noFill/>
                          </a:ln>
                          <a:solidFill>
                            <a:srgbClr val="000000"/>
                          </a:solidFill>
                          <a:effectLst/>
                          <a:latin typeface="Arial" charset="0"/>
                          <a:cs typeface="Arial" charset="0"/>
                        </a:rPr>
                        <a:t>       </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  </a:t>
                      </a:r>
                      <a:r>
                        <a:rPr kumimoji="0" lang="en-US" sz="1300" b="0" i="0" u="none" strike="noStrike" cap="none" normalizeH="0" baseline="0">
                          <a:ln>
                            <a:noFill/>
                          </a:ln>
                          <a:solidFill>
                            <a:srgbClr val="000000"/>
                          </a:solidFill>
                          <a:effectLst/>
                          <a:latin typeface="Arial" charset="0"/>
                          <a:cs typeface="Arial" charset="0"/>
                        </a:rPr>
                        <a:t> </a:t>
                      </a:r>
                      <a:r>
                        <a:rPr kumimoji="0" lang="en-US" sz="1800" b="0" i="0" u="none" strike="noStrike" cap="none" normalizeH="0" baseline="0">
                          <a:ln>
                            <a:noFill/>
                          </a:ln>
                          <a:solidFill>
                            <a:srgbClr val="000000"/>
                          </a:solidFill>
                          <a:effectLst/>
                          <a:latin typeface="Arial" charset="0"/>
                          <a:cs typeface="Arial" charset="0"/>
                        </a:rPr>
                        <a:t>       </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  </a:t>
                      </a:r>
                      <a:r>
                        <a:rPr kumimoji="0" lang="en-US" sz="1400" b="0" i="0" u="none" strike="noStrike" cap="none" normalizeH="0" baseline="0">
                          <a:ln>
                            <a:noFill/>
                          </a:ln>
                          <a:solidFill>
                            <a:srgbClr val="000000"/>
                          </a:solidFill>
                          <a:effectLst/>
                          <a:latin typeface="Arial" charset="0"/>
                          <a:cs typeface="Arial" charset="0"/>
                        </a:rPr>
                        <a:t> </a:t>
                      </a:r>
                      <a:r>
                        <a:rPr kumimoji="0" lang="en-US" sz="1800" b="0" i="0" u="none" strike="noStrike" cap="none" normalizeH="0" baseline="0">
                          <a:ln>
                            <a:noFill/>
                          </a:ln>
                          <a:solidFill>
                            <a:srgbClr val="000000"/>
                          </a:solidFill>
                          <a:effectLst/>
                          <a:latin typeface="Arial" charset="0"/>
                          <a:cs typeface="Arial" charset="0"/>
                        </a:rPr>
                        <a:t>                </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r h="36671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0 </a:t>
                      </a:r>
                      <a:endParaRPr kumimoji="0" lang="en-US" sz="1800" b="0" i="0" u="none" strike="noStrike" cap="none" normalizeH="0" baseline="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0 </a:t>
                      </a:r>
                      <a:endParaRPr kumimoji="0" lang="en-US" sz="1800" b="0" i="0" u="none" strike="noStrike" cap="none" normalizeH="0" baseline="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1</a:t>
                      </a:r>
                      <a:endParaRPr kumimoji="0" lang="en-US" sz="1800" b="0" i="0" u="none" strike="noStrike" cap="none" normalizeH="0" baseline="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1"/>
                  </a:ext>
                </a:extLst>
              </a:tr>
              <a:tr h="36671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0 </a:t>
                      </a:r>
                      <a:endParaRPr kumimoji="0" lang="en-US" sz="1800" b="0" i="0" u="none" strike="noStrike" cap="none" normalizeH="0" baseline="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1 </a:t>
                      </a:r>
                      <a:endParaRPr kumimoji="0" lang="en-US" sz="1800" b="0" i="0" u="none" strike="noStrike" cap="none" normalizeH="0" baseline="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chemeClr val="tx1"/>
                          </a:solidFill>
                          <a:effectLst/>
                          <a:latin typeface="Arial" charset="0"/>
                        </a:rPr>
                        <a:t>1</a:t>
                      </a:r>
                      <a:endParaRPr kumimoji="0" lang="en-US" sz="1800" b="0" i="0" u="none" strike="noStrike" cap="none" normalizeH="0" baseline="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2"/>
                  </a:ext>
                </a:extLst>
              </a:tr>
              <a:tr h="36671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1 </a:t>
                      </a:r>
                      <a:endParaRPr kumimoji="0" lang="en-US" sz="1800" b="0" i="0" u="none" strike="noStrike" cap="none" normalizeH="0" baseline="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0 </a:t>
                      </a:r>
                      <a:endParaRPr kumimoji="0" lang="en-US" sz="1800" b="0" i="0" u="none" strike="noStrike" cap="none" normalizeH="0" baseline="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chemeClr val="tx1"/>
                          </a:solidFill>
                          <a:effectLst/>
                          <a:latin typeface="Arial" charset="0"/>
                        </a:rPr>
                        <a:t>1</a:t>
                      </a:r>
                      <a:endParaRPr kumimoji="0" lang="en-US" sz="1800" b="0" i="0" u="none" strike="noStrike" cap="none" normalizeH="0" baseline="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3"/>
                  </a:ext>
                </a:extLst>
              </a:tr>
              <a:tr h="36671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1 </a:t>
                      </a:r>
                      <a:endParaRPr kumimoji="0" lang="en-US" sz="1800" b="0" i="0" u="none" strike="noStrike" cap="none" normalizeH="0" baseline="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1 </a:t>
                      </a:r>
                      <a:endParaRPr kumimoji="0" lang="en-US" sz="1800" b="0" i="0" u="none" strike="noStrike" cap="none" normalizeH="0" baseline="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charset="0"/>
                          <a:cs typeface="Arial" charset="0"/>
                        </a:rPr>
                        <a:t>0</a:t>
                      </a:r>
                      <a:endParaRPr kumimoji="0" lang="en-US" sz="1800" b="0" i="0" u="none" strike="noStrike" cap="none" normalizeH="0" baseline="0" dirty="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4"/>
                  </a:ext>
                </a:extLst>
              </a:tr>
            </a:tbl>
          </a:graphicData>
        </a:graphic>
      </p:graphicFrame>
      <p:pic>
        <p:nvPicPr>
          <p:cNvPr id="29754" name="Picture 249" descr="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1628775"/>
            <a:ext cx="23812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55" name="Picture 250" descr="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4438" y="1628775"/>
            <a:ext cx="23812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56" name="Picture 252" descr="anand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2500" y="1628775"/>
            <a:ext cx="48577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57" name="Picture 254" descr="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8038" y="4221163"/>
            <a:ext cx="23812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58" name="Picture 256" descr="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0200" y="4221163"/>
            <a:ext cx="23812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5525" name="Group 293"/>
          <p:cNvGraphicFramePr>
            <a:graphicFrameLocks noGrp="1"/>
          </p:cNvGraphicFramePr>
          <p:nvPr/>
        </p:nvGraphicFramePr>
        <p:xfrm>
          <a:off x="2987675" y="4149725"/>
          <a:ext cx="3028950" cy="1833565"/>
        </p:xfrm>
        <a:graphic>
          <a:graphicData uri="http://schemas.openxmlformats.org/drawingml/2006/table">
            <a:tbl>
              <a:tblPr/>
              <a:tblGrid>
                <a:gridCol w="974725">
                  <a:extLst>
                    <a:ext uri="{9D8B030D-6E8A-4147-A177-3AD203B41FA5}">
                      <a16:colId xmlns="" xmlns:a16="http://schemas.microsoft.com/office/drawing/2014/main" val="20000"/>
                    </a:ext>
                  </a:extLst>
                </a:gridCol>
                <a:gridCol w="838200">
                  <a:extLst>
                    <a:ext uri="{9D8B030D-6E8A-4147-A177-3AD203B41FA5}">
                      <a16:colId xmlns="" xmlns:a16="http://schemas.microsoft.com/office/drawing/2014/main" val="20001"/>
                    </a:ext>
                  </a:extLst>
                </a:gridCol>
                <a:gridCol w="1216025">
                  <a:extLst>
                    <a:ext uri="{9D8B030D-6E8A-4147-A177-3AD203B41FA5}">
                      <a16:colId xmlns="" xmlns:a16="http://schemas.microsoft.com/office/drawing/2014/main" val="20002"/>
                    </a:ext>
                  </a:extLst>
                </a:gridCol>
              </a:tblGrid>
              <a:tr h="366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0000"/>
                          </a:solidFill>
                          <a:effectLst/>
                          <a:latin typeface="Arial" charset="0"/>
                          <a:cs typeface="Arial" charset="0"/>
                        </a:rPr>
                        <a:t>  </a:t>
                      </a:r>
                      <a:r>
                        <a:rPr kumimoji="0" lang="en-US" sz="1300" b="1" i="0" u="none" strike="noStrike" cap="none" normalizeH="0" baseline="0" dirty="0">
                          <a:ln>
                            <a:noFill/>
                          </a:ln>
                          <a:solidFill>
                            <a:srgbClr val="000000"/>
                          </a:solidFill>
                          <a:effectLst/>
                          <a:latin typeface="Arial" charset="0"/>
                          <a:cs typeface="Arial" charset="0"/>
                        </a:rPr>
                        <a:t> </a:t>
                      </a:r>
                      <a:r>
                        <a:rPr kumimoji="0" lang="en-US" sz="1800" b="1" i="0" u="none" strike="noStrike" cap="none" normalizeH="0" baseline="0" dirty="0">
                          <a:ln>
                            <a:noFill/>
                          </a:ln>
                          <a:solidFill>
                            <a:srgbClr val="000000"/>
                          </a:solidFill>
                          <a:effectLst/>
                          <a:latin typeface="Arial" charset="0"/>
                          <a:cs typeface="Arial" charset="0"/>
                        </a:rPr>
                        <a:t>  A  </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0000"/>
                          </a:solidFill>
                          <a:effectLst/>
                          <a:latin typeface="Arial" charset="0"/>
                          <a:cs typeface="Arial" charset="0"/>
                        </a:rPr>
                        <a:t>  </a:t>
                      </a:r>
                      <a:r>
                        <a:rPr kumimoji="0" lang="en-US" sz="1300" b="1" i="0" u="none" strike="noStrike" cap="none" normalizeH="0" baseline="0" dirty="0">
                          <a:ln>
                            <a:noFill/>
                          </a:ln>
                          <a:solidFill>
                            <a:srgbClr val="000000"/>
                          </a:solidFill>
                          <a:effectLst/>
                          <a:latin typeface="Arial" charset="0"/>
                          <a:cs typeface="Arial" charset="0"/>
                        </a:rPr>
                        <a:t> </a:t>
                      </a:r>
                      <a:r>
                        <a:rPr kumimoji="0" lang="en-US" sz="1800" b="1" i="0" u="none" strike="noStrike" cap="none" normalizeH="0" baseline="0" dirty="0">
                          <a:ln>
                            <a:noFill/>
                          </a:ln>
                          <a:solidFill>
                            <a:srgbClr val="000000"/>
                          </a:solidFill>
                          <a:effectLst/>
                          <a:latin typeface="Arial" charset="0"/>
                          <a:cs typeface="Arial" charset="0"/>
                        </a:rPr>
                        <a:t> B   </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charset="0"/>
                          <a:cs typeface="Arial" charset="0"/>
                        </a:rPr>
                        <a:t>  </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r h="3667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0 </a:t>
                      </a:r>
                      <a:endParaRPr kumimoji="0" lang="en-US" sz="1800" b="0" i="0" u="none" strike="noStrike" cap="none" normalizeH="0" baseline="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0 </a:t>
                      </a:r>
                      <a:endParaRPr kumimoji="0" lang="en-US" sz="1800" b="0" i="0" u="none" strike="noStrike" cap="none" normalizeH="0" baseline="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cs typeface="Arial" charset="0"/>
                        </a:rPr>
                        <a:t>1</a:t>
                      </a:r>
                      <a:endParaRPr kumimoji="0" lang="en-US" sz="1800" b="0" i="0" u="none" strike="noStrike" cap="none" normalizeH="0" baseline="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1"/>
                  </a:ext>
                </a:extLst>
              </a:tr>
              <a:tr h="3667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0 </a:t>
                      </a:r>
                      <a:endParaRPr kumimoji="0" lang="en-US" sz="1800" b="0" i="0" u="none" strike="noStrike" cap="none" normalizeH="0" baseline="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1 </a:t>
                      </a:r>
                      <a:endParaRPr kumimoji="0" lang="en-US" sz="1800" b="0" i="0" u="none" strike="noStrike" cap="none" normalizeH="0" baseline="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chemeClr val="tx1"/>
                          </a:solidFill>
                          <a:effectLst/>
                          <a:latin typeface="Arial" charset="0"/>
                        </a:rPr>
                        <a:t>0</a:t>
                      </a:r>
                      <a:endParaRPr kumimoji="0" lang="en-US" sz="1800" b="0" i="0" u="none" strike="noStrike" cap="none" normalizeH="0" baseline="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2"/>
                  </a:ext>
                </a:extLst>
              </a:tr>
              <a:tr h="3667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1 </a:t>
                      </a:r>
                      <a:endParaRPr kumimoji="0" lang="en-US" sz="1800" b="0" i="0" u="none" strike="noStrike" cap="none" normalizeH="0" baseline="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0 </a:t>
                      </a:r>
                      <a:endParaRPr kumimoji="0" lang="en-US" sz="1800" b="0" i="0" u="none" strike="noStrike" cap="none" normalizeH="0" baseline="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chemeClr val="tx1"/>
                          </a:solidFill>
                          <a:effectLst/>
                          <a:latin typeface="Arial" charset="0"/>
                        </a:rPr>
                        <a:t>0</a:t>
                      </a:r>
                      <a:endParaRPr kumimoji="0" lang="en-US" sz="1800" b="0" i="0" u="none" strike="noStrike" cap="none" normalizeH="0" baseline="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3"/>
                  </a:ext>
                </a:extLst>
              </a:tr>
              <a:tr h="3667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1 </a:t>
                      </a:r>
                      <a:endParaRPr kumimoji="0" lang="en-US" sz="1800" b="0" i="0" u="none" strike="noStrike" cap="none" normalizeH="0" baseline="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1 </a:t>
                      </a:r>
                      <a:endParaRPr kumimoji="0" lang="en-US" sz="1800" b="0" i="0" u="none" strike="noStrike" cap="none" normalizeH="0" baseline="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Arial" charset="0"/>
                        </a:rPr>
                        <a:t>1</a:t>
                      </a:r>
                      <a:endParaRPr kumimoji="0" lang="en-US" sz="1800" b="0" i="0" u="none" strike="noStrike" cap="none" normalizeH="0" baseline="0" dirty="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4"/>
                  </a:ext>
                </a:extLst>
              </a:tr>
            </a:tbl>
          </a:graphicData>
        </a:graphic>
      </p:graphicFrame>
      <p:pic>
        <p:nvPicPr>
          <p:cNvPr id="29785" name="Picture 325" descr="axnorb"/>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6825" y="4221163"/>
            <a:ext cx="533400"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0157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822325" y="803275"/>
            <a:ext cx="778827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2400"/>
              <a:t>Logic gates are the basic building blocks of any computer system.  Using combinations of logic gates, complex circuits can be constructed.</a:t>
            </a:r>
            <a:endParaRPr lang="en-GB" altLang="en-US" sz="2400">
              <a:latin typeface="Times New Roman" pitchFamily="18" charset="0"/>
            </a:endParaRPr>
          </a:p>
        </p:txBody>
      </p:sp>
      <p:pic>
        <p:nvPicPr>
          <p:cNvPr id="30723" name="Picture 4" descr="Combination of NOR, AND and OR ga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438400"/>
            <a:ext cx="5094288" cy="2428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40402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7848600" cy="639762"/>
          </a:xfrm>
        </p:spPr>
        <p:txBody>
          <a:bodyPr>
            <a:normAutofit fontScale="90000"/>
          </a:bodyPr>
          <a:lstStyle/>
          <a:p>
            <a:pPr lvl="0">
              <a:lnSpc>
                <a:spcPct val="150000"/>
              </a:lnSpc>
            </a:pPr>
            <a:r>
              <a:rPr lang="en-GB" sz="3200" dirty="0">
                <a:solidFill>
                  <a:schemeClr val="bg1">
                    <a:lumMod val="50000"/>
                  </a:schemeClr>
                </a:solidFill>
              </a:rPr>
              <a:t>Practice Questions</a:t>
            </a:r>
          </a:p>
        </p:txBody>
      </p:sp>
    </p:spTree>
    <p:extLst>
      <p:ext uri="{BB962C8B-B14F-4D97-AF65-F5344CB8AC3E}">
        <p14:creationId xmlns:p14="http://schemas.microsoft.com/office/powerpoint/2010/main" val="35393257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153400" cy="609600"/>
          </a:xfrm>
        </p:spPr>
        <p:txBody>
          <a:bodyPr>
            <a:normAutofit/>
          </a:bodyPr>
          <a:lstStyle/>
          <a:p>
            <a:r>
              <a:rPr lang="en-GB" altLang="en-US" sz="2800" dirty="0"/>
              <a:t>Boolean Operators</a:t>
            </a:r>
            <a:endParaRPr lang="en-GB" sz="2800" dirty="0"/>
          </a:p>
        </p:txBody>
      </p:sp>
      <p:sp>
        <p:nvSpPr>
          <p:cNvPr id="3" name="Content Placeholder 2"/>
          <p:cNvSpPr>
            <a:spLocks noGrp="1"/>
          </p:cNvSpPr>
          <p:nvPr>
            <p:ph idx="1"/>
          </p:nvPr>
        </p:nvSpPr>
        <p:spPr>
          <a:xfrm>
            <a:off x="381000" y="1066800"/>
            <a:ext cx="8305800" cy="5638800"/>
          </a:xfrm>
        </p:spPr>
        <p:txBody>
          <a:bodyPr>
            <a:normAutofit/>
          </a:bodyPr>
          <a:lstStyle/>
          <a:p>
            <a:pPr marL="0" indent="0">
              <a:buNone/>
            </a:pPr>
            <a:r>
              <a:rPr lang="en-GB" sz="2000" b="1" dirty="0"/>
              <a:t>Questions.</a:t>
            </a:r>
          </a:p>
          <a:p>
            <a:pPr marL="0" indent="0">
              <a:buNone/>
            </a:pPr>
            <a:endParaRPr lang="en-GB" sz="1100" b="1" dirty="0"/>
          </a:p>
          <a:p>
            <a:pPr marL="0" indent="0">
              <a:buNone/>
            </a:pPr>
            <a:r>
              <a:rPr lang="en-GB" sz="1800" dirty="0"/>
              <a:t>Q1. Evaluate the following Boolean logic operations</a:t>
            </a:r>
          </a:p>
          <a:p>
            <a:pPr marL="0" indent="0">
              <a:buNone/>
            </a:pPr>
            <a:endParaRPr lang="en-GB" sz="1800" dirty="0">
              <a:latin typeface="Eras Medium ITC" panose="020B0602030504020804" pitchFamily="34" charset="0"/>
              <a:ea typeface="Calibri" panose="020F0502020204030204" pitchFamily="34" charset="0"/>
              <a:cs typeface="Times New Roman" panose="02020603050405020304" pitchFamily="18" charset="0"/>
            </a:endParaRPr>
          </a:p>
          <a:p>
            <a:pPr>
              <a:buAutoNum type="alphaLcPeriod"/>
            </a:pPr>
            <a:r>
              <a:rPr lang="en-GB" sz="1800" dirty="0">
                <a:latin typeface="Calibri" panose="020F0502020204030204" pitchFamily="34" charset="0"/>
                <a:ea typeface="Calibri" panose="020F0502020204030204" pitchFamily="34" charset="0"/>
                <a:cs typeface="Times New Roman" panose="02020603050405020304" pitchFamily="18" charset="0"/>
              </a:rPr>
              <a:t>NOT 1010 1010	</a:t>
            </a:r>
          </a:p>
          <a:p>
            <a:pPr>
              <a:buAutoNum type="alphaLcPeriod"/>
            </a:pPr>
            <a:r>
              <a:rPr lang="en-GB" sz="1800" dirty="0">
                <a:latin typeface="Calibri" panose="020F0502020204030204" pitchFamily="34" charset="0"/>
                <a:ea typeface="Calibri" panose="020F0502020204030204" pitchFamily="34" charset="0"/>
                <a:cs typeface="Times New Roman" panose="02020603050405020304" pitchFamily="18" charset="0"/>
              </a:rPr>
              <a:t>NOT 1111 1110</a:t>
            </a:r>
          </a:p>
          <a:p>
            <a:pPr>
              <a:buAutoNum type="alphaLcPeriod"/>
            </a:pPr>
            <a:r>
              <a:rPr lang="en-GB" sz="1800" dirty="0">
                <a:latin typeface="Calibri" panose="020F0502020204030204" pitchFamily="34" charset="0"/>
                <a:ea typeface="Calibri" panose="020F0502020204030204" pitchFamily="34" charset="0"/>
                <a:cs typeface="Times New Roman" panose="02020603050405020304" pitchFamily="18" charset="0"/>
              </a:rPr>
              <a:t>NOT 1100 0011	</a:t>
            </a:r>
          </a:p>
          <a:p>
            <a:pPr>
              <a:buAutoNum type="alphaLcPeriod"/>
            </a:pPr>
            <a:r>
              <a:rPr lang="en-GB" sz="1800" dirty="0">
                <a:latin typeface="Calibri" panose="020F0502020204030204" pitchFamily="34" charset="0"/>
                <a:ea typeface="Calibri" panose="020F0502020204030204" pitchFamily="34" charset="0"/>
                <a:cs typeface="Times New Roman" panose="02020603050405020304" pitchFamily="18" charset="0"/>
              </a:rPr>
              <a:t>NOT 1111 0000 1111 0000</a:t>
            </a:r>
          </a:p>
          <a:p>
            <a:pPr>
              <a:buAutoNum type="alphaLcPeriod"/>
            </a:pPr>
            <a:endParaRPr lang="en-GB" sz="1800" dirty="0">
              <a:latin typeface="Calibri" panose="020F0502020204030204" pitchFamily="34" charset="0"/>
              <a:ea typeface="Calibri" panose="020F0502020204030204" pitchFamily="34" charset="0"/>
              <a:cs typeface="Times New Roman" panose="02020603050405020304" pitchFamily="18" charset="0"/>
            </a:endParaRPr>
          </a:p>
          <a:p>
            <a:pPr marL="0" lvl="0" indent="0">
              <a:buNone/>
            </a:pPr>
            <a:endParaRPr lang="en-GB" sz="1000" dirty="0">
              <a:solidFill>
                <a:prstClr val="black"/>
              </a:solidFill>
            </a:endParaRPr>
          </a:p>
        </p:txBody>
      </p:sp>
    </p:spTree>
    <p:extLst>
      <p:ext uri="{BB962C8B-B14F-4D97-AF65-F5344CB8AC3E}">
        <p14:creationId xmlns:p14="http://schemas.microsoft.com/office/powerpoint/2010/main" val="29173872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153400" cy="609600"/>
          </a:xfrm>
        </p:spPr>
        <p:txBody>
          <a:bodyPr>
            <a:normAutofit/>
          </a:bodyPr>
          <a:lstStyle/>
          <a:p>
            <a:r>
              <a:rPr lang="en-GB" altLang="en-US" sz="2800" dirty="0"/>
              <a:t>Boolean Operators</a:t>
            </a:r>
            <a:endParaRPr lang="en-GB" sz="2800" dirty="0"/>
          </a:p>
        </p:txBody>
      </p:sp>
      <p:sp>
        <p:nvSpPr>
          <p:cNvPr id="3" name="Content Placeholder 2"/>
          <p:cNvSpPr>
            <a:spLocks noGrp="1"/>
          </p:cNvSpPr>
          <p:nvPr>
            <p:ph idx="1"/>
          </p:nvPr>
        </p:nvSpPr>
        <p:spPr>
          <a:xfrm>
            <a:off x="381000" y="1066800"/>
            <a:ext cx="8305800" cy="5638800"/>
          </a:xfrm>
        </p:spPr>
        <p:txBody>
          <a:bodyPr>
            <a:normAutofit/>
          </a:bodyPr>
          <a:lstStyle/>
          <a:p>
            <a:pPr marL="0" indent="0">
              <a:buNone/>
            </a:pPr>
            <a:r>
              <a:rPr lang="en-GB" sz="2000" b="1" dirty="0"/>
              <a:t>Questions.</a:t>
            </a:r>
          </a:p>
          <a:p>
            <a:pPr marL="0" indent="0">
              <a:buNone/>
            </a:pPr>
            <a:endParaRPr lang="en-GB" sz="1100" b="1" dirty="0"/>
          </a:p>
          <a:p>
            <a:pPr marL="0" indent="0">
              <a:buNone/>
            </a:pPr>
            <a:r>
              <a:rPr lang="en-GB" sz="1800" dirty="0"/>
              <a:t>Q2. Carry out the following binary operations. </a:t>
            </a:r>
          </a:p>
          <a:p>
            <a:pPr marL="0" indent="0">
              <a:buNone/>
            </a:pPr>
            <a:endParaRPr lang="en-GB" sz="1800" dirty="0">
              <a:latin typeface="Eras Medium ITC" panose="020B0602030504020804" pitchFamily="34" charset="0"/>
              <a:ea typeface="Calibri" panose="020F0502020204030204" pitchFamily="34" charset="0"/>
              <a:cs typeface="Times New Roman" panose="02020603050405020304" pitchFamily="18" charset="0"/>
            </a:endParaRPr>
          </a:p>
          <a:p>
            <a:pPr>
              <a:buAutoNum type="alphaLcPeriod"/>
            </a:pPr>
            <a:r>
              <a:rPr lang="en-GB" sz="1800" dirty="0">
                <a:latin typeface="Calibri" panose="020F0502020204030204" pitchFamily="34" charset="0"/>
                <a:ea typeface="Calibri" panose="020F0502020204030204" pitchFamily="34" charset="0"/>
                <a:cs typeface="Times New Roman" panose="02020603050405020304" pitchFamily="18" charset="0"/>
              </a:rPr>
              <a:t>1011 1101 OR 0000 1011	</a:t>
            </a:r>
          </a:p>
          <a:p>
            <a:pPr>
              <a:buAutoNum type="alphaLcPeriod"/>
            </a:pPr>
            <a:r>
              <a:rPr lang="en-GB" sz="1800" dirty="0">
                <a:latin typeface="Calibri" panose="020F0502020204030204" pitchFamily="34" charset="0"/>
                <a:ea typeface="Calibri" panose="020F0502020204030204" pitchFamily="34" charset="0"/>
                <a:cs typeface="Times New Roman" panose="02020603050405020304" pitchFamily="18" charset="0"/>
              </a:rPr>
              <a:t>0010 1010 OR 0000 0001</a:t>
            </a:r>
          </a:p>
          <a:p>
            <a:pPr>
              <a:buAutoNum type="alphaLcPeriod"/>
            </a:pPr>
            <a:r>
              <a:rPr lang="en-GB" sz="1800" dirty="0">
                <a:latin typeface="Calibri" panose="020F0502020204030204" pitchFamily="34" charset="0"/>
                <a:ea typeface="Calibri" panose="020F0502020204030204" pitchFamily="34" charset="0"/>
                <a:cs typeface="Times New Roman" panose="02020603050405020304" pitchFamily="18" charset="0"/>
              </a:rPr>
              <a:t>1010 1111 OR 0101 1111</a:t>
            </a:r>
          </a:p>
          <a:p>
            <a:pPr>
              <a:buAutoNum type="alphaLcPeriod"/>
            </a:pPr>
            <a:r>
              <a:rPr lang="en-GB" sz="1800" dirty="0">
                <a:latin typeface="Calibri" panose="020F0502020204030204" pitchFamily="34" charset="0"/>
                <a:ea typeface="Calibri" panose="020F0502020204030204" pitchFamily="34" charset="0"/>
                <a:cs typeface="Times New Roman" panose="02020603050405020304" pitchFamily="18" charset="0"/>
              </a:rPr>
              <a:t>1011 1011 1011 1011 OR 0101 0101 0101 0101</a:t>
            </a:r>
          </a:p>
          <a:p>
            <a:pPr>
              <a:buAutoNum type="alphaLcPeriod"/>
            </a:pPr>
            <a:r>
              <a:rPr lang="en-GB" sz="1800" dirty="0">
                <a:latin typeface="Calibri" panose="020F0502020204030204" pitchFamily="34" charset="0"/>
                <a:ea typeface="Calibri" panose="020F0502020204030204" pitchFamily="34" charset="0"/>
                <a:cs typeface="Times New Roman" panose="02020603050405020304" pitchFamily="18" charset="0"/>
              </a:rPr>
              <a:t>0000 0000 1010 1011 OR 1011 1001 1010 1011</a:t>
            </a:r>
          </a:p>
          <a:p>
            <a:pPr>
              <a:buAutoNum type="alphaLcPeriod"/>
            </a:pPr>
            <a:endParaRPr lang="en-GB" sz="1800" dirty="0">
              <a:latin typeface="Calibri" panose="020F0502020204030204" pitchFamily="34" charset="0"/>
              <a:ea typeface="Calibri" panose="020F0502020204030204" pitchFamily="34" charset="0"/>
              <a:cs typeface="Times New Roman" panose="02020603050405020304" pitchFamily="18" charset="0"/>
            </a:endParaRPr>
          </a:p>
          <a:p>
            <a:pPr marL="0" lvl="0" indent="0">
              <a:buNone/>
            </a:pPr>
            <a:endParaRPr lang="en-GB" sz="1000" dirty="0">
              <a:solidFill>
                <a:prstClr val="black"/>
              </a:solidFill>
            </a:endParaRPr>
          </a:p>
        </p:txBody>
      </p:sp>
    </p:spTree>
    <p:extLst>
      <p:ext uri="{BB962C8B-B14F-4D97-AF65-F5344CB8AC3E}">
        <p14:creationId xmlns:p14="http://schemas.microsoft.com/office/powerpoint/2010/main" val="19637413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848600" cy="639762"/>
          </a:xfrm>
        </p:spPr>
        <p:txBody>
          <a:bodyPr>
            <a:normAutofit/>
          </a:bodyPr>
          <a:lstStyle/>
          <a:p>
            <a:r>
              <a:rPr lang="en-GB" sz="3200" dirty="0"/>
              <a:t>Outcome 1_Overview</a:t>
            </a:r>
          </a:p>
        </p:txBody>
      </p:sp>
      <p:sp>
        <p:nvSpPr>
          <p:cNvPr id="3" name="Content Placeholder 2"/>
          <p:cNvSpPr>
            <a:spLocks noGrp="1"/>
          </p:cNvSpPr>
          <p:nvPr>
            <p:ph idx="1"/>
          </p:nvPr>
        </p:nvSpPr>
        <p:spPr>
          <a:xfrm>
            <a:off x="381000" y="1295400"/>
            <a:ext cx="8305800" cy="4830763"/>
          </a:xfrm>
        </p:spPr>
        <p:txBody>
          <a:bodyPr>
            <a:normAutofit fontScale="92500" lnSpcReduction="20000"/>
          </a:bodyPr>
          <a:lstStyle/>
          <a:p>
            <a:pPr>
              <a:buFont typeface="Wingdings" panose="05000000000000000000" pitchFamily="2" charset="2"/>
              <a:buChar char="q"/>
            </a:pPr>
            <a:r>
              <a:rPr lang="en-GB" sz="2000" dirty="0"/>
              <a:t>Representation of Simple and Structured Data types</a:t>
            </a:r>
          </a:p>
          <a:p>
            <a:pPr lvl="1">
              <a:buFont typeface="Wingdings" panose="05000000000000000000" pitchFamily="2" charset="2"/>
              <a:buChar char="ü"/>
            </a:pPr>
            <a:r>
              <a:rPr lang="en-GB" sz="1600" u="sng" dirty="0"/>
              <a:t>Simple Data Types</a:t>
            </a:r>
            <a:r>
              <a:rPr lang="en-GB" sz="1600" dirty="0"/>
              <a:t>: Character, integer, floating point, Boolean, etc.</a:t>
            </a:r>
          </a:p>
          <a:p>
            <a:pPr lvl="1">
              <a:buFont typeface="Wingdings" panose="05000000000000000000" pitchFamily="2" charset="2"/>
              <a:buChar char="ü"/>
            </a:pPr>
            <a:r>
              <a:rPr lang="en-GB" sz="1600" u="sng" dirty="0"/>
              <a:t>Structured Data Types</a:t>
            </a:r>
            <a:r>
              <a:rPr lang="en-GB" sz="1600" dirty="0"/>
              <a:t>: String, record, table, array [1D, 2D], etc.</a:t>
            </a:r>
          </a:p>
          <a:p>
            <a:pPr marL="457200" lvl="1" indent="0">
              <a:buNone/>
            </a:pPr>
            <a:endParaRPr lang="en-GB" sz="1000" dirty="0"/>
          </a:p>
          <a:p>
            <a:pPr>
              <a:buFont typeface="Wingdings" panose="05000000000000000000" pitchFamily="2" charset="2"/>
              <a:buChar char="q"/>
            </a:pPr>
            <a:r>
              <a:rPr lang="en-GB" sz="2000" dirty="0"/>
              <a:t>Computer Memory Allocation</a:t>
            </a:r>
          </a:p>
          <a:p>
            <a:pPr lvl="1">
              <a:buFont typeface="Wingdings" panose="05000000000000000000" pitchFamily="2" charset="2"/>
              <a:buChar char="ü"/>
            </a:pPr>
            <a:r>
              <a:rPr lang="en-GB" sz="1600" dirty="0"/>
              <a:t>SMA</a:t>
            </a:r>
          </a:p>
          <a:p>
            <a:pPr lvl="1">
              <a:buFont typeface="Wingdings" panose="05000000000000000000" pitchFamily="2" charset="2"/>
              <a:buChar char="ü"/>
            </a:pPr>
            <a:r>
              <a:rPr lang="en-GB" sz="1600" dirty="0"/>
              <a:t>DMA</a:t>
            </a:r>
          </a:p>
          <a:p>
            <a:pPr marL="457200" lvl="1" indent="0">
              <a:buNone/>
            </a:pPr>
            <a:endParaRPr lang="en-GB" sz="1000" dirty="0"/>
          </a:p>
          <a:p>
            <a:pPr>
              <a:buFont typeface="Wingdings" panose="05000000000000000000" pitchFamily="2" charset="2"/>
              <a:buChar char="q"/>
            </a:pPr>
            <a:r>
              <a:rPr lang="en-GB" sz="2000" dirty="0"/>
              <a:t>Data Representation in Computer Systems</a:t>
            </a:r>
          </a:p>
          <a:p>
            <a:pPr lvl="1">
              <a:buFont typeface="Wingdings" panose="05000000000000000000" pitchFamily="2" charset="2"/>
              <a:buChar char="ü"/>
            </a:pPr>
            <a:r>
              <a:rPr lang="en-GB" sz="1600" dirty="0"/>
              <a:t>Binary &amp; Denary</a:t>
            </a:r>
          </a:p>
          <a:p>
            <a:pPr lvl="1">
              <a:buFont typeface="Wingdings" panose="05000000000000000000" pitchFamily="2" charset="2"/>
              <a:buChar char="ü"/>
            </a:pPr>
            <a:r>
              <a:rPr lang="en-GB" sz="1600" dirty="0" smtClean="0"/>
              <a:t>ASCII </a:t>
            </a:r>
            <a:r>
              <a:rPr lang="en-GB" sz="1600" dirty="0"/>
              <a:t>representation</a:t>
            </a:r>
          </a:p>
          <a:p>
            <a:pPr lvl="1">
              <a:buFont typeface="Wingdings" panose="05000000000000000000" pitchFamily="2" charset="2"/>
              <a:buChar char="ü"/>
            </a:pPr>
            <a:r>
              <a:rPr lang="en-GB" sz="1600" dirty="0"/>
              <a:t>Boolean Logic operators</a:t>
            </a:r>
          </a:p>
          <a:p>
            <a:pPr lvl="1">
              <a:buFont typeface="Wingdings" panose="05000000000000000000" pitchFamily="2" charset="2"/>
              <a:buChar char="ü"/>
            </a:pPr>
            <a:r>
              <a:rPr lang="en-GB" sz="1600" dirty="0"/>
              <a:t>Floating  Point numbers</a:t>
            </a:r>
          </a:p>
          <a:p>
            <a:pPr lvl="1">
              <a:buFont typeface="Wingdings" panose="05000000000000000000" pitchFamily="2" charset="2"/>
              <a:buChar char="ü"/>
            </a:pPr>
            <a:r>
              <a:rPr lang="en-GB" sz="1600" dirty="0"/>
              <a:t>Unicode</a:t>
            </a:r>
          </a:p>
          <a:p>
            <a:pPr marL="0" indent="0">
              <a:buNone/>
            </a:pPr>
            <a:endParaRPr lang="en-GB" sz="2000" dirty="0"/>
          </a:p>
          <a:p>
            <a:pPr>
              <a:buFont typeface="Wingdings" panose="05000000000000000000" pitchFamily="2" charset="2"/>
              <a:buChar char="q"/>
            </a:pPr>
            <a:r>
              <a:rPr lang="en-GB" sz="2000" dirty="0"/>
              <a:t>Standard File Types</a:t>
            </a:r>
          </a:p>
          <a:p>
            <a:pPr lvl="1">
              <a:buFont typeface="Wingdings" panose="05000000000000000000" pitchFamily="2" charset="2"/>
              <a:buChar char="ü"/>
            </a:pPr>
            <a:r>
              <a:rPr lang="en-GB" sz="1600" dirty="0"/>
              <a:t>Images, sounds, videos, compression, etc.</a:t>
            </a:r>
          </a:p>
          <a:p>
            <a:pPr marL="457200" lvl="1" indent="0">
              <a:buNone/>
            </a:pPr>
            <a:endParaRPr lang="en-GB" sz="1000" dirty="0"/>
          </a:p>
          <a:p>
            <a:pPr>
              <a:buFont typeface="Wingdings" panose="05000000000000000000" pitchFamily="2" charset="2"/>
              <a:buChar char="q"/>
            </a:pPr>
            <a:r>
              <a:rPr lang="en-GB" sz="2000" dirty="0"/>
              <a:t>XML data file structures</a:t>
            </a:r>
          </a:p>
          <a:p>
            <a:pPr marL="0" indent="0">
              <a:buNone/>
            </a:pPr>
            <a:endParaRPr lang="en-GB" sz="1000" dirty="0">
              <a:solidFill>
                <a:srgbClr val="FF0000"/>
              </a:solidFill>
            </a:endParaRPr>
          </a:p>
          <a:p>
            <a:pPr marL="457200" lvl="1" indent="0">
              <a:buNone/>
            </a:pPr>
            <a:endParaRPr lang="en-GB" sz="1600" dirty="0"/>
          </a:p>
        </p:txBody>
      </p:sp>
    </p:spTree>
    <p:extLst>
      <p:ext uri="{BB962C8B-B14F-4D97-AF65-F5344CB8AC3E}">
        <p14:creationId xmlns:p14="http://schemas.microsoft.com/office/powerpoint/2010/main" val="25401353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153400" cy="609600"/>
          </a:xfrm>
        </p:spPr>
        <p:txBody>
          <a:bodyPr>
            <a:normAutofit/>
          </a:bodyPr>
          <a:lstStyle/>
          <a:p>
            <a:r>
              <a:rPr lang="en-GB" altLang="en-US" sz="2800" dirty="0"/>
              <a:t>Boolean Operators</a:t>
            </a:r>
            <a:endParaRPr lang="en-GB" sz="2800" dirty="0"/>
          </a:p>
        </p:txBody>
      </p:sp>
      <p:sp>
        <p:nvSpPr>
          <p:cNvPr id="3" name="Content Placeholder 2"/>
          <p:cNvSpPr>
            <a:spLocks noGrp="1"/>
          </p:cNvSpPr>
          <p:nvPr>
            <p:ph idx="1"/>
          </p:nvPr>
        </p:nvSpPr>
        <p:spPr>
          <a:xfrm>
            <a:off x="381000" y="1066800"/>
            <a:ext cx="8305800" cy="5638800"/>
          </a:xfrm>
        </p:spPr>
        <p:txBody>
          <a:bodyPr>
            <a:normAutofit/>
          </a:bodyPr>
          <a:lstStyle/>
          <a:p>
            <a:pPr marL="0" indent="0">
              <a:buNone/>
            </a:pPr>
            <a:r>
              <a:rPr lang="en-GB" sz="2000" b="1" dirty="0"/>
              <a:t>Questions.</a:t>
            </a:r>
          </a:p>
          <a:p>
            <a:pPr marL="0" indent="0">
              <a:buNone/>
            </a:pPr>
            <a:endParaRPr lang="en-GB" sz="1100" b="1" dirty="0"/>
          </a:p>
          <a:p>
            <a:pPr marL="0" indent="0">
              <a:buNone/>
            </a:pPr>
            <a:r>
              <a:rPr lang="en-GB" sz="1800" dirty="0"/>
              <a:t>Q3. Carry out the following binary operations. </a:t>
            </a:r>
          </a:p>
          <a:p>
            <a:pPr marL="0" indent="0">
              <a:buNone/>
            </a:pPr>
            <a:endParaRPr lang="en-GB" sz="1800" dirty="0">
              <a:latin typeface="Eras Medium ITC" panose="020B0602030504020804" pitchFamily="34" charset="0"/>
              <a:ea typeface="Calibri" panose="020F0502020204030204" pitchFamily="34" charset="0"/>
              <a:cs typeface="Times New Roman" panose="02020603050405020304" pitchFamily="18" charset="0"/>
            </a:endParaRPr>
          </a:p>
          <a:p>
            <a:pPr>
              <a:buAutoNum type="alphaLcPeriod"/>
            </a:pPr>
            <a:r>
              <a:rPr lang="en-GB" sz="1800" dirty="0">
                <a:latin typeface="Calibri" panose="020F0502020204030204" pitchFamily="34" charset="0"/>
                <a:ea typeface="Calibri" panose="020F0502020204030204" pitchFamily="34" charset="0"/>
                <a:cs typeface="Times New Roman" panose="02020603050405020304" pitchFamily="18" charset="0"/>
              </a:rPr>
              <a:t>1011 1101 AND 0000 1011</a:t>
            </a:r>
          </a:p>
          <a:p>
            <a:pPr>
              <a:buAutoNum type="alphaLcPeriod"/>
            </a:pPr>
            <a:r>
              <a:rPr lang="en-GB" sz="1800" dirty="0">
                <a:latin typeface="Calibri" panose="020F0502020204030204" pitchFamily="34" charset="0"/>
                <a:ea typeface="Calibri" panose="020F0502020204030204" pitchFamily="34" charset="0"/>
                <a:cs typeface="Times New Roman" panose="02020603050405020304" pitchFamily="18" charset="0"/>
              </a:rPr>
              <a:t>1010 1010 AND 0000 0001</a:t>
            </a:r>
          </a:p>
          <a:p>
            <a:pPr>
              <a:buAutoNum type="alphaLcPeriod"/>
            </a:pPr>
            <a:r>
              <a:rPr lang="en-GB" sz="1800" dirty="0">
                <a:latin typeface="Calibri" panose="020F0502020204030204" pitchFamily="34" charset="0"/>
                <a:ea typeface="Calibri" panose="020F0502020204030204" pitchFamily="34" charset="0"/>
                <a:cs typeface="Times New Roman" panose="02020603050405020304" pitchFamily="18" charset="0"/>
              </a:rPr>
              <a:t>1010 1111 AND 0101 1111</a:t>
            </a:r>
          </a:p>
          <a:p>
            <a:pPr>
              <a:buAutoNum type="alphaLcPeriod"/>
            </a:pPr>
            <a:r>
              <a:rPr lang="en-GB" sz="1800" dirty="0">
                <a:latin typeface="Calibri" panose="020F0502020204030204" pitchFamily="34" charset="0"/>
                <a:ea typeface="Calibri" panose="020F0502020204030204" pitchFamily="34" charset="0"/>
                <a:cs typeface="Times New Roman" panose="02020603050405020304" pitchFamily="18" charset="0"/>
              </a:rPr>
              <a:t>1011 1011 1011 1011 AND 0101 0101 0101 0101</a:t>
            </a:r>
          </a:p>
          <a:p>
            <a:pPr>
              <a:buAutoNum type="alphaLcPeriod"/>
            </a:pPr>
            <a:r>
              <a:rPr lang="en-GB" sz="1800" dirty="0">
                <a:latin typeface="Calibri" panose="020F0502020204030204" pitchFamily="34" charset="0"/>
                <a:ea typeface="Calibri" panose="020F0502020204030204" pitchFamily="34" charset="0"/>
                <a:cs typeface="Times New Roman" panose="02020603050405020304" pitchFamily="18" charset="0"/>
              </a:rPr>
              <a:t>0000 0000 1010 1011 AND 1011 1001 1010 1011</a:t>
            </a:r>
          </a:p>
          <a:p>
            <a:pPr>
              <a:buAutoNum type="alphaLcPeriod"/>
            </a:pPr>
            <a:endParaRPr lang="en-GB" sz="1800" dirty="0">
              <a:latin typeface="Calibri" panose="020F0502020204030204" pitchFamily="34" charset="0"/>
              <a:ea typeface="Calibri" panose="020F0502020204030204" pitchFamily="34" charset="0"/>
              <a:cs typeface="Times New Roman" panose="02020603050405020304" pitchFamily="18" charset="0"/>
            </a:endParaRPr>
          </a:p>
          <a:p>
            <a:pPr marL="0" lvl="0" indent="0">
              <a:buNone/>
            </a:pPr>
            <a:endParaRPr lang="en-GB" sz="1000" dirty="0">
              <a:solidFill>
                <a:prstClr val="black"/>
              </a:solidFill>
            </a:endParaRPr>
          </a:p>
        </p:txBody>
      </p:sp>
    </p:spTree>
    <p:extLst>
      <p:ext uri="{BB962C8B-B14F-4D97-AF65-F5344CB8AC3E}">
        <p14:creationId xmlns:p14="http://schemas.microsoft.com/office/powerpoint/2010/main" val="31493427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153400" cy="609600"/>
          </a:xfrm>
        </p:spPr>
        <p:txBody>
          <a:bodyPr>
            <a:normAutofit/>
          </a:bodyPr>
          <a:lstStyle/>
          <a:p>
            <a:r>
              <a:rPr lang="en-GB" altLang="en-US" sz="2800" dirty="0"/>
              <a:t>Boolean Operators</a:t>
            </a:r>
            <a:endParaRPr lang="en-GB" sz="2800" dirty="0"/>
          </a:p>
        </p:txBody>
      </p:sp>
      <p:sp>
        <p:nvSpPr>
          <p:cNvPr id="3" name="Content Placeholder 2"/>
          <p:cNvSpPr>
            <a:spLocks noGrp="1"/>
          </p:cNvSpPr>
          <p:nvPr>
            <p:ph idx="1"/>
          </p:nvPr>
        </p:nvSpPr>
        <p:spPr>
          <a:xfrm>
            <a:off x="381000" y="1066800"/>
            <a:ext cx="8305800" cy="5638800"/>
          </a:xfrm>
        </p:spPr>
        <p:txBody>
          <a:bodyPr>
            <a:normAutofit/>
          </a:bodyPr>
          <a:lstStyle/>
          <a:p>
            <a:pPr marL="0" indent="0">
              <a:buNone/>
            </a:pPr>
            <a:r>
              <a:rPr lang="en-GB" sz="2000" b="1" dirty="0"/>
              <a:t>Questions.</a:t>
            </a:r>
          </a:p>
          <a:p>
            <a:pPr marL="0" indent="0">
              <a:buNone/>
            </a:pPr>
            <a:endParaRPr lang="en-GB" sz="1100" b="1" dirty="0"/>
          </a:p>
          <a:p>
            <a:pPr marL="0" indent="0">
              <a:buNone/>
            </a:pPr>
            <a:r>
              <a:rPr lang="en-GB" sz="1800" dirty="0"/>
              <a:t>Q4. Carry out the following binary operations. </a:t>
            </a:r>
          </a:p>
          <a:p>
            <a:pPr marL="0" indent="0">
              <a:buNone/>
            </a:pPr>
            <a:endParaRPr lang="en-GB" sz="1800" dirty="0">
              <a:latin typeface="Eras Medium ITC" panose="020B0602030504020804" pitchFamily="34" charset="0"/>
              <a:ea typeface="Calibri" panose="020F0502020204030204" pitchFamily="34" charset="0"/>
              <a:cs typeface="Times New Roman" panose="02020603050405020304" pitchFamily="18" charset="0"/>
            </a:endParaRPr>
          </a:p>
          <a:p>
            <a:pPr>
              <a:buAutoNum type="alphaLcPeriod"/>
            </a:pPr>
            <a:r>
              <a:rPr lang="pt-BR" sz="1800" dirty="0">
                <a:latin typeface="Calibri" panose="020F0502020204030204" pitchFamily="34" charset="0"/>
                <a:ea typeface="Calibri" panose="020F0502020204030204" pitchFamily="34" charset="0"/>
                <a:cs typeface="Times New Roman" panose="02020603050405020304" pitchFamily="18" charset="0"/>
              </a:rPr>
              <a:t>1011 1101 XOR 0000 1011	</a:t>
            </a:r>
          </a:p>
          <a:p>
            <a:pPr>
              <a:buAutoNum type="alphaLcPeriod"/>
            </a:pPr>
            <a:r>
              <a:rPr lang="pt-BR" sz="1800" dirty="0">
                <a:latin typeface="Calibri" panose="020F0502020204030204" pitchFamily="34" charset="0"/>
                <a:ea typeface="Calibri" panose="020F0502020204030204" pitchFamily="34" charset="0"/>
                <a:cs typeface="Times New Roman" panose="02020603050405020304" pitchFamily="18" charset="0"/>
              </a:rPr>
              <a:t>1010 1010 XOR 0000 0001</a:t>
            </a:r>
          </a:p>
          <a:p>
            <a:pPr>
              <a:buAutoNum type="alphaLcPeriod"/>
            </a:pPr>
            <a:r>
              <a:rPr lang="pt-BR" sz="1800" dirty="0">
                <a:latin typeface="Calibri" panose="020F0502020204030204" pitchFamily="34" charset="0"/>
                <a:ea typeface="Calibri" panose="020F0502020204030204" pitchFamily="34" charset="0"/>
                <a:cs typeface="Times New Roman" panose="02020603050405020304" pitchFamily="18" charset="0"/>
              </a:rPr>
              <a:t>1010 1111 XOR 0101 1111</a:t>
            </a:r>
          </a:p>
          <a:p>
            <a:pPr>
              <a:buAutoNum type="alphaLcPeriod"/>
            </a:pPr>
            <a:r>
              <a:rPr lang="pt-BR" sz="1800" dirty="0">
                <a:latin typeface="Calibri" panose="020F0502020204030204" pitchFamily="34" charset="0"/>
                <a:ea typeface="Calibri" panose="020F0502020204030204" pitchFamily="34" charset="0"/>
                <a:cs typeface="Times New Roman" panose="02020603050405020304" pitchFamily="18" charset="0"/>
              </a:rPr>
              <a:t>1011 1011 1011 1011 XOR 0101 0101 0101 0101</a:t>
            </a:r>
          </a:p>
          <a:p>
            <a:pPr>
              <a:buAutoNum type="alphaLcPeriod"/>
            </a:pPr>
            <a:r>
              <a:rPr lang="pt-BR" sz="1800" dirty="0">
                <a:latin typeface="Calibri" panose="020F0502020204030204" pitchFamily="34" charset="0"/>
                <a:ea typeface="Calibri" panose="020F0502020204030204" pitchFamily="34" charset="0"/>
                <a:cs typeface="Times New Roman" panose="02020603050405020304" pitchFamily="18" charset="0"/>
              </a:rPr>
              <a:t>0000 0000 1010 1011 XOR 1011 1001 1010 1011</a:t>
            </a:r>
          </a:p>
          <a:p>
            <a:pPr>
              <a:buAutoNum type="alphaLcPeriod"/>
            </a:pPr>
            <a:endParaRPr lang="en-GB" sz="1800" dirty="0">
              <a:latin typeface="Calibri" panose="020F0502020204030204" pitchFamily="34" charset="0"/>
              <a:ea typeface="Calibri" panose="020F0502020204030204" pitchFamily="34" charset="0"/>
              <a:cs typeface="Times New Roman" panose="02020603050405020304" pitchFamily="18" charset="0"/>
            </a:endParaRPr>
          </a:p>
          <a:p>
            <a:pPr marL="0" lvl="0" indent="0">
              <a:buNone/>
            </a:pPr>
            <a:endParaRPr lang="en-GB" sz="1000" dirty="0">
              <a:solidFill>
                <a:prstClr val="black"/>
              </a:solidFill>
            </a:endParaRPr>
          </a:p>
        </p:txBody>
      </p:sp>
    </p:spTree>
    <p:extLst>
      <p:ext uri="{BB962C8B-B14F-4D97-AF65-F5344CB8AC3E}">
        <p14:creationId xmlns:p14="http://schemas.microsoft.com/office/powerpoint/2010/main" val="8725483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153400" cy="609600"/>
          </a:xfrm>
        </p:spPr>
        <p:txBody>
          <a:bodyPr>
            <a:normAutofit/>
          </a:bodyPr>
          <a:lstStyle/>
          <a:p>
            <a:r>
              <a:rPr lang="en-GB" altLang="en-US" sz="2800" dirty="0"/>
              <a:t>Boolean Operators</a:t>
            </a:r>
            <a:endParaRPr lang="en-GB" sz="2800" dirty="0"/>
          </a:p>
        </p:txBody>
      </p:sp>
      <p:sp>
        <p:nvSpPr>
          <p:cNvPr id="3" name="Content Placeholder 2"/>
          <p:cNvSpPr>
            <a:spLocks noGrp="1"/>
          </p:cNvSpPr>
          <p:nvPr>
            <p:ph idx="1"/>
          </p:nvPr>
        </p:nvSpPr>
        <p:spPr>
          <a:xfrm>
            <a:off x="381000" y="1066800"/>
            <a:ext cx="8305800" cy="5638800"/>
          </a:xfrm>
        </p:spPr>
        <p:txBody>
          <a:bodyPr>
            <a:normAutofit/>
          </a:bodyPr>
          <a:lstStyle/>
          <a:p>
            <a:pPr marL="0" indent="0">
              <a:buNone/>
            </a:pPr>
            <a:r>
              <a:rPr lang="en-GB" sz="2000" b="1" dirty="0"/>
              <a:t>Questions.</a:t>
            </a:r>
          </a:p>
          <a:p>
            <a:pPr marL="0" indent="0">
              <a:buNone/>
            </a:pPr>
            <a:endParaRPr lang="en-GB" sz="1100" b="1" dirty="0"/>
          </a:p>
          <a:p>
            <a:pPr marL="0" indent="0">
              <a:buNone/>
            </a:pPr>
            <a:r>
              <a:rPr lang="en-GB" sz="1800" dirty="0"/>
              <a:t>Q5. Carry out the following hex – binary Boolean operations. </a:t>
            </a:r>
          </a:p>
          <a:p>
            <a:pPr marL="0" indent="0">
              <a:buNone/>
            </a:pPr>
            <a:endParaRPr lang="en-GB" sz="1800" dirty="0">
              <a:latin typeface="Eras Medium ITC" panose="020B0602030504020804" pitchFamily="34" charset="0"/>
              <a:ea typeface="Calibri" panose="020F0502020204030204" pitchFamily="34" charset="0"/>
              <a:cs typeface="Times New Roman" panose="02020603050405020304" pitchFamily="18" charset="0"/>
            </a:endParaRPr>
          </a:p>
          <a:p>
            <a:pPr>
              <a:buAutoNum type="alphaLcPeriod"/>
            </a:pPr>
            <a:r>
              <a:rPr lang="en-GB" sz="1800" dirty="0">
                <a:latin typeface="Calibri" panose="020F0502020204030204" pitchFamily="34" charset="0"/>
                <a:ea typeface="Calibri" panose="020F0502020204030204" pitchFamily="34" charset="0"/>
                <a:cs typeface="Times New Roman" panose="02020603050405020304" pitchFamily="18" charset="0"/>
              </a:rPr>
              <a:t>NOT FFFF		</a:t>
            </a:r>
          </a:p>
          <a:p>
            <a:pPr>
              <a:buAutoNum type="alphaLcPeriod"/>
            </a:pPr>
            <a:r>
              <a:rPr lang="en-GB" sz="1800" dirty="0">
                <a:latin typeface="Calibri" panose="020F0502020204030204" pitchFamily="34" charset="0"/>
                <a:ea typeface="Calibri" panose="020F0502020204030204" pitchFamily="34" charset="0"/>
                <a:cs typeface="Times New Roman" panose="02020603050405020304" pitchFamily="18" charset="0"/>
              </a:rPr>
              <a:t>F000 AND 8011</a:t>
            </a:r>
          </a:p>
          <a:p>
            <a:pPr>
              <a:buAutoNum type="alphaLcPeriod"/>
            </a:pPr>
            <a:r>
              <a:rPr lang="en-GB" sz="1800" dirty="0">
                <a:latin typeface="Calibri" panose="020F0502020204030204" pitchFamily="34" charset="0"/>
                <a:ea typeface="Calibri" panose="020F0502020204030204" pitchFamily="34" charset="0"/>
                <a:cs typeface="Times New Roman" panose="02020603050405020304" pitchFamily="18" charset="0"/>
              </a:rPr>
              <a:t>FF00 OR 000B	</a:t>
            </a:r>
          </a:p>
          <a:p>
            <a:pPr>
              <a:buAutoNum type="alphaLcPeriod"/>
            </a:pPr>
            <a:r>
              <a:rPr lang="en-GB" sz="1800" dirty="0">
                <a:latin typeface="Calibri" panose="020F0502020204030204" pitchFamily="34" charset="0"/>
                <a:ea typeface="Calibri" panose="020F0502020204030204" pitchFamily="34" charset="0"/>
                <a:cs typeface="Times New Roman" panose="02020603050405020304" pitchFamily="18" charset="0"/>
              </a:rPr>
              <a:t>00A1 XOR F0B2</a:t>
            </a:r>
          </a:p>
          <a:p>
            <a:pPr>
              <a:buAutoNum type="alphaLcPeriod"/>
            </a:pPr>
            <a:endParaRPr lang="en-GB" sz="1800" dirty="0">
              <a:latin typeface="Calibri" panose="020F0502020204030204" pitchFamily="34" charset="0"/>
              <a:ea typeface="Calibri" panose="020F0502020204030204" pitchFamily="34" charset="0"/>
              <a:cs typeface="Times New Roman" panose="02020603050405020304" pitchFamily="18" charset="0"/>
            </a:endParaRPr>
          </a:p>
          <a:p>
            <a:pPr marL="0" lvl="0" indent="0">
              <a:buNone/>
            </a:pPr>
            <a:endParaRPr lang="en-GB" sz="1000" dirty="0">
              <a:solidFill>
                <a:prstClr val="black"/>
              </a:solidFill>
            </a:endParaRPr>
          </a:p>
        </p:txBody>
      </p:sp>
    </p:spTree>
    <p:extLst>
      <p:ext uri="{BB962C8B-B14F-4D97-AF65-F5344CB8AC3E}">
        <p14:creationId xmlns:p14="http://schemas.microsoft.com/office/powerpoint/2010/main" val="18199260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153400" cy="609600"/>
          </a:xfrm>
        </p:spPr>
        <p:txBody>
          <a:bodyPr>
            <a:normAutofit/>
          </a:bodyPr>
          <a:lstStyle/>
          <a:p>
            <a:r>
              <a:rPr lang="en-GB" altLang="en-US" sz="2800" dirty="0"/>
              <a:t>Boolean Operators</a:t>
            </a:r>
            <a:endParaRPr lang="en-GB" sz="2800" dirty="0"/>
          </a:p>
        </p:txBody>
      </p:sp>
      <p:sp>
        <p:nvSpPr>
          <p:cNvPr id="3" name="Content Placeholder 2"/>
          <p:cNvSpPr>
            <a:spLocks noGrp="1"/>
          </p:cNvSpPr>
          <p:nvPr>
            <p:ph idx="1"/>
          </p:nvPr>
        </p:nvSpPr>
        <p:spPr>
          <a:xfrm>
            <a:off x="381000" y="1066800"/>
            <a:ext cx="8305800" cy="5638800"/>
          </a:xfrm>
        </p:spPr>
        <p:txBody>
          <a:bodyPr>
            <a:normAutofit/>
          </a:bodyPr>
          <a:lstStyle/>
          <a:p>
            <a:pPr marL="0" indent="0">
              <a:buNone/>
            </a:pPr>
            <a:r>
              <a:rPr lang="en-GB" sz="2000" b="1" dirty="0"/>
              <a:t>Questions.</a:t>
            </a:r>
          </a:p>
          <a:p>
            <a:pPr marL="0" indent="0">
              <a:buNone/>
            </a:pPr>
            <a:endParaRPr lang="en-GB" sz="1100" b="1" dirty="0"/>
          </a:p>
          <a:p>
            <a:pPr marL="0" indent="0">
              <a:buNone/>
            </a:pPr>
            <a:r>
              <a:rPr lang="en-GB" sz="1800" dirty="0"/>
              <a:t>Q6. Complete the truth table given below using the gates combination provided. </a:t>
            </a:r>
          </a:p>
          <a:p>
            <a:pPr marL="0" indent="0">
              <a:buNone/>
            </a:pPr>
            <a:endParaRPr lang="en-GB" sz="1800" dirty="0">
              <a:latin typeface="Eras Medium ITC" panose="020B0602030504020804" pitchFamily="34" charset="0"/>
              <a:ea typeface="Calibri" panose="020F0502020204030204" pitchFamily="34" charset="0"/>
              <a:cs typeface="Times New Roman" panose="02020603050405020304" pitchFamily="18" charset="0"/>
            </a:endParaRPr>
          </a:p>
          <a:p>
            <a:pPr marL="0" lvl="0" indent="0">
              <a:buNone/>
            </a:pPr>
            <a:endParaRPr lang="en-GB" sz="1000" dirty="0">
              <a:solidFill>
                <a:prstClr val="black"/>
              </a:solidFill>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409825"/>
            <a:ext cx="2962275"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 name="Object 4"/>
          <p:cNvGraphicFramePr>
            <a:graphicFrameLocks noChangeAspect="1"/>
          </p:cNvGraphicFramePr>
          <p:nvPr>
            <p:extLst>
              <p:ext uri="{D42A27DB-BD31-4B8C-83A1-F6EECF244321}">
                <p14:modId xmlns:p14="http://schemas.microsoft.com/office/powerpoint/2010/main" val="96556777"/>
              </p:ext>
            </p:extLst>
          </p:nvPr>
        </p:nvGraphicFramePr>
        <p:xfrm>
          <a:off x="2438400" y="3398520"/>
          <a:ext cx="6391127" cy="3048000"/>
        </p:xfrm>
        <a:graphic>
          <a:graphicData uri="http://schemas.openxmlformats.org/presentationml/2006/ole">
            <mc:AlternateContent xmlns:mc="http://schemas.openxmlformats.org/markup-compatibility/2006">
              <mc:Choice xmlns:v="urn:schemas-microsoft-com:vml" Requires="v">
                <p:oleObj spid="_x0000_s4118" name="Document" r:id="rId4" imgW="5555575" imgH="2450462" progId="Word.Document.12">
                  <p:embed/>
                </p:oleObj>
              </mc:Choice>
              <mc:Fallback>
                <p:oleObj name="Document" r:id="rId4" imgW="5555575" imgH="2450462" progId="Word.Document.12">
                  <p:embed/>
                  <p:pic>
                    <p:nvPicPr>
                      <p:cNvPr id="0" name=""/>
                      <p:cNvPicPr/>
                      <p:nvPr/>
                    </p:nvPicPr>
                    <p:blipFill>
                      <a:blip r:embed="rId5"/>
                      <a:stretch>
                        <a:fillRect/>
                      </a:stretch>
                    </p:blipFill>
                    <p:spPr>
                      <a:xfrm>
                        <a:off x="2438400" y="3398520"/>
                        <a:ext cx="6391127" cy="3048000"/>
                      </a:xfrm>
                      <a:prstGeom prst="rect">
                        <a:avLst/>
                      </a:prstGeom>
                    </p:spPr>
                  </p:pic>
                </p:oleObj>
              </mc:Fallback>
            </mc:AlternateContent>
          </a:graphicData>
        </a:graphic>
      </p:graphicFrame>
    </p:spTree>
    <p:extLst>
      <p:ext uri="{BB962C8B-B14F-4D97-AF65-F5344CB8AC3E}">
        <p14:creationId xmlns:p14="http://schemas.microsoft.com/office/powerpoint/2010/main" val="1674534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153400" cy="609600"/>
          </a:xfrm>
        </p:spPr>
        <p:txBody>
          <a:bodyPr>
            <a:normAutofit/>
          </a:bodyPr>
          <a:lstStyle/>
          <a:p>
            <a:r>
              <a:rPr lang="en-GB" altLang="en-US" sz="2800" dirty="0"/>
              <a:t>Boolean Operators</a:t>
            </a:r>
            <a:endParaRPr lang="en-GB" sz="2800" dirty="0"/>
          </a:p>
        </p:txBody>
      </p:sp>
      <p:sp>
        <p:nvSpPr>
          <p:cNvPr id="3" name="Content Placeholder 2"/>
          <p:cNvSpPr>
            <a:spLocks noGrp="1"/>
          </p:cNvSpPr>
          <p:nvPr>
            <p:ph idx="1"/>
          </p:nvPr>
        </p:nvSpPr>
        <p:spPr>
          <a:xfrm>
            <a:off x="381000" y="1066800"/>
            <a:ext cx="8305800" cy="5638800"/>
          </a:xfrm>
        </p:spPr>
        <p:txBody>
          <a:bodyPr>
            <a:normAutofit/>
          </a:bodyPr>
          <a:lstStyle/>
          <a:p>
            <a:pPr marL="0" indent="0">
              <a:buNone/>
            </a:pPr>
            <a:r>
              <a:rPr lang="en-GB" sz="2000" b="1" dirty="0"/>
              <a:t>Questions.</a:t>
            </a:r>
          </a:p>
          <a:p>
            <a:pPr marL="0" indent="0">
              <a:buNone/>
            </a:pPr>
            <a:endParaRPr lang="en-GB" sz="1100" b="1" dirty="0"/>
          </a:p>
          <a:p>
            <a:pPr marL="0" indent="0">
              <a:buNone/>
            </a:pPr>
            <a:r>
              <a:rPr lang="en-GB" sz="1800" dirty="0"/>
              <a:t>Q7. Draw a truth table for the following set of gates, and confirm that it is ((A AND B) AND (C AND D)). </a:t>
            </a:r>
          </a:p>
          <a:p>
            <a:pPr marL="0" indent="0">
              <a:buNone/>
            </a:pPr>
            <a:endParaRPr lang="en-GB" sz="1800" dirty="0">
              <a:latin typeface="Eras Medium ITC" panose="020B0602030504020804" pitchFamily="34" charset="0"/>
              <a:ea typeface="Calibri" panose="020F0502020204030204" pitchFamily="34" charset="0"/>
              <a:cs typeface="Times New Roman" panose="02020603050405020304" pitchFamily="18" charset="0"/>
            </a:endParaRPr>
          </a:p>
          <a:p>
            <a:pPr marL="0" lvl="0" indent="0">
              <a:buNone/>
            </a:pPr>
            <a:endParaRPr lang="en-GB" sz="1000" dirty="0">
              <a:solidFill>
                <a:prstClr val="black"/>
              </a:solidFill>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514599"/>
            <a:ext cx="3505200" cy="1253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Object 3"/>
          <p:cNvGraphicFramePr>
            <a:graphicFrameLocks noChangeAspect="1"/>
          </p:cNvGraphicFramePr>
          <p:nvPr>
            <p:extLst>
              <p:ext uri="{D42A27DB-BD31-4B8C-83A1-F6EECF244321}">
                <p14:modId xmlns:p14="http://schemas.microsoft.com/office/powerpoint/2010/main" val="2228865674"/>
              </p:ext>
            </p:extLst>
          </p:nvPr>
        </p:nvGraphicFramePr>
        <p:xfrm>
          <a:off x="3429000" y="2271395"/>
          <a:ext cx="5826760" cy="4548110"/>
        </p:xfrm>
        <a:graphic>
          <a:graphicData uri="http://schemas.openxmlformats.org/presentationml/2006/ole">
            <mc:AlternateContent xmlns:mc="http://schemas.openxmlformats.org/markup-compatibility/2006">
              <mc:Choice xmlns:v="urn:schemas-microsoft-com:vml" Requires="v">
                <p:oleObj spid="_x0000_s5142" name="Document" r:id="rId4" imgW="5555575" imgH="4460302" progId="Word.Document.12">
                  <p:embed/>
                </p:oleObj>
              </mc:Choice>
              <mc:Fallback>
                <p:oleObj name="Document" r:id="rId4" imgW="5555575" imgH="4460302" progId="Word.Document.12">
                  <p:embed/>
                  <p:pic>
                    <p:nvPicPr>
                      <p:cNvPr id="0" name=""/>
                      <p:cNvPicPr/>
                      <p:nvPr/>
                    </p:nvPicPr>
                    <p:blipFill>
                      <a:blip r:embed="rId5"/>
                      <a:stretch>
                        <a:fillRect/>
                      </a:stretch>
                    </p:blipFill>
                    <p:spPr>
                      <a:xfrm>
                        <a:off x="3429000" y="2271395"/>
                        <a:ext cx="5826760" cy="4548110"/>
                      </a:xfrm>
                      <a:prstGeom prst="rect">
                        <a:avLst/>
                      </a:prstGeom>
                    </p:spPr>
                  </p:pic>
                </p:oleObj>
              </mc:Fallback>
            </mc:AlternateContent>
          </a:graphicData>
        </a:graphic>
      </p:graphicFrame>
    </p:spTree>
    <p:extLst>
      <p:ext uri="{BB962C8B-B14F-4D97-AF65-F5344CB8AC3E}">
        <p14:creationId xmlns:p14="http://schemas.microsoft.com/office/powerpoint/2010/main" val="12450488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7848600" cy="639762"/>
          </a:xfrm>
        </p:spPr>
        <p:txBody>
          <a:bodyPr>
            <a:normAutofit/>
          </a:bodyPr>
          <a:lstStyle/>
          <a:p>
            <a:r>
              <a:rPr lang="en-GB" sz="3200" dirty="0"/>
              <a:t>Outcome 1_Revision (Key Points)</a:t>
            </a:r>
          </a:p>
        </p:txBody>
      </p:sp>
      <p:sp>
        <p:nvSpPr>
          <p:cNvPr id="3" name="Content Placeholder 2"/>
          <p:cNvSpPr>
            <a:spLocks noGrp="1"/>
          </p:cNvSpPr>
          <p:nvPr>
            <p:ph idx="1"/>
          </p:nvPr>
        </p:nvSpPr>
        <p:spPr>
          <a:xfrm>
            <a:off x="457200" y="990600"/>
            <a:ext cx="8229600" cy="5410200"/>
          </a:xfrm>
        </p:spPr>
        <p:txBody>
          <a:bodyPr>
            <a:normAutofit fontScale="85000" lnSpcReduction="20000"/>
          </a:bodyPr>
          <a:lstStyle/>
          <a:p>
            <a:pPr>
              <a:buFont typeface="Wingdings" panose="05000000000000000000" pitchFamily="2" charset="2"/>
              <a:buChar char="q"/>
            </a:pPr>
            <a:r>
              <a:rPr lang="en-GB" sz="2000" dirty="0"/>
              <a:t>What do you understand by the following?</a:t>
            </a:r>
          </a:p>
          <a:p>
            <a:pPr lvl="1">
              <a:buFont typeface="Wingdings" panose="05000000000000000000" pitchFamily="2" charset="2"/>
              <a:buChar char="ü"/>
            </a:pPr>
            <a:r>
              <a:rPr lang="en-GB" sz="1600" dirty="0"/>
              <a:t>Simple data types</a:t>
            </a:r>
          </a:p>
          <a:p>
            <a:pPr lvl="1">
              <a:buFont typeface="Wingdings" panose="05000000000000000000" pitchFamily="2" charset="2"/>
              <a:buChar char="ü"/>
            </a:pPr>
            <a:r>
              <a:rPr lang="en-GB" sz="1600" dirty="0"/>
              <a:t>Structured data types</a:t>
            </a:r>
          </a:p>
          <a:p>
            <a:pPr lvl="1">
              <a:buFont typeface="Wingdings" panose="05000000000000000000" pitchFamily="2" charset="2"/>
              <a:buChar char="ü"/>
            </a:pPr>
            <a:r>
              <a:rPr lang="en-GB" sz="1600" dirty="0"/>
              <a:t>Dynamic Memory Allocation (DMA)</a:t>
            </a:r>
          </a:p>
          <a:p>
            <a:pPr lvl="1">
              <a:buFont typeface="Wingdings" panose="05000000000000000000" pitchFamily="2" charset="2"/>
              <a:buChar char="ü"/>
            </a:pPr>
            <a:r>
              <a:rPr lang="en-GB" sz="1600" dirty="0">
                <a:solidFill>
                  <a:srgbClr val="FF0000"/>
                </a:solidFill>
              </a:rPr>
              <a:t>What is a root element of an XML data file ?</a:t>
            </a:r>
          </a:p>
          <a:p>
            <a:pPr lvl="1">
              <a:buFont typeface="Wingdings" panose="05000000000000000000" pitchFamily="2" charset="2"/>
              <a:buChar char="ü"/>
            </a:pPr>
            <a:r>
              <a:rPr lang="en-GB" sz="1600" dirty="0">
                <a:solidFill>
                  <a:srgbClr val="FF0000"/>
                </a:solidFill>
              </a:rPr>
              <a:t>What is the purpose of XML ?</a:t>
            </a:r>
          </a:p>
          <a:p>
            <a:pPr lvl="1">
              <a:buFont typeface="Wingdings" panose="05000000000000000000" pitchFamily="2" charset="2"/>
              <a:buChar char="ü"/>
            </a:pPr>
            <a:r>
              <a:rPr lang="en-GB" sz="1600" dirty="0">
                <a:solidFill>
                  <a:srgbClr val="FF0000"/>
                </a:solidFill>
              </a:rPr>
              <a:t>What is a complex XML element ?</a:t>
            </a:r>
          </a:p>
          <a:p>
            <a:pPr marL="457200" lvl="1" indent="0">
              <a:buNone/>
            </a:pPr>
            <a:endParaRPr lang="en-GB" sz="1200" dirty="0"/>
          </a:p>
          <a:p>
            <a:pPr>
              <a:buFont typeface="Wingdings" panose="05000000000000000000" pitchFamily="2" charset="2"/>
              <a:buChar char="q"/>
            </a:pPr>
            <a:r>
              <a:rPr lang="en-GB" sz="2000" dirty="0"/>
              <a:t>Define the following</a:t>
            </a:r>
          </a:p>
          <a:p>
            <a:pPr lvl="1">
              <a:buFont typeface="Wingdings" panose="05000000000000000000" pitchFamily="2" charset="2"/>
              <a:buChar char="ü"/>
            </a:pPr>
            <a:r>
              <a:rPr lang="en-GB" sz="1600" dirty="0"/>
              <a:t>Arrays [1D, 2D]</a:t>
            </a:r>
          </a:p>
          <a:p>
            <a:pPr lvl="1">
              <a:buFont typeface="Wingdings" panose="05000000000000000000" pitchFamily="2" charset="2"/>
              <a:buChar char="ü"/>
            </a:pPr>
            <a:r>
              <a:rPr lang="en-GB" sz="1600" dirty="0"/>
              <a:t>Integers</a:t>
            </a:r>
          </a:p>
          <a:p>
            <a:pPr lvl="1">
              <a:buFont typeface="Wingdings" panose="05000000000000000000" pitchFamily="2" charset="2"/>
              <a:buChar char="ü"/>
            </a:pPr>
            <a:r>
              <a:rPr lang="en-GB" sz="1600" dirty="0"/>
              <a:t>Character</a:t>
            </a:r>
          </a:p>
          <a:p>
            <a:pPr lvl="1">
              <a:buFont typeface="Wingdings" panose="05000000000000000000" pitchFamily="2" charset="2"/>
              <a:buChar char="ü"/>
            </a:pPr>
            <a:r>
              <a:rPr lang="en-GB" sz="1600" dirty="0"/>
              <a:t>String</a:t>
            </a:r>
          </a:p>
          <a:p>
            <a:pPr lvl="1">
              <a:buFont typeface="Wingdings" panose="05000000000000000000" pitchFamily="2" charset="2"/>
              <a:buChar char="ü"/>
            </a:pPr>
            <a:r>
              <a:rPr lang="en-GB" sz="1600" dirty="0"/>
              <a:t>Boolean</a:t>
            </a:r>
          </a:p>
          <a:p>
            <a:pPr lvl="1">
              <a:buFont typeface="Wingdings" panose="05000000000000000000" pitchFamily="2" charset="2"/>
              <a:buChar char="ü"/>
            </a:pPr>
            <a:r>
              <a:rPr lang="en-GB" sz="1600" dirty="0"/>
              <a:t>Record</a:t>
            </a:r>
          </a:p>
          <a:p>
            <a:pPr lvl="1">
              <a:buFont typeface="Wingdings" panose="05000000000000000000" pitchFamily="2" charset="2"/>
              <a:buChar char="ü"/>
            </a:pPr>
            <a:r>
              <a:rPr lang="en-GB" sz="1600" dirty="0"/>
              <a:t>Floating Point</a:t>
            </a:r>
          </a:p>
          <a:p>
            <a:pPr lvl="1">
              <a:buFont typeface="Wingdings" panose="05000000000000000000" pitchFamily="2" charset="2"/>
              <a:buChar char="ü"/>
            </a:pPr>
            <a:r>
              <a:rPr lang="en-GB" sz="1600" dirty="0"/>
              <a:t>Table</a:t>
            </a:r>
          </a:p>
          <a:p>
            <a:pPr marL="457200" lvl="1" indent="0">
              <a:buNone/>
            </a:pPr>
            <a:endParaRPr lang="en-GB" sz="1200" dirty="0"/>
          </a:p>
          <a:p>
            <a:pPr>
              <a:buFont typeface="Wingdings" panose="05000000000000000000" pitchFamily="2" charset="2"/>
              <a:buChar char="q"/>
            </a:pPr>
            <a:r>
              <a:rPr lang="en-GB" sz="2000" dirty="0"/>
              <a:t>Examples of C# codes showing use of different data types</a:t>
            </a:r>
          </a:p>
          <a:p>
            <a:pPr marL="0" indent="0">
              <a:buNone/>
            </a:pPr>
            <a:endParaRPr lang="en-GB" sz="600" dirty="0"/>
          </a:p>
          <a:p>
            <a:pPr lvl="1">
              <a:buFont typeface="Wingdings" panose="05000000000000000000" pitchFamily="2" charset="2"/>
              <a:buChar char="ü"/>
            </a:pPr>
            <a:r>
              <a:rPr lang="en-GB" sz="1600" dirty="0"/>
              <a:t>Arrays [1D, 2D]</a:t>
            </a:r>
          </a:p>
          <a:p>
            <a:pPr lvl="1">
              <a:buFont typeface="Wingdings" panose="05000000000000000000" pitchFamily="2" charset="2"/>
              <a:buChar char="ü"/>
            </a:pPr>
            <a:r>
              <a:rPr lang="en-GB" sz="1600" dirty="0"/>
              <a:t>Floating points</a:t>
            </a:r>
          </a:p>
          <a:p>
            <a:pPr lvl="1">
              <a:buFont typeface="Wingdings" panose="05000000000000000000" pitchFamily="2" charset="2"/>
              <a:buChar char="ü"/>
            </a:pPr>
            <a:r>
              <a:rPr lang="en-GB" sz="1600" dirty="0"/>
              <a:t>Boolean</a:t>
            </a:r>
          </a:p>
          <a:p>
            <a:pPr lvl="1">
              <a:buFont typeface="Wingdings" panose="05000000000000000000" pitchFamily="2" charset="2"/>
              <a:buChar char="ü"/>
            </a:pPr>
            <a:r>
              <a:rPr lang="en-GB" sz="1600" dirty="0"/>
              <a:t>Integers</a:t>
            </a:r>
          </a:p>
          <a:p>
            <a:pPr lvl="1">
              <a:buFont typeface="Wingdings" panose="05000000000000000000" pitchFamily="2" charset="2"/>
              <a:buChar char="ü"/>
            </a:pPr>
            <a:endParaRPr lang="en-GB" sz="1600" dirty="0"/>
          </a:p>
          <a:p>
            <a:pPr lvl="1">
              <a:buFont typeface="Wingdings" panose="05000000000000000000" pitchFamily="2" charset="2"/>
              <a:buChar char="ü"/>
            </a:pPr>
            <a:endParaRPr lang="en-GB" sz="1600" dirty="0"/>
          </a:p>
          <a:p>
            <a:pPr lvl="1">
              <a:buFont typeface="Wingdings" panose="05000000000000000000" pitchFamily="2" charset="2"/>
              <a:buChar char="ü"/>
            </a:pPr>
            <a:endParaRPr lang="en-GB" sz="1600" dirty="0"/>
          </a:p>
        </p:txBody>
      </p:sp>
    </p:spTree>
    <p:extLst>
      <p:ext uri="{BB962C8B-B14F-4D97-AF65-F5344CB8AC3E}">
        <p14:creationId xmlns:p14="http://schemas.microsoft.com/office/powerpoint/2010/main" val="35120967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7848600" cy="639762"/>
          </a:xfrm>
        </p:spPr>
        <p:txBody>
          <a:bodyPr>
            <a:normAutofit fontScale="90000"/>
          </a:bodyPr>
          <a:lstStyle/>
          <a:p>
            <a:pPr lvl="0">
              <a:lnSpc>
                <a:spcPct val="150000"/>
              </a:lnSpc>
            </a:pPr>
            <a:r>
              <a:rPr lang="en-GB" sz="3200" dirty="0">
                <a:solidFill>
                  <a:schemeClr val="bg1">
                    <a:lumMod val="50000"/>
                  </a:schemeClr>
                </a:solidFill>
              </a:rPr>
              <a:t>Boolean logic operators; (Logic Gates)</a:t>
            </a:r>
          </a:p>
        </p:txBody>
      </p:sp>
    </p:spTree>
    <p:extLst>
      <p:ext uri="{BB962C8B-B14F-4D97-AF65-F5344CB8AC3E}">
        <p14:creationId xmlns:p14="http://schemas.microsoft.com/office/powerpoint/2010/main" val="17803428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274638"/>
            <a:ext cx="8229600" cy="792162"/>
          </a:xfrm>
        </p:spPr>
        <p:txBody>
          <a:bodyPr>
            <a:normAutofit/>
          </a:bodyPr>
          <a:lstStyle/>
          <a:p>
            <a:r>
              <a:rPr lang="en-GB" altLang="en-US" sz="3200" dirty="0">
                <a:solidFill>
                  <a:schemeClr val="tx2"/>
                </a:solidFill>
                <a:latin typeface="Arial" panose="020B0604020202020204" pitchFamily="34" charset="0"/>
                <a:cs typeface="Arial" panose="020B0604020202020204" pitchFamily="34" charset="0"/>
              </a:rPr>
              <a:t>Boolean Operators</a:t>
            </a:r>
          </a:p>
        </p:txBody>
      </p:sp>
      <p:sp>
        <p:nvSpPr>
          <p:cNvPr id="7171" name="TextBox 4"/>
          <p:cNvSpPr txBox="1">
            <a:spLocks noChangeArrowheads="1"/>
          </p:cNvSpPr>
          <p:nvPr/>
        </p:nvSpPr>
        <p:spPr bwMode="auto">
          <a:xfrm>
            <a:off x="457200" y="1371600"/>
            <a:ext cx="8229600"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342900" indent="-342900" eaLnBrk="1" hangingPunct="1">
              <a:buFont typeface="Wingdings" panose="05000000000000000000" pitchFamily="2" charset="2"/>
              <a:buChar char="q"/>
            </a:pPr>
            <a:r>
              <a:rPr lang="en-GB" altLang="en-US" sz="2000" dirty="0"/>
              <a:t>There are a total of </a:t>
            </a:r>
            <a:r>
              <a:rPr lang="en-GB" altLang="en-US" sz="2000" b="1" dirty="0"/>
              <a:t>seven</a:t>
            </a:r>
            <a:r>
              <a:rPr lang="en-GB" altLang="en-US" sz="2000" dirty="0"/>
              <a:t> Boolean Operators used for solving logic problems.</a:t>
            </a:r>
          </a:p>
          <a:p>
            <a:pPr marL="342900" indent="-342900" eaLnBrk="1" hangingPunct="1">
              <a:buFont typeface="Wingdings" panose="05000000000000000000" pitchFamily="2" charset="2"/>
              <a:buChar char="q"/>
            </a:pPr>
            <a:endParaRPr lang="en-GB" altLang="en-US" sz="2000" dirty="0"/>
          </a:p>
          <a:p>
            <a:pPr marL="342900" indent="-342900" eaLnBrk="1" hangingPunct="1">
              <a:buFont typeface="Wingdings" panose="05000000000000000000" pitchFamily="2" charset="2"/>
              <a:buChar char="q"/>
            </a:pPr>
            <a:r>
              <a:rPr lang="en-GB" altLang="en-US" sz="2000" dirty="0"/>
              <a:t>Four of these are called </a:t>
            </a:r>
            <a:r>
              <a:rPr lang="en-GB" altLang="en-US" sz="2000" b="1" i="1" dirty="0"/>
              <a:t>Simple Logic Gates</a:t>
            </a:r>
            <a:r>
              <a:rPr lang="en-GB" altLang="en-US" sz="2000" dirty="0"/>
              <a:t>, the other three are </a:t>
            </a:r>
            <a:r>
              <a:rPr lang="en-GB" altLang="en-US" sz="2000" b="1" i="1" dirty="0"/>
              <a:t>Composite Logic Gates</a:t>
            </a:r>
            <a:r>
              <a:rPr lang="en-GB" altLang="en-US" sz="2000" dirty="0"/>
              <a:t>.</a:t>
            </a:r>
          </a:p>
          <a:p>
            <a:pPr marL="342900" indent="-342900" eaLnBrk="1" hangingPunct="1">
              <a:buFont typeface="Wingdings" panose="05000000000000000000" pitchFamily="2" charset="2"/>
              <a:buChar char="q"/>
            </a:pPr>
            <a:endParaRPr lang="en-GB" altLang="en-US" sz="2000" dirty="0"/>
          </a:p>
          <a:p>
            <a:pPr marL="342900" indent="-342900" eaLnBrk="1" hangingPunct="1">
              <a:buFont typeface="Wingdings" panose="05000000000000000000" pitchFamily="2" charset="2"/>
              <a:buChar char="q"/>
            </a:pPr>
            <a:r>
              <a:rPr lang="en-GB" altLang="en-US" sz="2000" dirty="0"/>
              <a:t>You will be given a set of binary values and asked to evaluate the answer depending on which gate is used.</a:t>
            </a:r>
          </a:p>
          <a:p>
            <a:pPr eaLnBrk="1" hangingPunct="1"/>
            <a:endParaRPr lang="en-GB" altLang="en-US" sz="2000" dirty="0"/>
          </a:p>
          <a:p>
            <a:pPr marL="342900" indent="-342900" eaLnBrk="1" hangingPunct="1">
              <a:buFont typeface="Wingdings" panose="05000000000000000000" pitchFamily="2" charset="2"/>
              <a:buChar char="q"/>
            </a:pPr>
            <a:r>
              <a:rPr lang="en-GB" altLang="en-US" sz="2000" dirty="0"/>
              <a:t>Computer operations consist of many thousands of these logic gates, processing values and returning results at very high speeds.</a:t>
            </a:r>
          </a:p>
        </p:txBody>
      </p:sp>
    </p:spTree>
    <p:extLst>
      <p:ext uri="{BB962C8B-B14F-4D97-AF65-F5344CB8AC3E}">
        <p14:creationId xmlns:p14="http://schemas.microsoft.com/office/powerpoint/2010/main" val="17265008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533400" y="609600"/>
            <a:ext cx="786447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2400"/>
              <a:t>Boolean Logic Gates are built from transistors.  These are tiny switches built of semiconductor material, usually silicon, but sometimes carbon molecules are used instead.</a:t>
            </a:r>
            <a:endParaRPr lang="en-GB" altLang="en-US" sz="2400">
              <a:latin typeface="Times New Roman" pitchFamily="18" charset="0"/>
            </a:endParaRPr>
          </a:p>
        </p:txBody>
      </p:sp>
      <p:sp>
        <p:nvSpPr>
          <p:cNvPr id="8195" name="Text Box 3"/>
          <p:cNvSpPr txBox="1">
            <a:spLocks noChangeArrowheads="1"/>
          </p:cNvSpPr>
          <p:nvPr/>
        </p:nvSpPr>
        <p:spPr bwMode="auto">
          <a:xfrm>
            <a:off x="517525" y="5222875"/>
            <a:ext cx="80930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2400"/>
              <a:t>If the gate is open, no current can flow (0 state).  If the gate is closed, current can flow (1 state).</a:t>
            </a:r>
            <a:endParaRPr lang="en-GB" altLang="en-US" sz="2400">
              <a:latin typeface="Times New Roman" pitchFamily="18" charset="0"/>
            </a:endParaRPr>
          </a:p>
        </p:txBody>
      </p:sp>
      <p:pic>
        <p:nvPicPr>
          <p:cNvPr id="8196" name="Picture 4" descr="transnp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1905000"/>
            <a:ext cx="2692400" cy="273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6" descr="transistor-194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1981200"/>
            <a:ext cx="2808288" cy="279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58521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304800" y="304800"/>
            <a:ext cx="8001000" cy="1143000"/>
          </a:xfrm>
        </p:spPr>
        <p:txBody>
          <a:bodyPr/>
          <a:lstStyle/>
          <a:p>
            <a:r>
              <a:rPr lang="en-GB" altLang="en-US" dirty="0">
                <a:solidFill>
                  <a:schemeClr val="tx2"/>
                </a:solidFill>
              </a:rPr>
              <a:t>The Simple Gates - </a:t>
            </a:r>
            <a:r>
              <a:rPr lang="en-GB" altLang="en-US" i="1" dirty="0">
                <a:solidFill>
                  <a:schemeClr val="tx2"/>
                </a:solidFill>
              </a:rPr>
              <a:t>NOT</a:t>
            </a:r>
          </a:p>
        </p:txBody>
      </p:sp>
      <p:sp>
        <p:nvSpPr>
          <p:cNvPr id="9219" name="Text Box 2"/>
          <p:cNvSpPr txBox="1">
            <a:spLocks noChangeArrowheads="1"/>
          </p:cNvSpPr>
          <p:nvPr/>
        </p:nvSpPr>
        <p:spPr bwMode="auto">
          <a:xfrm>
            <a:off x="914400" y="1752600"/>
            <a:ext cx="74676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2400" dirty="0"/>
              <a:t>The simplest gate of all is the NOT gate, or INVERTER</a:t>
            </a:r>
          </a:p>
          <a:p>
            <a:pPr eaLnBrk="1" hangingPunct="1"/>
            <a:endParaRPr lang="en-GB" altLang="en-US" sz="2400" dirty="0"/>
          </a:p>
          <a:p>
            <a:pPr eaLnBrk="1" hangingPunct="1"/>
            <a:r>
              <a:rPr lang="en-GB" altLang="en-US" sz="2400" dirty="0"/>
              <a:t>All this does is reverse the value that goes in.</a:t>
            </a:r>
          </a:p>
          <a:p>
            <a:pPr eaLnBrk="1" hangingPunct="1"/>
            <a:endParaRPr lang="en-GB" altLang="en-US" sz="2400" dirty="0"/>
          </a:p>
          <a:p>
            <a:pPr eaLnBrk="1" hangingPunct="1"/>
            <a:r>
              <a:rPr lang="en-GB" altLang="en-US" sz="2400" dirty="0"/>
              <a:t>The notation for a NOT gate looks like this -</a:t>
            </a:r>
            <a:endParaRPr lang="en-GB" altLang="en-US" sz="2400" dirty="0">
              <a:latin typeface="Times New Roman" pitchFamily="18" charset="0"/>
            </a:endParaRPr>
          </a:p>
          <a:p>
            <a:pPr eaLnBrk="1" hangingPunct="1"/>
            <a:endParaRPr lang="en-GB" altLang="en-US" sz="2400" dirty="0">
              <a:latin typeface="Times New Roman" pitchFamily="18" charset="0"/>
            </a:endParaRPr>
          </a:p>
        </p:txBody>
      </p:sp>
      <p:pic>
        <p:nvPicPr>
          <p:cNvPr id="9220" name="Picture 3" descr="n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4419600"/>
            <a:ext cx="3024188" cy="164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3" name="TextBox 23"/>
          <p:cNvSpPr txBox="1">
            <a:spLocks noChangeArrowheads="1"/>
          </p:cNvSpPr>
          <p:nvPr/>
        </p:nvSpPr>
        <p:spPr bwMode="auto">
          <a:xfrm>
            <a:off x="5562600" y="4876800"/>
            <a:ext cx="27432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dirty="0"/>
              <a:t>Note the circle at the front of the NOT gate</a:t>
            </a:r>
          </a:p>
        </p:txBody>
      </p:sp>
      <p:pic>
        <p:nvPicPr>
          <p:cNvPr id="25" name="Picture 24" descr="police%20flashing%20light%202.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44196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76586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4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274638"/>
            <a:ext cx="7848600" cy="1143000"/>
          </a:xfrm>
        </p:spPr>
        <p:txBody>
          <a:bodyPr/>
          <a:lstStyle/>
          <a:p>
            <a:pPr eaLnBrk="1" hangingPunct="1"/>
            <a:r>
              <a:rPr lang="en-GB" altLang="en-US" dirty="0">
                <a:solidFill>
                  <a:schemeClr val="tx2"/>
                </a:solidFill>
              </a:rPr>
              <a:t>Truth Table - </a:t>
            </a:r>
            <a:r>
              <a:rPr lang="en-GB" altLang="en-US" i="1" dirty="0">
                <a:solidFill>
                  <a:schemeClr val="tx2"/>
                </a:solidFill>
              </a:rPr>
              <a:t>NOT</a:t>
            </a:r>
          </a:p>
        </p:txBody>
      </p:sp>
      <p:sp>
        <p:nvSpPr>
          <p:cNvPr id="10243" name="Text Box 2"/>
          <p:cNvSpPr txBox="1">
            <a:spLocks noChangeArrowheads="1"/>
          </p:cNvSpPr>
          <p:nvPr/>
        </p:nvSpPr>
        <p:spPr bwMode="auto">
          <a:xfrm>
            <a:off x="381000" y="1447800"/>
            <a:ext cx="8280400"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2400"/>
              <a:t>The Truth Table for a NOT gate looks like this</a:t>
            </a:r>
          </a:p>
          <a:p>
            <a:pPr eaLnBrk="1" hangingPunct="1"/>
            <a:endParaRPr lang="en-GB" altLang="en-US" sz="2400"/>
          </a:p>
          <a:p>
            <a:pPr eaLnBrk="1" hangingPunct="1"/>
            <a:endParaRPr lang="en-GB" altLang="en-US" sz="2400"/>
          </a:p>
          <a:p>
            <a:pPr eaLnBrk="1" hangingPunct="1"/>
            <a:endParaRPr lang="en-GB" altLang="en-US" sz="2400"/>
          </a:p>
          <a:p>
            <a:pPr eaLnBrk="1" hangingPunct="1"/>
            <a:endParaRPr lang="en-GB" altLang="en-US" sz="2400"/>
          </a:p>
          <a:p>
            <a:pPr eaLnBrk="1" hangingPunct="1"/>
            <a:endParaRPr lang="en-GB" altLang="en-US" sz="2400"/>
          </a:p>
          <a:p>
            <a:pPr eaLnBrk="1" hangingPunct="1"/>
            <a:endParaRPr lang="en-GB" altLang="en-US" sz="2400"/>
          </a:p>
          <a:p>
            <a:pPr eaLnBrk="1" hangingPunct="1"/>
            <a:endParaRPr lang="en-GB" altLang="en-US" sz="2400"/>
          </a:p>
          <a:p>
            <a:pPr eaLnBrk="1" hangingPunct="1"/>
            <a:r>
              <a:rPr lang="en-GB" altLang="en-US" sz="2400"/>
              <a:t>Example - If  x = 10 and y = 15 </a:t>
            </a:r>
          </a:p>
          <a:p>
            <a:pPr eaLnBrk="1" hangingPunct="1"/>
            <a:r>
              <a:rPr lang="en-GB" altLang="en-US" sz="2400"/>
              <a:t>NOT X &gt; 0 is FALSE</a:t>
            </a:r>
          </a:p>
          <a:p>
            <a:pPr eaLnBrk="1" hangingPunct="1"/>
            <a:r>
              <a:rPr lang="en-GB" altLang="en-US" sz="2400"/>
              <a:t>NOT X &gt; Y is TRUE</a:t>
            </a:r>
          </a:p>
          <a:p>
            <a:pPr eaLnBrk="1" hangingPunct="1"/>
            <a:endParaRPr lang="en-GB" altLang="en-US" sz="2400"/>
          </a:p>
          <a:p>
            <a:pPr eaLnBrk="1" hangingPunct="1"/>
            <a:r>
              <a:rPr lang="en-GB" altLang="en-US" sz="2400"/>
              <a:t>We write NOT A as A</a:t>
            </a:r>
            <a:endParaRPr lang="en-GB" altLang="en-US" sz="2400">
              <a:latin typeface="Times New Roman" pitchFamily="18" charset="0"/>
            </a:endParaRPr>
          </a:p>
        </p:txBody>
      </p:sp>
      <p:graphicFrame>
        <p:nvGraphicFramePr>
          <p:cNvPr id="10244" name="Object 63"/>
          <p:cNvGraphicFramePr>
            <a:graphicFrameLocks noChangeAspect="1"/>
          </p:cNvGraphicFramePr>
          <p:nvPr/>
        </p:nvGraphicFramePr>
        <p:xfrm>
          <a:off x="2895600" y="2362200"/>
          <a:ext cx="3505200" cy="1428750"/>
        </p:xfrm>
        <a:graphic>
          <a:graphicData uri="http://schemas.openxmlformats.org/presentationml/2006/ole">
            <mc:AlternateContent xmlns:mc="http://schemas.openxmlformats.org/markup-compatibility/2006">
              <mc:Choice xmlns:v="urn:schemas-microsoft-com:vml" Requires="v">
                <p:oleObj spid="_x0000_s1046" name="Worksheet" r:id="rId3" imgW="1228645" imgH="495124" progId="Excel.Sheet.8">
                  <p:embed/>
                </p:oleObj>
              </mc:Choice>
              <mc:Fallback>
                <p:oleObj name="Worksheet" r:id="rId3" imgW="1228645" imgH="495124"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2362200"/>
                        <a:ext cx="3505200" cy="142875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21" name="Straight Connector 20"/>
          <p:cNvCxnSpPr/>
          <p:nvPr/>
        </p:nvCxnSpPr>
        <p:spPr>
          <a:xfrm>
            <a:off x="5334000" y="24384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971800" y="57912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247" name="Picture 3" descr="j0296880"/>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6858000" y="5029200"/>
            <a:ext cx="1447800" cy="11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54638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1979</TotalTime>
  <Words>1473</Words>
  <Application>Microsoft Office PowerPoint</Application>
  <PresentationFormat>On-screen Show (4:3)</PresentationFormat>
  <Paragraphs>339</Paragraphs>
  <Slides>34</Slides>
  <Notes>4</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34</vt:i4>
      </vt:variant>
    </vt:vector>
  </HeadingPairs>
  <TitlesOfParts>
    <vt:vector size="37" baseType="lpstr">
      <vt:lpstr>Office Theme</vt:lpstr>
      <vt:lpstr>Worksheet</vt:lpstr>
      <vt:lpstr>Document</vt:lpstr>
      <vt:lpstr>HND_Software Dev: Data Structures (H16Y 35)</vt:lpstr>
      <vt:lpstr>Outcome 1_Mode of Assessment</vt:lpstr>
      <vt:lpstr>Outcome 1_Overview</vt:lpstr>
      <vt:lpstr>Outcome 1_Revision (Key Points)</vt:lpstr>
      <vt:lpstr>Boolean logic operators; (Logic Gates)</vt:lpstr>
      <vt:lpstr>Boolean Operators</vt:lpstr>
      <vt:lpstr>PowerPoint Presentation</vt:lpstr>
      <vt:lpstr>The Simple Gates - NOT</vt:lpstr>
      <vt:lpstr>Truth Table - NOT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Practice Questions</vt:lpstr>
      <vt:lpstr>Boolean Operators</vt:lpstr>
      <vt:lpstr>Boolean Operators</vt:lpstr>
      <vt:lpstr>Boolean Operators</vt:lpstr>
      <vt:lpstr>Boolean Operators</vt:lpstr>
      <vt:lpstr>Boolean Operators</vt:lpstr>
      <vt:lpstr>Boolean Operators</vt:lpstr>
      <vt:lpstr>Boolean Operators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HND_Software Dev: Data Structures</dc:title>
  <dc:creator>Oludare Elebiju</dc:creator>
  <cp:lastModifiedBy>Oludare Elebiju</cp:lastModifiedBy>
  <cp:revision>98</cp:revision>
  <dcterms:created xsi:type="dcterms:W3CDTF">2006-08-16T00:00:00Z</dcterms:created>
  <dcterms:modified xsi:type="dcterms:W3CDTF">2017-10-26T08:37:28Z</dcterms:modified>
</cp:coreProperties>
</file>