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36" r:id="rId3"/>
    <p:sldId id="337" r:id="rId4"/>
    <p:sldId id="354" r:id="rId5"/>
    <p:sldId id="357" r:id="rId6"/>
    <p:sldId id="359" r:id="rId7"/>
    <p:sldId id="367" r:id="rId8"/>
    <p:sldId id="363" r:id="rId9"/>
    <p:sldId id="370" r:id="rId10"/>
    <p:sldId id="351" r:id="rId11"/>
    <p:sldId id="373" r:id="rId12"/>
    <p:sldId id="376" r:id="rId13"/>
    <p:sldId id="374" r:id="rId14"/>
    <p:sldId id="375" r:id="rId15"/>
    <p:sldId id="347" r:id="rId16"/>
    <p:sldId id="364" r:id="rId17"/>
    <p:sldId id="371" r:id="rId18"/>
    <p:sldId id="372" r:id="rId19"/>
    <p:sldId id="365" r:id="rId20"/>
    <p:sldId id="340" r:id="rId21"/>
    <p:sldId id="366" r:id="rId22"/>
    <p:sldId id="368" r:id="rId23"/>
    <p:sldId id="353" r:id="rId24"/>
    <p:sldId id="346" r:id="rId25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2" autoAdjust="0"/>
    <p:restoredTop sz="91797" autoAdjust="0"/>
  </p:normalViewPr>
  <p:slideViewPr>
    <p:cSldViewPr>
      <p:cViewPr varScale="1">
        <p:scale>
          <a:sx n="62" d="100"/>
          <a:sy n="62" d="100"/>
        </p:scale>
        <p:origin x="-28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1A80-8E55-4D97-A2C4-49C0702CCD58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57A5-A549-43EE-8E32-30D159EAA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5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5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5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5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57A5-A549-43EE-8E32-30D159EAA77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5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H16Y 35</a:t>
            </a:r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Operations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49776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Operations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361459"/>
          </a:xfrm>
        </p:spPr>
        <p:txBody>
          <a:bodyPr>
            <a:normAutofit/>
          </a:bodyPr>
          <a:lstStyle/>
          <a:p>
            <a:r>
              <a:rPr lang="en-GB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Search Operation</a:t>
            </a:r>
            <a:endParaRPr lang="en-GB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6" y="1268760"/>
            <a:ext cx="874319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4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Operations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361459"/>
          </a:xfrm>
        </p:spPr>
        <p:txBody>
          <a:bodyPr>
            <a:normAutofit/>
          </a:bodyPr>
          <a:lstStyle/>
          <a:p>
            <a:r>
              <a:rPr lang="en-GB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Initiation/Definition Operation</a:t>
            </a:r>
            <a:endParaRPr lang="en-GB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3312368" cy="100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5"/>
            <a:ext cx="2664296" cy="110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6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Operations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361459"/>
          </a:xfrm>
        </p:spPr>
        <p:txBody>
          <a:bodyPr>
            <a:normAutofit/>
          </a:bodyPr>
          <a:lstStyle/>
          <a:p>
            <a:r>
              <a:rPr lang="en-GB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Insert Operation</a:t>
            </a:r>
            <a:endParaRPr lang="en-GB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5557"/>
            <a:ext cx="851605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3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Operations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363272" cy="5505475"/>
          </a:xfrm>
        </p:spPr>
        <p:txBody>
          <a:bodyPr>
            <a:normAutofit/>
          </a:bodyPr>
          <a:lstStyle/>
          <a:p>
            <a:r>
              <a:rPr lang="en-GB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Delete Operation</a:t>
            </a:r>
            <a:endParaRPr lang="en-GB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88" y="1124744"/>
            <a:ext cx="6336703" cy="56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Tables.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24936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Open-addressed </a:t>
            </a:r>
            <a:r>
              <a:rPr lang="en-GB" sz="18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n-GB" sz="18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en-GB" sz="1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a one-dimensional array indexed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by integer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values that are computed by an index function called a </a:t>
            </a:r>
            <a:r>
              <a:rPr lang="en-GB" sz="1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Separate-Chained </a:t>
            </a:r>
            <a:r>
              <a:rPr lang="en-GB" sz="18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n-GB" sz="18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en-GB" sz="1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This is a one-dimensional array of linked lists indexed by integer values that are computed by an index function called a </a:t>
            </a:r>
            <a:r>
              <a:rPr lang="en-GB" sz="1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n-GB" sz="17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Functions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hash function is one which maps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 element’s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key into a valid hash table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Function: </a:t>
            </a:r>
            <a:r>
              <a:rPr lang="en-GB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h(key</a:t>
            </a:r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hash table </a:t>
            </a:r>
            <a:r>
              <a:rPr lang="en-GB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above hash function is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(slightly) different from saying:</a:t>
            </a:r>
          </a:p>
          <a:p>
            <a:pPr marL="0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GB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h(string</a:t>
            </a:r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en-GB" sz="1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GB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key can be of any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0" indent="0">
              <a:buNone/>
            </a:pP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GB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“h(</a:t>
            </a:r>
            <a:r>
              <a:rPr lang="en-GB" sz="1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en-GB" sz="1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is also a hash function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indent="0">
              <a:buNone/>
            </a:pPr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also note that any type can be converted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into an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equivalent string form</a:t>
            </a:r>
          </a:p>
        </p:txBody>
      </p:sp>
    </p:spTree>
    <p:extLst>
      <p:ext uri="{BB962C8B-B14F-4D97-AF65-F5344CB8AC3E}">
        <p14:creationId xmlns:p14="http://schemas.microsoft.com/office/powerpoint/2010/main" val="23355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Functions – Cont’d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8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n-GB" sz="18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is a function which transforms a key from a set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into an index in a table of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size </a:t>
            </a:r>
            <a:r>
              <a:rPr lang="en-GB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GB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 -&gt; {0, 1, ..., n-2, n-1</a:t>
            </a:r>
            <a:r>
              <a:rPr lang="en-GB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key can be a number, a string, a record etc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is possible for different keys to hash to the same array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location, when this occur it is 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GB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collision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colliding keys are called synonyms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Functions – Cont’d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 of a ‘</a:t>
            </a: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hash function’</a:t>
            </a:r>
          </a:p>
          <a:p>
            <a:pPr marL="0" indent="0">
              <a:buNone/>
            </a:pPr>
            <a:endParaRPr lang="en-GB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good hash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should contain the following: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collisions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GB" sz="16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6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quick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compute.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key values </a:t>
            </a:r>
            <a:r>
              <a:rPr lang="en-GB" sz="16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evenly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hash table.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all the </a:t>
            </a:r>
            <a:r>
              <a:rPr lang="en-GB" sz="16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GB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provided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 the key.</a:t>
            </a:r>
          </a:p>
        </p:txBody>
      </p:sp>
    </p:spTree>
    <p:extLst>
      <p:ext uri="{BB962C8B-B14F-4D97-AF65-F5344CB8AC3E}">
        <p14:creationId xmlns:p14="http://schemas.microsoft.com/office/powerpoint/2010/main" val="19294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Functions - Properties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hash function maps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Integer should be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GB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</a:t>
            </a:r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TableSize-1</a:t>
            </a:r>
            <a:r>
              <a:rPr lang="en-GB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GB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hash function can result in a many-to-one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mapping - (causing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collision)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Collision: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occurs when hash function maps two or more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keys to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same array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Collisions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cannot be avoided but its chances can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 reduced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using a “good” hash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“good” hash function should have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properties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Reduced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chance of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collision: Different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keys should ideally map to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indices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keys uniformly over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be fast to compute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36912"/>
            <a:ext cx="8424936" cy="576064"/>
          </a:xfrm>
        </p:spPr>
        <p:txBody>
          <a:bodyPr>
            <a:no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E: Hashing (Hash Tables &amp; Functions)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Factors That Affects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Usually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fixed at the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Collision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GB" sz="1800" b="1" dirty="0">
                <a:solidFill>
                  <a:srgbClr val="FF0000"/>
                </a:solidFill>
                <a:latin typeface="Times New Roman"/>
              </a:rPr>
              <a:t>collision </a:t>
            </a:r>
            <a:r>
              <a:rPr lang="en-GB" sz="1800" dirty="0">
                <a:solidFill>
                  <a:srgbClr val="000000"/>
                </a:solidFill>
                <a:latin typeface="Times New Roman"/>
              </a:rPr>
              <a:t>occurs when </a:t>
            </a:r>
            <a:r>
              <a:rPr lang="en-GB" sz="1800" i="1" dirty="0">
                <a:solidFill>
                  <a:srgbClr val="000000"/>
                </a:solidFill>
                <a:latin typeface="Times New Roman"/>
              </a:rPr>
              <a:t>h</a:t>
            </a:r>
            <a:r>
              <a:rPr lang="en-GB" sz="18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GB" sz="1800" i="1" dirty="0">
                <a:solidFill>
                  <a:srgbClr val="000000"/>
                </a:solidFill>
                <a:latin typeface="Times New Roman"/>
              </a:rPr>
              <a:t>name</a:t>
            </a:r>
            <a:r>
              <a:rPr lang="en-GB" sz="12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</a:rPr>
              <a:t>) = </a:t>
            </a:r>
            <a:r>
              <a:rPr lang="en-GB" sz="1800" i="1" dirty="0">
                <a:solidFill>
                  <a:srgbClr val="000000"/>
                </a:solidFill>
                <a:latin typeface="Times New Roman"/>
              </a:rPr>
              <a:t>h</a:t>
            </a:r>
            <a:r>
              <a:rPr lang="en-GB" sz="18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GB" sz="1800" i="1" dirty="0">
                <a:solidFill>
                  <a:srgbClr val="000000"/>
                </a:solidFill>
                <a:latin typeface="Times New Roman"/>
              </a:rPr>
              <a:t>name</a:t>
            </a:r>
            <a:r>
              <a:rPr lang="en-GB" sz="12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</a:rPr>
              <a:t>) and </a:t>
            </a:r>
            <a:r>
              <a:rPr lang="en-GB" sz="1800" i="1" dirty="0">
                <a:solidFill>
                  <a:srgbClr val="000000"/>
                </a:solidFill>
                <a:latin typeface="Times New Roman"/>
              </a:rPr>
              <a:t>name</a:t>
            </a:r>
            <a:r>
              <a:rPr lang="en-GB" sz="1200" dirty="0">
                <a:solidFill>
                  <a:srgbClr val="000000"/>
                </a:solidFill>
                <a:latin typeface="Times New Roman"/>
              </a:rPr>
              <a:t>1 ≠</a:t>
            </a:r>
            <a:r>
              <a:rPr lang="en-GB" sz="1800" dirty="0">
                <a:solidFill>
                  <a:srgbClr val="000000"/>
                </a:solidFill>
                <a:latin typeface="Symbol0167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 New Roman"/>
              </a:rPr>
              <a:t>name</a:t>
            </a:r>
            <a:r>
              <a:rPr lang="en-GB" sz="1200" dirty="0">
                <a:solidFill>
                  <a:srgbClr val="000000"/>
                </a:solidFill>
                <a:latin typeface="Times New Roman"/>
              </a:rPr>
              <a:t>2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GB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GB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Collisions are inevitable because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name space of identifiers is much larger than the table size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Resolve Collision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What happens when h(k1) = h(k2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==&gt; </a:t>
            </a:r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</a:t>
            </a:r>
            <a:r>
              <a:rPr lang="en-GB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457200" lvl="1" indent="0">
              <a:buNone/>
            </a:pPr>
            <a:endParaRPr lang="en-GB" sz="1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Methods </a:t>
            </a:r>
            <a:r>
              <a:rPr lang="en-GB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of Resolving Collision problems </a:t>
            </a:r>
            <a:r>
              <a:rPr lang="en-GB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Collision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resolution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strategies include the following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Chaining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colliding keys in a linked list at the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same hash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table index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2"/>
            </a:pPr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 addressing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colliding keys elsewhere in the table</a:t>
            </a:r>
          </a:p>
        </p:txBody>
      </p:sp>
    </p:spTree>
    <p:extLst>
      <p:ext uri="{BB962C8B-B14F-4D97-AF65-F5344CB8AC3E}">
        <p14:creationId xmlns:p14="http://schemas.microsoft.com/office/powerpoint/2010/main" val="27973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How To Resolve Collision – Open Addressing</a:t>
            </a:r>
            <a:endParaRPr lang="en-GB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834470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Tables Application/Benefits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Specifically, those that require efficient random access. Generally, database systems try to optimize between two types of access methods: sequential and random. Hash tables are an important part of efficient random access because they provide a way to locate data in a constant amount of time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 </a:t>
            </a: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The tables used by compilers to maintain information about symbols from a program. Compilers access information about symbols frequently. Therefore, it is important that symbol tables be implemented very efficiently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Data structures that support adding, deleting, and searching for data. Although the operations of a hash table and a data dictionary are similar, other data structures may be used to implement data dictionaries. Using a hash table is particularly efficient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algorithms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Hash tables are fundamental components of several network processing algorithms and applications, including route lookup, packet classification, and network monitoring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Cashes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Hash tables are used to implement browser cashes.</a:t>
            </a:r>
          </a:p>
        </p:txBody>
      </p:sp>
    </p:spTree>
    <p:extLst>
      <p:ext uri="{BB962C8B-B14F-4D97-AF65-F5344CB8AC3E}">
        <p14:creationId xmlns:p14="http://schemas.microsoft.com/office/powerpoint/2010/main" val="41447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When not to use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9046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for which data ordering is required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a hash table is an unordered data structure, certain operations are difficult and expensive. Range queries, proximity queries, selection, and sorted traversals are possible only if the keys are copied into a sorted data structure. There are hash table implementations that keep the keys in order, but they are far from efficient.</a:t>
            </a:r>
          </a:p>
          <a:p>
            <a:pPr marL="457200" lvl="1" indent="0">
              <a:buNone/>
            </a:pPr>
            <a:endParaRPr lang="en-GB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having multidimensional data.</a:t>
            </a:r>
          </a:p>
          <a:p>
            <a:pPr marL="0" indent="0">
              <a:buNone/>
            </a:pPr>
            <a:endParaRPr lang="en-GB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Prefix searching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specially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if the keys are long and of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variable-lengths.</a:t>
            </a:r>
          </a:p>
          <a:p>
            <a:pPr marL="457200" lvl="1" indent="0">
              <a:buNone/>
            </a:pPr>
            <a:endParaRPr lang="en-GB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that have dynamic data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Open-addressed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hash tables are based on 1D-arrays, which are difficult to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resize once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they have been allocated. Unless you want to implement the table as a dynamic array and rehash all of the keys whenever the size changes. This is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 incredibly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expensive operation. An alternative is use a separate-chained hash tables or dynamic hashing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 which the data does not have unique keys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Open-addressed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hash tables cannot be used if the data does not have unique keys. An alternative is use separate-chained hash tables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Hash tables are also regarded as forms of data structures used in computer programming to perform specific operation/implementation.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 Table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a data structure made up of two parts,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(or array)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of data, and a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identifies the location of the data within the table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‘Hashing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algorithm’ is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carried out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on the key, which then acts as an index to the specific location of that data item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within the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generally use specific data structures (i.e. Hash Tables) to perform given operations.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One of the purpose of using Hash Table data structures is to support specific operations (</a:t>
            </a:r>
            <a:r>
              <a:rPr lang="en-GB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deletion, insertion, search….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during computer program implementation</a:t>
            </a: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mapping between an item and the slot where that item belongs in the hash table is called the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hash a value means simply to apply a function that transforms a possibly non-integer key into an integer value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Hashing?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Hashing is a very common technique used for sorting data in such a way that the data can be inserted, retrieved or deleted very quickly.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Hashing uses Harsh Table data structures to perform given operations in computer programming.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Hashing can also be referred to as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 used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convert a range of key values into a range of indexes of an array. 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involves applying a hashing algorithm to a data item, known as the hashing key, to create a hash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Hashing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has two main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speed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data retrieval, and 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check the validity of data.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Tables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hash table is a data structure made up of two parts, a table (or array) of data, and a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key, which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identifies the location of the data within the table.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hash table is an array with index range: </a:t>
            </a:r>
            <a:r>
              <a:rPr lang="en-GB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GB" sz="2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TableSize</a:t>
            </a:r>
            <a:r>
              <a:rPr lang="en-GB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GB" sz="2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endParaRPr lang="en-GB" sz="8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commonly used data structure to implement symbol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  <a:p>
            <a:pPr marL="0" indent="0">
              <a:buNone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lookup can be made very fast </a:t>
            </a:r>
            <a:r>
              <a:rPr lang="en-GB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O(1</a:t>
            </a:r>
            <a:r>
              <a:rPr lang="en-GB" sz="2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7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maps an identifier name into a table index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hash function, </a:t>
            </a:r>
            <a:r>
              <a:rPr lang="en-GB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h(name)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should depend solely on </a:t>
            </a:r>
            <a:r>
              <a:rPr lang="en-GB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457200" lvl="1" indent="0">
              <a:buNone/>
            </a:pPr>
            <a:endParaRPr lang="en-GB" sz="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h(name</a:t>
            </a:r>
            <a:r>
              <a:rPr lang="en-GB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should be computed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quickly</a:t>
            </a:r>
          </a:p>
          <a:p>
            <a:pPr marL="457200" lvl="1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should be </a:t>
            </a: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randomizing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distributing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</a:p>
          <a:p>
            <a:pPr marL="457200" lvl="1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table indices should be mapped with equal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  <a:p>
            <a:pPr marL="457200" lvl="1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names should not cluster to the same table index</a:t>
            </a:r>
          </a:p>
        </p:txBody>
      </p:sp>
    </p:spTree>
    <p:extLst>
      <p:ext uri="{BB962C8B-B14F-4D97-AF65-F5344CB8AC3E}">
        <p14:creationId xmlns:p14="http://schemas.microsoft.com/office/powerpoint/2010/main" val="40170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Hashing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8326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tatic Hashing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static hashing, the hash function maps search-key values to a fixed set of locations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Hashing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dynamic hashing a hash table can grow to handle more items. The associated hash function must change as the table grows.</a:t>
            </a:r>
          </a:p>
        </p:txBody>
      </p:sp>
    </p:spTree>
    <p:extLst>
      <p:ext uri="{BB962C8B-B14F-4D97-AF65-F5344CB8AC3E}">
        <p14:creationId xmlns:p14="http://schemas.microsoft.com/office/powerpoint/2010/main" val="36188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560840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Table – Cont’d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484784"/>
            <a:ext cx="4104456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Hash table is an array of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fixed size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1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TableSize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Array elements indexed by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key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which is mapped to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 array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(</a:t>
            </a:r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0…TableSize-1).</a:t>
            </a:r>
            <a:endParaRPr lang="en-GB" sz="1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Mapping (hash function)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 from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key to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E.g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h(“john”) = 3. </a:t>
            </a:r>
            <a:endParaRPr lang="en-GB" sz="1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3600400" cy="46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4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Table – Main Components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37230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2" y="49231"/>
            <a:ext cx="8291264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Hash Operations.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2493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 hash table operations include the following:</a:t>
            </a:r>
          </a:p>
          <a:p>
            <a:pPr marL="0" indent="0">
              <a:buNone/>
            </a:pPr>
            <a:endParaRPr lang="en-GB" sz="1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</a:t>
            </a: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 element in a hashtable.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</a:t>
            </a: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 element in a hashtable.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Deletion </a:t>
            </a:r>
            <a:r>
              <a:rPr lang="en-GB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 element from a hashtable.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1467</Words>
  <Application>Microsoft Office PowerPoint</Application>
  <PresentationFormat>On-screen Show (4:3)</PresentationFormat>
  <Paragraphs>195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Structures</vt:lpstr>
      <vt:lpstr>Part E: Hashing (Hash Tables &amp; Functions)</vt:lpstr>
      <vt:lpstr>Introduction.</vt:lpstr>
      <vt:lpstr>What is Hashing?</vt:lpstr>
      <vt:lpstr>Hash Tables </vt:lpstr>
      <vt:lpstr>Types of Hashing</vt:lpstr>
      <vt:lpstr>Hash Table – Cont’d</vt:lpstr>
      <vt:lpstr>Hash Table – Main Components</vt:lpstr>
      <vt:lpstr>Hash Operations.</vt:lpstr>
      <vt:lpstr>Hash Operations</vt:lpstr>
      <vt:lpstr>Hash Operations</vt:lpstr>
      <vt:lpstr>Hash Operations</vt:lpstr>
      <vt:lpstr>Hash Operations</vt:lpstr>
      <vt:lpstr>Hash Operations</vt:lpstr>
      <vt:lpstr>Types of Hash Tables.</vt:lpstr>
      <vt:lpstr>Hash Functions</vt:lpstr>
      <vt:lpstr>Hash Functions – Cont’d</vt:lpstr>
      <vt:lpstr>Hash Functions – Cont’d</vt:lpstr>
      <vt:lpstr>Hash Functions - Properties</vt:lpstr>
      <vt:lpstr>Factors That Affects Hash Tables</vt:lpstr>
      <vt:lpstr>How To Resolve Collision</vt:lpstr>
      <vt:lpstr>How To Resolve Collision – Open Addressing</vt:lpstr>
      <vt:lpstr>Hash Tables Application/Benefits</vt:lpstr>
      <vt:lpstr>When not to use Hash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Oludare Elebiju</cp:lastModifiedBy>
  <cp:revision>284</cp:revision>
  <cp:lastPrinted>2016-09-22T07:57:42Z</cp:lastPrinted>
  <dcterms:created xsi:type="dcterms:W3CDTF">2016-08-31T19:30:49Z</dcterms:created>
  <dcterms:modified xsi:type="dcterms:W3CDTF">2018-03-09T10:34:09Z</dcterms:modified>
</cp:coreProperties>
</file>