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56" r:id="rId2"/>
    <p:sldId id="277" r:id="rId3"/>
    <p:sldId id="279" r:id="rId4"/>
    <p:sldId id="258" r:id="rId5"/>
    <p:sldId id="354" r:id="rId6"/>
    <p:sldId id="360" r:id="rId7"/>
    <p:sldId id="356" r:id="rId8"/>
    <p:sldId id="358" r:id="rId9"/>
    <p:sldId id="359" r:id="rId10"/>
    <p:sldId id="363" r:id="rId11"/>
    <p:sldId id="361" r:id="rId12"/>
    <p:sldId id="362" r:id="rId13"/>
    <p:sldId id="372" r:id="rId14"/>
    <p:sldId id="364" r:id="rId15"/>
    <p:sldId id="365" r:id="rId16"/>
    <p:sldId id="366" r:id="rId17"/>
    <p:sldId id="367" r:id="rId18"/>
    <p:sldId id="368" r:id="rId19"/>
    <p:sldId id="369" r:id="rId20"/>
    <p:sldId id="371" r:id="rId21"/>
    <p:sldId id="370" r:id="rId22"/>
    <p:sldId id="33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803" autoAdjust="0"/>
  </p:normalViewPr>
  <p:slideViewPr>
    <p:cSldViewPr>
      <p:cViewPr>
        <p:scale>
          <a:sx n="60" d="100"/>
          <a:sy n="60" d="100"/>
        </p:scale>
        <p:origin x="-246" y="-150"/>
      </p:cViewPr>
      <p:guideLst>
        <p:guide orient="horz" pos="2160"/>
        <p:guide pos="2880"/>
      </p:guideLst>
    </p:cSldViewPr>
  </p:slideViewPr>
  <p:outlineViewPr>
    <p:cViewPr>
      <p:scale>
        <a:sx n="33" d="100"/>
        <a:sy n="33" d="100"/>
      </p:scale>
      <p:origin x="0" y="493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5A63C-E0C4-4903-B851-8964F4127E06}" type="datetimeFigureOut">
              <a:rPr lang="en-GB" smtClean="0"/>
              <a:t>07/12/2017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3A45D8-66A8-49CB-88AD-34D66B653A9B}" type="slidenum">
              <a:rPr lang="en-GB" smtClean="0"/>
              <a:t>‹#›</a:t>
            </a:fld>
            <a:endParaRPr lang="en-GB"/>
          </a:p>
        </p:txBody>
      </p:sp>
    </p:spTree>
    <p:extLst>
      <p:ext uri="{BB962C8B-B14F-4D97-AF65-F5344CB8AC3E}">
        <p14:creationId xmlns:p14="http://schemas.microsoft.com/office/powerpoint/2010/main" val="4202669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F3A45D8-66A8-49CB-88AD-34D66B653A9B}" type="slidenum">
              <a:rPr lang="en-GB" smtClean="0"/>
              <a:t>2</a:t>
            </a:fld>
            <a:endParaRPr lang="en-GB"/>
          </a:p>
        </p:txBody>
      </p:sp>
    </p:spTree>
    <p:extLst>
      <p:ext uri="{BB962C8B-B14F-4D97-AF65-F5344CB8AC3E}">
        <p14:creationId xmlns:p14="http://schemas.microsoft.com/office/powerpoint/2010/main" val="2153917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DC4845-FA77-4CB9-A7E3-C367312F4FB9}" type="datetime1">
              <a:rPr lang="en-US" smtClean="0"/>
              <a:t>12/7/2017</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r>
              <a:rPr lang="en-US" smtClean="0"/>
              <a:t>OE</a:t>
            </a:r>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B6F15528-21DE-4FAA-801E-634DDDAF4B2B}" type="slidenum">
              <a:rPr lang="en-US" smtClean="0"/>
              <a:pPr/>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52583-220A-495A-9285-F52CC0BB7D52}" type="datetime1">
              <a:rPr lang="en-US" smtClean="0"/>
              <a:t>12/7/2017</a:t>
            </a:fld>
            <a:endParaRPr lang="en-US"/>
          </a:p>
        </p:txBody>
      </p:sp>
      <p:sp>
        <p:nvSpPr>
          <p:cNvPr id="5" name="Footer Placeholder 4"/>
          <p:cNvSpPr>
            <a:spLocks noGrp="1"/>
          </p:cNvSpPr>
          <p:nvPr>
            <p:ph type="ftr" sz="quarter" idx="11"/>
          </p:nvPr>
        </p:nvSpPr>
        <p:spPr/>
        <p:txBody>
          <a:bodyPr/>
          <a:lstStyle/>
          <a:p>
            <a:r>
              <a:rPr lang="en-US" smtClean="0"/>
              <a:t>OE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874012-6BBE-45AA-A3E7-8F165E6626A0}" type="datetime1">
              <a:rPr lang="en-US" smtClean="0"/>
              <a:t>12/7/2017</a:t>
            </a:fld>
            <a:endParaRPr lang="en-US"/>
          </a:p>
        </p:txBody>
      </p:sp>
      <p:sp>
        <p:nvSpPr>
          <p:cNvPr id="5" name="Footer Placeholder 4"/>
          <p:cNvSpPr>
            <a:spLocks noGrp="1"/>
          </p:cNvSpPr>
          <p:nvPr>
            <p:ph type="ftr" sz="quarter" idx="11"/>
          </p:nvPr>
        </p:nvSpPr>
        <p:spPr/>
        <p:txBody>
          <a:bodyPr/>
          <a:lstStyle/>
          <a:p>
            <a:r>
              <a:rPr lang="en-US" smtClean="0"/>
              <a:t>OE</a:t>
            </a:r>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B6F15528-21DE-4FAA-801E-634DDDAF4B2B}" type="slidenum">
              <a:rPr lang="en-US" smtClean="0"/>
              <a:pPr/>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6848D8-318C-49D9-BD52-2ED6920EABAF}" type="datetime1">
              <a:rPr lang="en-US" smtClean="0"/>
              <a:t>12/7/2017</a:t>
            </a:fld>
            <a:endParaRPr lang="en-US"/>
          </a:p>
        </p:txBody>
      </p:sp>
      <p:sp>
        <p:nvSpPr>
          <p:cNvPr id="5" name="Footer Placeholder 4"/>
          <p:cNvSpPr>
            <a:spLocks noGrp="1"/>
          </p:cNvSpPr>
          <p:nvPr>
            <p:ph type="ftr" sz="quarter" idx="11"/>
          </p:nvPr>
        </p:nvSpPr>
        <p:spPr/>
        <p:txBody>
          <a:bodyPr/>
          <a:lstStyle/>
          <a:p>
            <a:r>
              <a:rPr lang="en-US" smtClean="0"/>
              <a:t>OE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28332-C68B-41F4-973A-F3D835FAA6D3}" type="datetime1">
              <a:rPr lang="en-US" smtClean="0"/>
              <a:t>12/7/2017</a:t>
            </a:fld>
            <a:endParaRPr lang="en-US"/>
          </a:p>
        </p:txBody>
      </p:sp>
      <p:sp>
        <p:nvSpPr>
          <p:cNvPr id="5" name="Footer Placeholder 4"/>
          <p:cNvSpPr>
            <a:spLocks noGrp="1"/>
          </p:cNvSpPr>
          <p:nvPr>
            <p:ph type="ftr" sz="quarter" idx="11"/>
          </p:nvPr>
        </p:nvSpPr>
        <p:spPr>
          <a:xfrm>
            <a:off x="5791200" y="6356350"/>
            <a:ext cx="2895600" cy="365125"/>
          </a:xfrm>
        </p:spPr>
        <p:txBody>
          <a:bodyPr/>
          <a:lstStyle/>
          <a:p>
            <a:r>
              <a:rPr lang="en-US" smtClean="0"/>
              <a:t>OE</a:t>
            </a:r>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B6F15528-21DE-4FAA-801E-634DDDAF4B2B}" type="slidenum">
              <a:rPr lang="en-US" smtClean="0"/>
              <a:pPr/>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E6723E-401F-41B2-9B1A-856786398E93}" type="datetime1">
              <a:rPr lang="en-US" smtClean="0"/>
              <a:t>12/7/2017</a:t>
            </a:fld>
            <a:endParaRPr lang="en-US"/>
          </a:p>
        </p:txBody>
      </p:sp>
      <p:sp>
        <p:nvSpPr>
          <p:cNvPr id="6" name="Footer Placeholder 5"/>
          <p:cNvSpPr>
            <a:spLocks noGrp="1"/>
          </p:cNvSpPr>
          <p:nvPr>
            <p:ph type="ftr" sz="quarter" idx="11"/>
          </p:nvPr>
        </p:nvSpPr>
        <p:spPr/>
        <p:txBody>
          <a:bodyPr/>
          <a:lstStyle/>
          <a:p>
            <a:r>
              <a:rPr lang="en-US" smtClean="0"/>
              <a:t>OE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AC774-E24D-49D0-AC45-47E1580D6C1E}" type="datetime1">
              <a:rPr lang="en-US" smtClean="0"/>
              <a:t>12/7/2017</a:t>
            </a:fld>
            <a:endParaRPr lang="en-US"/>
          </a:p>
        </p:txBody>
      </p:sp>
      <p:sp>
        <p:nvSpPr>
          <p:cNvPr id="8" name="Footer Placeholder 7"/>
          <p:cNvSpPr>
            <a:spLocks noGrp="1"/>
          </p:cNvSpPr>
          <p:nvPr>
            <p:ph type="ftr" sz="quarter" idx="11"/>
          </p:nvPr>
        </p:nvSpPr>
        <p:spPr/>
        <p:txBody>
          <a:bodyPr/>
          <a:lstStyle/>
          <a:p>
            <a:r>
              <a:rPr lang="en-US" smtClean="0"/>
              <a:t>OE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62C401-4607-45AB-8410-BA81861043AB}" type="datetime1">
              <a:rPr lang="en-US" smtClean="0"/>
              <a:t>12/7/2017</a:t>
            </a:fld>
            <a:endParaRPr lang="en-US"/>
          </a:p>
        </p:txBody>
      </p:sp>
      <p:sp>
        <p:nvSpPr>
          <p:cNvPr id="4" name="Footer Placeholder 3"/>
          <p:cNvSpPr>
            <a:spLocks noGrp="1"/>
          </p:cNvSpPr>
          <p:nvPr>
            <p:ph type="ftr" sz="quarter" idx="11"/>
          </p:nvPr>
        </p:nvSpPr>
        <p:spPr/>
        <p:txBody>
          <a:bodyPr/>
          <a:lstStyle/>
          <a:p>
            <a:r>
              <a:rPr lang="en-US" smtClean="0"/>
              <a:t>OE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2EA10-22AB-41E3-87C4-E528DF7F1DBC}" type="datetime1">
              <a:rPr lang="en-US" smtClean="0"/>
              <a:t>12/7/2017</a:t>
            </a:fld>
            <a:endParaRPr lang="en-US"/>
          </a:p>
        </p:txBody>
      </p:sp>
      <p:sp>
        <p:nvSpPr>
          <p:cNvPr id="3" name="Footer Placeholder 2"/>
          <p:cNvSpPr>
            <a:spLocks noGrp="1"/>
          </p:cNvSpPr>
          <p:nvPr>
            <p:ph type="ftr" sz="quarter" idx="11"/>
          </p:nvPr>
        </p:nvSpPr>
        <p:spPr/>
        <p:txBody>
          <a:bodyPr/>
          <a:lstStyle/>
          <a:p>
            <a:r>
              <a:rPr lang="en-US" smtClean="0"/>
              <a:t>OE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475E4-56A1-4767-A082-E6F27F864D24}" type="datetime1">
              <a:rPr lang="en-US" smtClean="0"/>
              <a:t>12/7/2017</a:t>
            </a:fld>
            <a:endParaRPr lang="en-US"/>
          </a:p>
        </p:txBody>
      </p:sp>
      <p:sp>
        <p:nvSpPr>
          <p:cNvPr id="6" name="Footer Placeholder 5"/>
          <p:cNvSpPr>
            <a:spLocks noGrp="1"/>
          </p:cNvSpPr>
          <p:nvPr>
            <p:ph type="ftr" sz="quarter" idx="11"/>
          </p:nvPr>
        </p:nvSpPr>
        <p:spPr/>
        <p:txBody>
          <a:bodyPr/>
          <a:lstStyle/>
          <a:p>
            <a:r>
              <a:rPr lang="en-US" smtClean="0"/>
              <a:t>OE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8306921D-C337-436B-8ACD-2285DF7ED83E}" type="datetime1">
              <a:rPr lang="en-US" smtClean="0"/>
              <a:t>12/7/2017</a:t>
            </a:fld>
            <a:endParaRPr lang="en-US"/>
          </a:p>
        </p:txBody>
      </p:sp>
      <p:sp>
        <p:nvSpPr>
          <p:cNvPr id="6" name="Footer Placeholder 5"/>
          <p:cNvSpPr>
            <a:spLocks noGrp="1"/>
          </p:cNvSpPr>
          <p:nvPr>
            <p:ph type="ftr" sz="quarter" idx="11"/>
          </p:nvPr>
        </p:nvSpPr>
        <p:spPr/>
        <p:txBody>
          <a:bodyPr/>
          <a:lstStyle/>
          <a:p>
            <a:r>
              <a:rPr lang="en-US" smtClean="0"/>
              <a:t>OE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1207C98-A6B6-4F0F-B249-6A37613AEEDD}" type="datetime1">
              <a:rPr lang="en-US" smtClean="0"/>
              <a:t>12/7/2017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OE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JQhciTuD3E8&amp;nohtml5=Fal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T2sFYY-fT5o&amp;feature=youtu.b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600" dirty="0"/>
              <a:t>Data Structures</a:t>
            </a:r>
            <a:r>
              <a:rPr lang="en-GB" sz="3600" dirty="0" smtClean="0"/>
              <a:t>.</a:t>
            </a:r>
            <a:br>
              <a:rPr lang="en-GB" sz="3600" dirty="0" smtClean="0"/>
            </a:br>
            <a:r>
              <a:rPr lang="en-GB" sz="3200" dirty="0" smtClean="0"/>
              <a:t>(</a:t>
            </a:r>
            <a:r>
              <a:rPr lang="en-GB" sz="3200" dirty="0"/>
              <a:t>H16Y 35)</a:t>
            </a:r>
          </a:p>
        </p:txBody>
      </p:sp>
      <p:sp>
        <p:nvSpPr>
          <p:cNvPr id="3" name="Subtitle 2"/>
          <p:cNvSpPr>
            <a:spLocks noGrp="1"/>
          </p:cNvSpPr>
          <p:nvPr>
            <p:ph type="subTitle" idx="1"/>
          </p:nvPr>
        </p:nvSpPr>
        <p:spPr/>
        <p:txBody>
          <a:bodyPr/>
          <a:lstStyle/>
          <a:p>
            <a:r>
              <a:rPr lang="en-GB" dirty="0" smtClean="0"/>
              <a:t>Week 1 (Block 2)</a:t>
            </a:r>
            <a:endParaRPr lang="en-GB" dirty="0"/>
          </a:p>
        </p:txBody>
      </p:sp>
      <p:sp>
        <p:nvSpPr>
          <p:cNvPr id="4" name="Footer Placeholder 3"/>
          <p:cNvSpPr>
            <a:spLocks noGrp="1"/>
          </p:cNvSpPr>
          <p:nvPr>
            <p:ph type="ftr" sz="quarter" idx="11"/>
          </p:nvPr>
        </p:nvSpPr>
        <p:spPr/>
        <p:txBody>
          <a:bodyPr/>
          <a:lstStyle/>
          <a:p>
            <a:r>
              <a:rPr lang="en-US" dirty="0"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465554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Linear Search (LS) – Example 2</a:t>
            </a:r>
            <a:endParaRPr lang="en-GB" sz="3600" dirty="0"/>
          </a:p>
        </p:txBody>
      </p:sp>
      <p:sp>
        <p:nvSpPr>
          <p:cNvPr id="3" name="Content Placeholder 2"/>
          <p:cNvSpPr>
            <a:spLocks noGrp="1"/>
          </p:cNvSpPr>
          <p:nvPr>
            <p:ph idx="1"/>
          </p:nvPr>
        </p:nvSpPr>
        <p:spPr>
          <a:xfrm>
            <a:off x="0" y="1676400"/>
            <a:ext cx="8839200" cy="4648200"/>
          </a:xfrm>
        </p:spPr>
        <p:txBody>
          <a:bodyPr>
            <a:noAutofit/>
          </a:bodyPr>
          <a:lstStyle/>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Consider the search to find element ‘J’ from a given sorted list of A-X elements </a:t>
            </a: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118872" indent="0">
              <a:spcBef>
                <a:spcPts val="600"/>
              </a:spcBef>
              <a:buNone/>
              <a:defRPr/>
            </a:pPr>
            <a:r>
              <a:rPr lang="en-GB" sz="2000" dirty="0" smtClean="0">
                <a:latin typeface="Times New Roman" panose="02020603050405020304" pitchFamily="18" charset="0"/>
                <a:cs typeface="Times New Roman" panose="02020603050405020304" pitchFamily="18" charset="0"/>
              </a:rPr>
              <a:t> </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The example shown above comprises of sorted list of elements A-X located in index points 0-23.</a:t>
            </a: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The search will begin from the start of the list and scan all the elements until the target value (i.e. J) is found.</a:t>
            </a: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Once the target value is found, the search operation will be terminated and </a:t>
            </a:r>
            <a:r>
              <a:rPr lang="en-GB" sz="2000" dirty="0">
                <a:latin typeface="Times New Roman" panose="02020603050405020304" pitchFamily="18" charset="0"/>
                <a:cs typeface="Times New Roman" panose="02020603050405020304" pitchFamily="18" charset="0"/>
              </a:rPr>
              <a:t>the </a:t>
            </a:r>
            <a:r>
              <a:rPr lang="en-GB" sz="2000" dirty="0" smtClean="0">
                <a:latin typeface="Times New Roman" panose="02020603050405020304" pitchFamily="18" charset="0"/>
                <a:cs typeface="Times New Roman" panose="02020603050405020304" pitchFamily="18" charset="0"/>
              </a:rPr>
              <a:t>result is </a:t>
            </a:r>
            <a:r>
              <a:rPr lang="en-GB" sz="2000" dirty="0">
                <a:latin typeface="Times New Roman" panose="02020603050405020304" pitchFamily="18" charset="0"/>
                <a:cs typeface="Times New Roman" panose="02020603050405020304" pitchFamily="18" charset="0"/>
              </a:rPr>
              <a:t>reported back to the calling function</a:t>
            </a:r>
            <a:r>
              <a:rPr lang="en-GB" sz="2000" dirty="0" smtClean="0">
                <a:latin typeface="Times New Roman" panose="02020603050405020304" pitchFamily="18" charset="0"/>
                <a:cs typeface="Times New Roman" panose="02020603050405020304" pitchFamily="18" charset="0"/>
              </a:rPr>
              <a:t>.</a:t>
            </a: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The result reported will confirm the target was found and the index point (i.e. 9) where the value is located within the list</a:t>
            </a:r>
            <a:endParaRPr lang="en-GB" sz="20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smtClean="0">
              <a:latin typeface="Times New Roman" panose="02020603050405020304" pitchFamily="18" charset="0"/>
              <a:cs typeface="Times New Roman" panose="02020603050405020304" pitchFamily="18" charset="0"/>
            </a:endParaRPr>
          </a:p>
          <a:p>
            <a:pPr marL="118872" indent="0">
              <a:spcBef>
                <a:spcPts val="600"/>
              </a:spcBef>
              <a:buNone/>
              <a:defRPr/>
            </a:pPr>
            <a:r>
              <a:rPr lang="en-GB"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886200" y="6492875"/>
            <a:ext cx="2895600" cy="365125"/>
          </a:xfrm>
        </p:spPr>
        <p:txBody>
          <a:bodyPr/>
          <a:lstStyle/>
          <a:p>
            <a:r>
              <a:rPr lang="en-US" dirty="0" smtClean="0"/>
              <a:t>OE</a:t>
            </a:r>
            <a:endParaRPr lang="en-US" dirty="0"/>
          </a:p>
        </p:txBody>
      </p:sp>
      <p:sp>
        <p:nvSpPr>
          <p:cNvPr id="5" name="Slide Number Placeholder 4"/>
          <p:cNvSpPr>
            <a:spLocks noGrp="1"/>
          </p:cNvSpPr>
          <p:nvPr>
            <p:ph type="sldNum" sz="quarter" idx="12"/>
          </p:nvPr>
        </p:nvSpPr>
        <p:spPr>
          <a:xfrm>
            <a:off x="7010400" y="6492875"/>
            <a:ext cx="2133600" cy="365125"/>
          </a:xfrm>
        </p:spPr>
        <p:txBody>
          <a:bodyPr/>
          <a:lstStyle/>
          <a:p>
            <a:fld id="{B6F15528-21DE-4FAA-801E-634DDDAF4B2B}" type="slidenum">
              <a:rPr lang="en-US" smtClean="0"/>
              <a:pPr/>
              <a:t>10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6781800" cy="1609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07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Characteristics of Linear Search </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Linear </a:t>
            </a:r>
            <a:r>
              <a:rPr lang="en-GB" sz="2000" dirty="0">
                <a:latin typeface="Times New Roman" panose="02020603050405020304" pitchFamily="18" charset="0"/>
                <a:cs typeface="Times New Roman" panose="02020603050405020304" pitchFamily="18" charset="0"/>
              </a:rPr>
              <a:t>search scans one item at a time, without jumping to any </a:t>
            </a:r>
            <a:r>
              <a:rPr lang="en-GB" sz="2000" dirty="0" smtClean="0">
                <a:latin typeface="Times New Roman" panose="02020603050405020304" pitchFamily="18" charset="0"/>
                <a:cs typeface="Times New Roman" panose="02020603050405020304" pitchFamily="18" charset="0"/>
              </a:rPr>
              <a:t>item</a:t>
            </a:r>
          </a:p>
          <a:p>
            <a:pPr marL="118872" indent="0">
              <a:spcBef>
                <a:spcPts val="600"/>
              </a:spcBef>
              <a:buNone/>
              <a:defRPr/>
            </a:pPr>
            <a:endParaRPr lang="en-GB" sz="8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Time </a:t>
            </a:r>
            <a:r>
              <a:rPr lang="en-GB" sz="2000" dirty="0">
                <a:latin typeface="Times New Roman" panose="02020603050405020304" pitchFamily="18" charset="0"/>
                <a:cs typeface="Times New Roman" panose="02020603050405020304" pitchFamily="18" charset="0"/>
              </a:rPr>
              <a:t>taken to search elements keep increasing as the number of elements are increased</a:t>
            </a:r>
            <a:r>
              <a:rPr lang="en-GB" sz="2000" dirty="0" smtClean="0">
                <a:latin typeface="Times New Roman" panose="02020603050405020304" pitchFamily="18" charset="0"/>
                <a:cs typeface="Times New Roman" panose="02020603050405020304" pitchFamily="18" charset="0"/>
              </a:rPr>
              <a:t>.</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Linear search is simple to code, but requires on average to search half of the array each time the target is </a:t>
            </a:r>
            <a:r>
              <a:rPr lang="en-GB" sz="2000" dirty="0" smtClean="0">
                <a:latin typeface="Times New Roman" panose="02020603050405020304" pitchFamily="18" charset="0"/>
                <a:cs typeface="Times New Roman" panose="02020603050405020304" pitchFamily="18" charset="0"/>
              </a:rPr>
              <a:t>found</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If the target is not in the array then every item in the array will be examined.</a:t>
            </a:r>
            <a:endParaRPr lang="en-GB" sz="2000" dirty="0" smtClean="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Data collection list does not have to be sorted before performing linear search, i.e. linear search can be performed on sorted and unsorted list.</a:t>
            </a: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04497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Advantages &amp; Limitation of Linear Search </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118872" indent="0">
              <a:spcBef>
                <a:spcPts val="600"/>
              </a:spcBef>
              <a:buNone/>
              <a:defRPr/>
            </a:pPr>
            <a:r>
              <a:rPr lang="en-GB" sz="2000" b="1" dirty="0" smtClean="0">
                <a:latin typeface="Times New Roman" panose="02020603050405020304" pitchFamily="18" charset="0"/>
                <a:cs typeface="Times New Roman" panose="02020603050405020304" pitchFamily="18" charset="0"/>
              </a:rPr>
              <a:t>Advantages</a:t>
            </a: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The linear search is simple - It is very easy to understand and </a:t>
            </a:r>
            <a:r>
              <a:rPr lang="en-GB" sz="2000" dirty="0" smtClean="0">
                <a:latin typeface="Times New Roman" panose="02020603050405020304" pitchFamily="18" charset="0"/>
                <a:cs typeface="Times New Roman" panose="02020603050405020304" pitchFamily="18" charset="0"/>
              </a:rPr>
              <a:t>implement</a:t>
            </a:r>
          </a:p>
          <a:p>
            <a:pPr marL="118872" indent="0">
              <a:spcBef>
                <a:spcPts val="600"/>
              </a:spcBef>
              <a:buNone/>
              <a:defRPr/>
            </a:pPr>
            <a:endParaRPr lang="en-GB" sz="8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It does not require the data in the array to be stored in any particular order</a:t>
            </a:r>
            <a:endParaRPr lang="en-GB" sz="2000" dirty="0" smtClean="0">
              <a:latin typeface="Times New Roman" panose="02020603050405020304" pitchFamily="18" charset="0"/>
              <a:cs typeface="Times New Roman" panose="02020603050405020304" pitchFamily="18" charset="0"/>
            </a:endParaRPr>
          </a:p>
          <a:p>
            <a:pPr marL="118872" indent="0">
              <a:spcBef>
                <a:spcPts val="600"/>
              </a:spcBef>
              <a:buNone/>
              <a:defRPr/>
            </a:pPr>
            <a:endParaRPr lang="en-GB" sz="2000" b="1" dirty="0" smtClean="0">
              <a:latin typeface="Times New Roman" panose="02020603050405020304" pitchFamily="18" charset="0"/>
              <a:cs typeface="Times New Roman" panose="02020603050405020304" pitchFamily="18" charset="0"/>
            </a:endParaRPr>
          </a:p>
          <a:p>
            <a:pPr marL="118872" indent="0">
              <a:spcBef>
                <a:spcPts val="600"/>
              </a:spcBef>
              <a:buNone/>
              <a:defRPr/>
            </a:pPr>
            <a:r>
              <a:rPr lang="en-GB" sz="2000" b="1" dirty="0" smtClean="0">
                <a:latin typeface="Times New Roman" panose="02020603050405020304" pitchFamily="18" charset="0"/>
                <a:cs typeface="Times New Roman" panose="02020603050405020304" pitchFamily="18" charset="0"/>
              </a:rPr>
              <a:t>Limitation</a:t>
            </a:r>
            <a:endParaRPr lang="en-GB" sz="2000" b="1"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Linear search is considered to be too slow to be used when searching elements in large lists as the technique involves searching all items one at a time</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138798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Linear Search - Links</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hlinkClick r:id="rId2"/>
              </a:rPr>
              <a:t>https://</a:t>
            </a:r>
            <a:r>
              <a:rPr lang="en-GB" sz="2000" dirty="0" smtClean="0">
                <a:latin typeface="Times New Roman" panose="02020603050405020304" pitchFamily="18" charset="0"/>
                <a:cs typeface="Times New Roman" panose="02020603050405020304" pitchFamily="18" charset="0"/>
                <a:hlinkClick r:id="rId2"/>
              </a:rPr>
              <a:t>www.youtube.com/watch?v=JQhciTuD3E8&amp;nohtml5=False</a:t>
            </a:r>
            <a:r>
              <a:rPr lang="en-GB" sz="2000" dirty="0" smtClean="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35436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563562"/>
          </a:xfrm>
        </p:spPr>
        <p:txBody>
          <a:bodyPr>
            <a:normAutofit fontScale="90000"/>
          </a:bodyPr>
          <a:lstStyle/>
          <a:p>
            <a:pPr algn="l"/>
            <a:r>
              <a:rPr lang="en-GB" sz="3600" dirty="0" smtClean="0"/>
              <a:t>Data Structures.</a:t>
            </a:r>
            <a:endParaRPr lang="en-GB" sz="3600" dirty="0"/>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p:cNvSpPr txBox="1"/>
          <p:nvPr/>
        </p:nvSpPr>
        <p:spPr>
          <a:xfrm>
            <a:off x="2875281" y="3159368"/>
            <a:ext cx="2726260" cy="461665"/>
          </a:xfrm>
          <a:prstGeom prst="rect">
            <a:avLst/>
          </a:prstGeom>
          <a:noFill/>
        </p:spPr>
        <p:txBody>
          <a:bodyPr wrap="none" rtlCol="0">
            <a:spAutoFit/>
          </a:bodyPr>
          <a:lstStyle/>
          <a:p>
            <a:pPr algn="ctr"/>
            <a:r>
              <a:rPr lang="en-GB" sz="2400" b="1" dirty="0" smtClean="0">
                <a:solidFill>
                  <a:schemeClr val="tx2"/>
                </a:solidFill>
                <a:latin typeface="Times New Roman" panose="02020603050405020304" pitchFamily="18" charset="0"/>
                <a:cs typeface="Times New Roman" panose="02020603050405020304" pitchFamily="18" charset="0"/>
              </a:rPr>
              <a:t>Binary Search (BS)</a:t>
            </a:r>
            <a:endParaRPr lang="en-GB" sz="2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063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Binary Search (BS).</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Binary search is also a method used to locate a specified item in a sorted </a:t>
            </a:r>
            <a:r>
              <a:rPr lang="en-GB" sz="2000" dirty="0" smtClean="0">
                <a:latin typeface="Times New Roman" panose="02020603050405020304" pitchFamily="18" charset="0"/>
                <a:cs typeface="Times New Roman" panose="02020603050405020304" pitchFamily="18" charset="0"/>
              </a:rPr>
              <a:t>list</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The search technique performs the search on the sorted  list by </a:t>
            </a:r>
            <a:r>
              <a:rPr lang="en-GB" sz="2000" dirty="0">
                <a:latin typeface="Times New Roman" panose="02020603050405020304" pitchFamily="18" charset="0"/>
                <a:cs typeface="Times New Roman" panose="02020603050405020304" pitchFamily="18" charset="0"/>
              </a:rPr>
              <a:t>repeatedly dividing the search interval in </a:t>
            </a:r>
            <a:r>
              <a:rPr lang="en-GB" sz="2000" dirty="0" smtClean="0">
                <a:latin typeface="Times New Roman" panose="02020603050405020304" pitchFamily="18" charset="0"/>
                <a:cs typeface="Times New Roman" panose="02020603050405020304" pitchFamily="18" charset="0"/>
              </a:rPr>
              <a:t>half.</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This method starts by comparing the searched element to the elements in the middle of the list. If the comparison determines that the two elements are equal the method stops and returns the position of the element. </a:t>
            </a:r>
            <a:endParaRPr lang="en-GB" sz="2000" dirty="0" smtClean="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It </a:t>
            </a:r>
            <a:r>
              <a:rPr lang="en-GB" sz="2000" dirty="0">
                <a:latin typeface="Times New Roman" panose="02020603050405020304" pitchFamily="18" charset="0"/>
                <a:cs typeface="Times New Roman" panose="02020603050405020304" pitchFamily="18" charset="0"/>
              </a:rPr>
              <a:t>is a very much faster search method than linear search, but to be effective the data set must be in sorted order in the array</a:t>
            </a:r>
            <a:r>
              <a:rPr lang="en-GB" sz="2000" dirty="0" smtClean="0">
                <a:latin typeface="Times New Roman" panose="02020603050405020304" pitchFamily="18" charset="0"/>
                <a:cs typeface="Times New Roman" panose="02020603050405020304" pitchFamily="18" charset="0"/>
              </a:rPr>
              <a:t>.</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If the searched element is greater than the middle element, it starts the method again using only the bottom half of the sorted list. </a:t>
            </a:r>
            <a:endParaRPr lang="en-GB" sz="20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dirty="0"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796432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Binary Search (BS).</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If the searched element is less than the middle element, it starts the method again using only the top half of the sorted </a:t>
            </a:r>
            <a:r>
              <a:rPr lang="en-GB" sz="2000" dirty="0" smtClean="0">
                <a:latin typeface="Times New Roman" panose="02020603050405020304" pitchFamily="18" charset="0"/>
                <a:cs typeface="Times New Roman" panose="02020603050405020304" pitchFamily="18" charset="0"/>
              </a:rPr>
              <a:t>list</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If </a:t>
            </a:r>
            <a:r>
              <a:rPr lang="en-GB" sz="2000" dirty="0">
                <a:latin typeface="Times New Roman" panose="02020603050405020304" pitchFamily="18" charset="0"/>
                <a:cs typeface="Times New Roman" panose="02020603050405020304" pitchFamily="18" charset="0"/>
              </a:rPr>
              <a:t>the searched element is not within the list, the method will return a unique value indicating </a:t>
            </a:r>
            <a:r>
              <a:rPr lang="en-GB" sz="2000" dirty="0" smtClean="0">
                <a:latin typeface="Times New Roman" panose="02020603050405020304" pitchFamily="18" charset="0"/>
                <a:cs typeface="Times New Roman" panose="02020603050405020304" pitchFamily="18" charset="0"/>
              </a:rPr>
              <a:t>that.</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Therefore the binary search method halves the number of elements compared (in each iteration), depending on the result of the comparison. </a:t>
            </a:r>
            <a:endParaRPr lang="en-GB" sz="2000" dirty="0" smtClean="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795073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Binary Search – Example 1</a:t>
            </a:r>
            <a:endParaRPr lang="en-GB" sz="3600" dirty="0"/>
          </a:p>
        </p:txBody>
      </p:sp>
      <p:sp>
        <p:nvSpPr>
          <p:cNvPr id="3" name="Content Placeholder 2"/>
          <p:cNvSpPr>
            <a:spLocks noGrp="1"/>
          </p:cNvSpPr>
          <p:nvPr>
            <p:ph idx="1"/>
          </p:nvPr>
        </p:nvSpPr>
        <p:spPr>
          <a:xfrm>
            <a:off x="0" y="1676400"/>
            <a:ext cx="8839200" cy="4648200"/>
          </a:xfrm>
        </p:spPr>
        <p:txBody>
          <a:bodyPr>
            <a:noAutofit/>
          </a:bodyPr>
          <a:lstStyle/>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Consider the search for data value 23 from the array dataset given below:</a:t>
            </a: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118872" indent="0">
              <a:spcBef>
                <a:spcPts val="600"/>
              </a:spcBef>
              <a:buNone/>
              <a:defRPr/>
            </a:pPr>
            <a:r>
              <a:rPr lang="en-GB" sz="2000" dirty="0" smtClean="0">
                <a:latin typeface="Times New Roman" panose="02020603050405020304" pitchFamily="18" charset="0"/>
                <a:cs typeface="Times New Roman" panose="02020603050405020304" pitchFamily="18" charset="0"/>
              </a:rPr>
              <a:t> </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Assuming the index point location for the values will be from 0, 1, 2….9, once target value (i.e. 23) is found, </a:t>
            </a:r>
            <a:r>
              <a:rPr lang="en-GB" sz="2000" dirty="0">
                <a:latin typeface="Times New Roman" panose="02020603050405020304" pitchFamily="18" charset="0"/>
                <a:cs typeface="Times New Roman" panose="02020603050405020304" pitchFamily="18" charset="0"/>
              </a:rPr>
              <a:t>the result of the search </a:t>
            </a:r>
            <a:r>
              <a:rPr lang="en-GB" sz="2000" dirty="0" smtClean="0">
                <a:latin typeface="Times New Roman" panose="02020603050405020304" pitchFamily="18" charset="0"/>
                <a:cs typeface="Times New Roman" panose="02020603050405020304" pitchFamily="18" charset="0"/>
              </a:rPr>
              <a:t>(index point = 5) is </a:t>
            </a:r>
            <a:r>
              <a:rPr lang="en-GB" sz="2000" dirty="0">
                <a:latin typeface="Times New Roman" panose="02020603050405020304" pitchFamily="18" charset="0"/>
                <a:cs typeface="Times New Roman" panose="02020603050405020304" pitchFamily="18" charset="0"/>
              </a:rPr>
              <a:t>reported back to the calling function.</a:t>
            </a:r>
            <a:endParaRPr lang="en-GB" sz="2000" dirty="0" smtClean="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886200" y="6492875"/>
            <a:ext cx="2895600" cy="365125"/>
          </a:xfrm>
        </p:spPr>
        <p:txBody>
          <a:bodyPr/>
          <a:lstStyle/>
          <a:p>
            <a:r>
              <a:rPr lang="en-US" dirty="0" smtClean="0"/>
              <a:t>OE</a:t>
            </a:r>
            <a:endParaRPr lang="en-US" dirty="0"/>
          </a:p>
        </p:txBody>
      </p:sp>
      <p:sp>
        <p:nvSpPr>
          <p:cNvPr id="5" name="Slide Number Placeholder 4"/>
          <p:cNvSpPr>
            <a:spLocks noGrp="1"/>
          </p:cNvSpPr>
          <p:nvPr>
            <p:ph type="sldNum" sz="quarter" idx="12"/>
          </p:nvPr>
        </p:nvSpPr>
        <p:spPr>
          <a:xfrm>
            <a:off x="7010400" y="6492875"/>
            <a:ext cx="2133600" cy="365125"/>
          </a:xfrm>
        </p:spPr>
        <p:txBody>
          <a:bodyPr/>
          <a:lstStyle/>
          <a:p>
            <a:fld id="{B6F15528-21DE-4FAA-801E-634DDDAF4B2B}" type="slidenum">
              <a:rPr lang="en-US" smtClean="0"/>
              <a:pPr/>
              <a:t>17</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399"/>
            <a:ext cx="6934200" cy="3217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2103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Binary Search – Example 1</a:t>
            </a:r>
            <a:endParaRPr lang="en-GB" sz="3600" dirty="0"/>
          </a:p>
        </p:txBody>
      </p:sp>
      <p:sp>
        <p:nvSpPr>
          <p:cNvPr id="3" name="Content Placeholder 2"/>
          <p:cNvSpPr>
            <a:spLocks noGrp="1"/>
          </p:cNvSpPr>
          <p:nvPr>
            <p:ph idx="1"/>
          </p:nvPr>
        </p:nvSpPr>
        <p:spPr>
          <a:xfrm>
            <a:off x="0" y="1676400"/>
            <a:ext cx="8839200" cy="4648200"/>
          </a:xfrm>
        </p:spPr>
        <p:txBody>
          <a:bodyPr>
            <a:noAutofit/>
          </a:bodyPr>
          <a:lstStyle/>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Consider the search </a:t>
            </a:r>
            <a:r>
              <a:rPr lang="en-GB" sz="2000" dirty="0">
                <a:latin typeface="Times New Roman" panose="02020603050405020304" pitchFamily="18" charset="0"/>
                <a:cs typeface="Times New Roman" panose="02020603050405020304" pitchFamily="18" charset="0"/>
              </a:rPr>
              <a:t>to find element ‘J’ from a given sorted list of A-X </a:t>
            </a:r>
            <a:r>
              <a:rPr lang="en-GB" sz="2000" dirty="0" smtClean="0">
                <a:latin typeface="Times New Roman" panose="02020603050405020304" pitchFamily="18" charset="0"/>
                <a:cs typeface="Times New Roman" panose="02020603050405020304" pitchFamily="18" charset="0"/>
              </a:rPr>
              <a:t>elements</a:t>
            </a: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118872" indent="0">
              <a:spcBef>
                <a:spcPts val="600"/>
              </a:spcBef>
              <a:buNone/>
              <a:defRPr/>
            </a:pPr>
            <a:r>
              <a:rPr lang="en-GB" sz="2000" dirty="0" smtClean="0">
                <a:latin typeface="Times New Roman" panose="02020603050405020304" pitchFamily="18" charset="0"/>
                <a:cs typeface="Times New Roman" panose="02020603050405020304" pitchFamily="18" charset="0"/>
              </a:rPr>
              <a:t> </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Here the index point location for the elements is from 0, 1, 2….23, once the target value (i.e. J) is found, </a:t>
            </a:r>
            <a:r>
              <a:rPr lang="en-GB" sz="2000" dirty="0">
                <a:latin typeface="Times New Roman" panose="02020603050405020304" pitchFamily="18" charset="0"/>
                <a:cs typeface="Times New Roman" panose="02020603050405020304" pitchFamily="18" charset="0"/>
              </a:rPr>
              <a:t>the result of the search </a:t>
            </a:r>
            <a:r>
              <a:rPr lang="en-GB" sz="2000" dirty="0" smtClean="0">
                <a:latin typeface="Times New Roman" panose="02020603050405020304" pitchFamily="18" charset="0"/>
                <a:cs typeface="Times New Roman" panose="02020603050405020304" pitchFamily="18" charset="0"/>
              </a:rPr>
              <a:t>(index point = 9) is </a:t>
            </a:r>
            <a:r>
              <a:rPr lang="en-GB" sz="2000" dirty="0">
                <a:latin typeface="Times New Roman" panose="02020603050405020304" pitchFamily="18" charset="0"/>
                <a:cs typeface="Times New Roman" panose="02020603050405020304" pitchFamily="18" charset="0"/>
              </a:rPr>
              <a:t>reported back to the calling function.</a:t>
            </a:r>
            <a:endParaRPr lang="en-GB" sz="2000" dirty="0" smtClean="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886200" y="6492875"/>
            <a:ext cx="2895600" cy="365125"/>
          </a:xfrm>
        </p:spPr>
        <p:txBody>
          <a:bodyPr/>
          <a:lstStyle/>
          <a:p>
            <a:r>
              <a:rPr lang="en-US" dirty="0" smtClean="0"/>
              <a:t>OE</a:t>
            </a:r>
            <a:endParaRPr lang="en-US" dirty="0"/>
          </a:p>
        </p:txBody>
      </p:sp>
      <p:sp>
        <p:nvSpPr>
          <p:cNvPr id="5" name="Slide Number Placeholder 4"/>
          <p:cNvSpPr>
            <a:spLocks noGrp="1"/>
          </p:cNvSpPr>
          <p:nvPr>
            <p:ph type="sldNum" sz="quarter" idx="12"/>
          </p:nvPr>
        </p:nvSpPr>
        <p:spPr>
          <a:xfrm>
            <a:off x="7010400" y="6492875"/>
            <a:ext cx="2133600" cy="365125"/>
          </a:xfrm>
        </p:spPr>
        <p:txBody>
          <a:bodyPr/>
          <a:lstStyle/>
          <a:p>
            <a:fld id="{B6F15528-21DE-4FAA-801E-634DDDAF4B2B}" type="slidenum">
              <a:rPr lang="en-US" smtClean="0"/>
              <a:pPr/>
              <a:t>18</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67759"/>
            <a:ext cx="8183561" cy="3182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986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Characteristics of Binary Search </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Binary search requires that the list of dataset is sorted prior to performing search.</a:t>
            </a:r>
          </a:p>
          <a:p>
            <a:pPr marL="118872" indent="0">
              <a:spcBef>
                <a:spcPts val="600"/>
              </a:spcBef>
              <a:buNone/>
              <a:defRPr/>
            </a:pPr>
            <a:endParaRPr lang="en-GB" sz="8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The search technique performs the search on the sorted  list by repeatedly dividing the search interval in half</a:t>
            </a:r>
            <a:r>
              <a:rPr lang="en-GB" sz="2000" dirty="0" smtClean="0">
                <a:latin typeface="Times New Roman" panose="02020603050405020304" pitchFamily="18" charset="0"/>
                <a:cs typeface="Times New Roman" panose="02020603050405020304" pitchFamily="18" charset="0"/>
              </a:rPr>
              <a:t>.</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It is a very much faster search method than linear </a:t>
            </a:r>
            <a:r>
              <a:rPr lang="en-GB" sz="2000" dirty="0" smtClean="0">
                <a:latin typeface="Times New Roman" panose="02020603050405020304" pitchFamily="18" charset="0"/>
                <a:cs typeface="Times New Roman" panose="02020603050405020304" pitchFamily="18" charset="0"/>
              </a:rPr>
              <a:t>search</a:t>
            </a:r>
            <a:endParaRPr lang="en-GB" sz="8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795182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To Cover …</a:t>
            </a:r>
            <a:endParaRPr lang="en-GB" sz="3600" dirty="0"/>
          </a:p>
        </p:txBody>
      </p:sp>
      <p:sp>
        <p:nvSpPr>
          <p:cNvPr id="3" name="Content Placeholder 2"/>
          <p:cNvSpPr>
            <a:spLocks noGrp="1"/>
          </p:cNvSpPr>
          <p:nvPr>
            <p:ph idx="1"/>
          </p:nvPr>
        </p:nvSpPr>
        <p:spPr>
          <a:xfrm>
            <a:off x="152400" y="1676400"/>
            <a:ext cx="8305800" cy="4648200"/>
          </a:xfrm>
        </p:spPr>
        <p:txBody>
          <a:bodyPr>
            <a:noAutofit/>
          </a:bodyPr>
          <a:lstStyle/>
          <a:p>
            <a:pPr marL="461772">
              <a:spcBef>
                <a:spcPts val="600"/>
              </a:spcBef>
              <a:spcAft>
                <a:spcPts val="600"/>
              </a:spcAft>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Linear Search</a:t>
            </a:r>
            <a:endParaRPr lang="en-GB" sz="2000" dirty="0" smtClean="0">
              <a:latin typeface="Times New Roman" panose="02020603050405020304" pitchFamily="18" charset="0"/>
              <a:cs typeface="Times New Roman" panose="02020603050405020304" pitchFamily="18" charset="0"/>
            </a:endParaRPr>
          </a:p>
          <a:p>
            <a:pPr marL="461772">
              <a:spcBef>
                <a:spcPts val="600"/>
              </a:spcBef>
              <a:spcAft>
                <a:spcPts val="600"/>
              </a:spcAft>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Binary Search</a:t>
            </a:r>
            <a:endParaRPr lang="en-GB" sz="1800" dirty="0">
              <a:latin typeface="Times New Roman" panose="02020603050405020304" pitchFamily="18" charset="0"/>
              <a:cs typeface="Times New Roman" panose="02020603050405020304" pitchFamily="18" charset="0"/>
            </a:endParaRPr>
          </a:p>
          <a:p>
            <a:pPr marL="861822" lvl="1">
              <a:spcBef>
                <a:spcPts val="600"/>
              </a:spcBef>
              <a:spcAft>
                <a:spcPts val="600"/>
              </a:spcAft>
              <a:buFont typeface="Wingdings" panose="05000000000000000000" pitchFamily="2" charset="2"/>
              <a:buChar char="q"/>
              <a:defRPr/>
            </a:pPr>
            <a:endParaRPr lang="en-GB"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dirty="0"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24059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Advantages &amp; Limitation of Binary Search </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118872" indent="0">
              <a:spcBef>
                <a:spcPts val="600"/>
              </a:spcBef>
              <a:buNone/>
              <a:defRPr/>
            </a:pPr>
            <a:r>
              <a:rPr lang="en-GB" sz="2000" b="1" dirty="0" smtClean="0">
                <a:latin typeface="Times New Roman" panose="02020603050405020304" pitchFamily="18" charset="0"/>
                <a:cs typeface="Times New Roman" panose="02020603050405020304" pitchFamily="18" charset="0"/>
              </a:rPr>
              <a:t>Advantages</a:t>
            </a: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It is a very much faster search method than linear search</a:t>
            </a:r>
            <a:endParaRPr lang="en-GB" sz="8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It </a:t>
            </a:r>
            <a:r>
              <a:rPr lang="en-GB" sz="2000" dirty="0" smtClean="0">
                <a:latin typeface="Times New Roman" panose="02020603050405020304" pitchFamily="18" charset="0"/>
                <a:cs typeface="Times New Roman" panose="02020603050405020304" pitchFamily="18" charset="0"/>
              </a:rPr>
              <a:t>can be used to perform search on large dataset as compared to linear search</a:t>
            </a:r>
          </a:p>
          <a:p>
            <a:pPr marL="118872" indent="0">
              <a:spcBef>
                <a:spcPts val="600"/>
              </a:spcBef>
              <a:buNone/>
              <a:defRPr/>
            </a:pPr>
            <a:endParaRPr lang="en-GB" sz="2000" b="1" dirty="0" smtClean="0">
              <a:latin typeface="Times New Roman" panose="02020603050405020304" pitchFamily="18" charset="0"/>
              <a:cs typeface="Times New Roman" panose="02020603050405020304" pitchFamily="18" charset="0"/>
            </a:endParaRPr>
          </a:p>
          <a:p>
            <a:pPr marL="118872" indent="0">
              <a:spcBef>
                <a:spcPts val="600"/>
              </a:spcBef>
              <a:buNone/>
              <a:defRPr/>
            </a:pPr>
            <a:r>
              <a:rPr lang="en-GB" sz="2000" b="1" dirty="0" smtClean="0">
                <a:latin typeface="Times New Roman" panose="02020603050405020304" pitchFamily="18" charset="0"/>
                <a:cs typeface="Times New Roman" panose="02020603050405020304" pitchFamily="18" charset="0"/>
              </a:rPr>
              <a:t>Limitation</a:t>
            </a:r>
            <a:endParaRPr lang="en-GB" sz="2000" b="1"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For Binary search to </a:t>
            </a:r>
            <a:r>
              <a:rPr lang="en-GB" sz="2000" dirty="0">
                <a:latin typeface="Times New Roman" panose="02020603050405020304" pitchFamily="18" charset="0"/>
                <a:cs typeface="Times New Roman" panose="02020603050405020304" pitchFamily="18" charset="0"/>
              </a:rPr>
              <a:t>be </a:t>
            </a:r>
            <a:r>
              <a:rPr lang="en-GB" sz="2000" dirty="0" smtClean="0">
                <a:latin typeface="Times New Roman" panose="02020603050405020304" pitchFamily="18" charset="0"/>
                <a:cs typeface="Times New Roman" panose="02020603050405020304" pitchFamily="18" charset="0"/>
              </a:rPr>
              <a:t>effective, </a:t>
            </a:r>
            <a:r>
              <a:rPr lang="en-GB" sz="2000" dirty="0">
                <a:latin typeface="Times New Roman" panose="02020603050405020304" pitchFamily="18" charset="0"/>
                <a:cs typeface="Times New Roman" panose="02020603050405020304" pitchFamily="18" charset="0"/>
              </a:rPr>
              <a:t>the data set must be in sorted order in the array. </a:t>
            </a:r>
            <a:endParaRPr lang="en-GB" sz="20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If </a:t>
            </a:r>
            <a:r>
              <a:rPr lang="en-GB" sz="2000" dirty="0">
                <a:latin typeface="Times New Roman" panose="02020603050405020304" pitchFamily="18" charset="0"/>
                <a:cs typeface="Times New Roman" panose="02020603050405020304" pitchFamily="18" charset="0"/>
              </a:rPr>
              <a:t>the data set changes rapidly and requires regular re-sorting then this will offset the speed gain offered by binary search over linear search.</a:t>
            </a: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813701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Binary Search - Links</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hlinkClick r:id="rId2"/>
              </a:rPr>
              <a:t>https://</a:t>
            </a:r>
            <a:r>
              <a:rPr lang="en-GB" sz="2000" dirty="0" smtClean="0">
                <a:latin typeface="Times New Roman" panose="02020603050405020304" pitchFamily="18" charset="0"/>
                <a:cs typeface="Times New Roman" panose="02020603050405020304" pitchFamily="18" charset="0"/>
                <a:hlinkClick r:id="rId2"/>
              </a:rPr>
              <a:t>www.youtube.com/watch?v=T2sFYY-fT5o&amp;feature=youtu.be</a:t>
            </a:r>
            <a:r>
              <a:rPr lang="en-GB" sz="2000" dirty="0" smtClean="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448111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Difference Between Binary &amp; Linear Search</a:t>
            </a:r>
            <a:endParaRPr lang="en-GB" sz="3600" dirty="0"/>
          </a:p>
        </p:txBody>
      </p:sp>
      <p:sp>
        <p:nvSpPr>
          <p:cNvPr id="4" name="Footer Placeholder 3"/>
          <p:cNvSpPr>
            <a:spLocks noGrp="1"/>
          </p:cNvSpPr>
          <p:nvPr>
            <p:ph type="ftr" sz="quarter" idx="11"/>
          </p:nvPr>
        </p:nvSpPr>
        <p:spPr>
          <a:xfrm>
            <a:off x="3124200" y="6487013"/>
            <a:ext cx="2895600" cy="365125"/>
          </a:xfrm>
        </p:spPr>
        <p:txBody>
          <a:bodyPr/>
          <a:lstStyle/>
          <a:p>
            <a:r>
              <a:rPr lang="en-US" dirty="0"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802895381"/>
              </p:ext>
            </p:extLst>
          </p:nvPr>
        </p:nvGraphicFramePr>
        <p:xfrm>
          <a:off x="228600" y="1752600"/>
          <a:ext cx="8686800" cy="4406230"/>
        </p:xfrm>
        <a:graphic>
          <a:graphicData uri="http://schemas.openxmlformats.org/drawingml/2006/table">
            <a:tbl>
              <a:tblPr firstRow="1" bandRow="1">
                <a:tableStyleId>{5C22544A-7EE6-4342-B048-85BDC9FD1C3A}</a:tableStyleId>
              </a:tblPr>
              <a:tblGrid>
                <a:gridCol w="3995928">
                  <a:extLst>
                    <a:ext uri="{9D8B030D-6E8A-4147-A177-3AD203B41FA5}">
                      <a16:colId xmlns="" xmlns:a16="http://schemas.microsoft.com/office/drawing/2014/main" val="342207727"/>
                    </a:ext>
                  </a:extLst>
                </a:gridCol>
                <a:gridCol w="4690872">
                  <a:extLst>
                    <a:ext uri="{9D8B030D-6E8A-4147-A177-3AD203B41FA5}">
                      <a16:colId xmlns="" xmlns:a16="http://schemas.microsoft.com/office/drawing/2014/main" val="3661307123"/>
                    </a:ext>
                  </a:extLst>
                </a:gridCol>
              </a:tblGrid>
              <a:tr h="366185">
                <a:tc>
                  <a:txBody>
                    <a:bodyPr/>
                    <a:lstStyle/>
                    <a:p>
                      <a:r>
                        <a:rPr lang="en-GB" sz="1800" dirty="0" smtClean="0">
                          <a:latin typeface="Times New Roman" panose="02020603050405020304" pitchFamily="18" charset="0"/>
                          <a:cs typeface="Times New Roman" panose="02020603050405020304" pitchFamily="18" charset="0"/>
                        </a:rPr>
                        <a:t>Binary Search</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smtClean="0">
                          <a:latin typeface="Times New Roman" panose="02020603050405020304" pitchFamily="18" charset="0"/>
                          <a:cs typeface="Times New Roman" panose="02020603050405020304" pitchFamily="18" charset="0"/>
                        </a:rPr>
                        <a:t>Linear Search</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791417325"/>
                  </a:ext>
                </a:extLst>
              </a:tr>
              <a:tr h="853015">
                <a:tc>
                  <a:txBody>
                    <a:bodyPr/>
                    <a:lstStyle/>
                    <a:p>
                      <a:pPr marL="285750" indent="-285750">
                        <a:buFont typeface="Wingdings" panose="05000000000000000000" pitchFamily="2" charset="2"/>
                        <a:buChar char="q"/>
                      </a:pPr>
                      <a:r>
                        <a:rPr lang="en-GB" sz="1600" dirty="0" smtClean="0">
                          <a:latin typeface="Times New Roman" panose="02020603050405020304" pitchFamily="18" charset="0"/>
                          <a:cs typeface="Times New Roman" panose="02020603050405020304" pitchFamily="18" charset="0"/>
                        </a:rPr>
                        <a:t>Works only on sorted items. such as </a:t>
                      </a:r>
                    </a:p>
                    <a:p>
                      <a:pPr marL="285750" indent="-285750">
                        <a:buFont typeface="Wingdings" panose="05000000000000000000" pitchFamily="2" charset="2"/>
                        <a:buChar char="q"/>
                      </a:pPr>
                      <a:r>
                        <a:rPr lang="en-GB" sz="1600" dirty="0" smtClean="0">
                          <a:latin typeface="Times New Roman" panose="02020603050405020304" pitchFamily="18" charset="0"/>
                          <a:cs typeface="Times New Roman" panose="02020603050405020304" pitchFamily="18" charset="0"/>
                        </a:rPr>
                        <a:t>Example:</a:t>
                      </a:r>
                      <a:r>
                        <a:rPr lang="en-GB" sz="1600" baseline="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1,2,3,4,5,6</a:t>
                      </a:r>
                      <a:r>
                        <a:rPr lang="en-GB" sz="1600" baseline="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etc.</a:t>
                      </a:r>
                      <a:endParaRPr lang="en-GB"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q"/>
                      </a:pPr>
                      <a:r>
                        <a:rPr lang="en-GB" sz="1600" dirty="0" smtClean="0">
                          <a:latin typeface="Times New Roman" panose="02020603050405020304" pitchFamily="18" charset="0"/>
                          <a:cs typeface="Times New Roman" panose="02020603050405020304" pitchFamily="18" charset="0"/>
                        </a:rPr>
                        <a:t>Works on sorted as well as unsorted items.</a:t>
                      </a:r>
                    </a:p>
                    <a:p>
                      <a:pPr marL="285750" indent="-285750">
                        <a:buFont typeface="Wingdings" panose="05000000000000000000" pitchFamily="2" charset="2"/>
                        <a:buChar char="q"/>
                      </a:pPr>
                      <a:r>
                        <a:rPr lang="en-GB" sz="1600" dirty="0" smtClean="0">
                          <a:latin typeface="Times New Roman" panose="02020603050405020304" pitchFamily="18" charset="0"/>
                          <a:cs typeface="Times New Roman" panose="02020603050405020304" pitchFamily="18" charset="0"/>
                        </a:rPr>
                        <a:t>Example: 12,4,5,3,2,1 etc.</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816922663"/>
                  </a:ext>
                </a:extLst>
              </a:tr>
              <a:tr h="1213488">
                <a:tc>
                  <a:txBody>
                    <a:bodyPr/>
                    <a:lstStyle/>
                    <a:p>
                      <a:pPr marL="285750" indent="-285750">
                        <a:buFont typeface="Wingdings" panose="05000000000000000000" pitchFamily="2" charset="2"/>
                        <a:buChar char="q"/>
                      </a:pPr>
                      <a:r>
                        <a:rPr lang="en-GB" sz="1600" dirty="0" smtClean="0">
                          <a:latin typeface="Times New Roman" panose="02020603050405020304" pitchFamily="18" charset="0"/>
                          <a:cs typeface="Times New Roman" panose="02020603050405020304" pitchFamily="18" charset="0"/>
                        </a:rPr>
                        <a:t>Very efficient if the items are sorted</a:t>
                      </a:r>
                      <a:endParaRPr lang="en-GB" sz="1600" dirty="0">
                        <a:latin typeface="Times New Roman" panose="02020603050405020304" pitchFamily="18" charset="0"/>
                        <a:cs typeface="Times New Roman" panose="02020603050405020304"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600" dirty="0" smtClean="0">
                          <a:latin typeface="Times New Roman" panose="02020603050405020304" pitchFamily="18" charset="0"/>
                          <a:cs typeface="Times New Roman" panose="02020603050405020304" pitchFamily="18" charset="0"/>
                        </a:rPr>
                        <a:t>Very efficient if the items are less and present in the beginning of the list. </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600" dirty="0" smtClean="0">
                          <a:latin typeface="Times New Roman" panose="02020603050405020304" pitchFamily="18" charset="0"/>
                          <a:cs typeface="Times New Roman" panose="02020603050405020304" pitchFamily="18" charset="0"/>
                        </a:rPr>
                        <a:t>Example:</a:t>
                      </a:r>
                      <a:r>
                        <a:rPr lang="en-GB" sz="1600" baseline="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12,3,4,5,1</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600" dirty="0" smtClean="0">
                          <a:latin typeface="Times New Roman" panose="02020603050405020304" pitchFamily="18" charset="0"/>
                          <a:cs typeface="Times New Roman" panose="02020603050405020304" pitchFamily="18" charset="0"/>
                        </a:rPr>
                        <a:t>If you  want to search for the  number – 12, you will find it at the 12 beginning in the list.</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54744441"/>
                  </a:ext>
                </a:extLst>
              </a:tr>
              <a:tr h="883179">
                <a:tc>
                  <a:txBody>
                    <a:bodyPr/>
                    <a:lstStyle/>
                    <a:p>
                      <a:pPr marL="285750" indent="-285750">
                        <a:buFont typeface="Wingdings" panose="05000000000000000000" pitchFamily="2" charset="2"/>
                        <a:buChar char="q"/>
                      </a:pPr>
                      <a:r>
                        <a:rPr lang="en-GB" sz="1600" dirty="0" smtClean="0">
                          <a:latin typeface="Times New Roman" panose="02020603050405020304" pitchFamily="18" charset="0"/>
                          <a:cs typeface="Times New Roman" panose="02020603050405020304" pitchFamily="18" charset="0"/>
                        </a:rPr>
                        <a:t>Works well with arrays and not on linked lists.</a:t>
                      </a:r>
                    </a:p>
                  </a:txBody>
                  <a:tcPr/>
                </a:tc>
                <a:tc>
                  <a:txBody>
                    <a:bodyPr/>
                    <a:lstStyle/>
                    <a:p>
                      <a:pPr marL="285750" indent="-285750">
                        <a:buFont typeface="Wingdings" panose="05000000000000000000" pitchFamily="2" charset="2"/>
                        <a:buChar char="q"/>
                      </a:pPr>
                      <a:r>
                        <a:rPr lang="en-GB" sz="1600" dirty="0" smtClean="0">
                          <a:latin typeface="Times New Roman" panose="02020603050405020304" pitchFamily="18" charset="0"/>
                          <a:cs typeface="Times New Roman" panose="02020603050405020304" pitchFamily="18" charset="0"/>
                        </a:rPr>
                        <a:t>Works with arrays and linked lists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902896689"/>
                  </a:ext>
                </a:extLst>
              </a:tr>
              <a:tr h="993211">
                <a:tc>
                  <a:txBody>
                    <a:bodyPr/>
                    <a:lstStyle/>
                    <a:p>
                      <a:pPr marL="285750" indent="-285750">
                        <a:buFont typeface="Wingdings" panose="05000000000000000000" pitchFamily="2" charset="2"/>
                        <a:buChar char="q"/>
                      </a:pPr>
                      <a:r>
                        <a:rPr lang="en-GB" sz="1600" dirty="0" smtClean="0">
                          <a:latin typeface="Times New Roman" panose="02020603050405020304" pitchFamily="18" charset="0"/>
                          <a:cs typeface="Times New Roman" panose="02020603050405020304" pitchFamily="18" charset="0"/>
                        </a:rPr>
                        <a:t>Number of comparisons are less</a:t>
                      </a:r>
                    </a:p>
                  </a:txBody>
                  <a:tcPr/>
                </a:tc>
                <a:tc>
                  <a:txBody>
                    <a:bodyPr/>
                    <a:lstStyle/>
                    <a:p>
                      <a:pPr marL="285750" indent="-285750">
                        <a:buFont typeface="Wingdings" panose="05000000000000000000" pitchFamily="2" charset="2"/>
                        <a:buChar char="q"/>
                      </a:pPr>
                      <a:r>
                        <a:rPr lang="en-GB" sz="1600" dirty="0" smtClean="0">
                          <a:latin typeface="Times New Roman" panose="02020603050405020304" pitchFamily="18" charset="0"/>
                          <a:cs typeface="Times New Roman" panose="02020603050405020304" pitchFamily="18" charset="0"/>
                        </a:rPr>
                        <a:t>More number of comparisons are required if the items are present in the later part of the array or its elements are more.</a:t>
                      </a:r>
                      <a:endParaRPr lang="en-GB"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30605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563562"/>
          </a:xfrm>
        </p:spPr>
        <p:txBody>
          <a:bodyPr>
            <a:normAutofit fontScale="90000"/>
          </a:bodyPr>
          <a:lstStyle/>
          <a:p>
            <a:pPr algn="l"/>
            <a:r>
              <a:rPr lang="en-GB" sz="3600" dirty="0" smtClean="0"/>
              <a:t>Data Structures.</a:t>
            </a:r>
            <a:endParaRPr lang="en-GB" sz="3600" dirty="0"/>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3340950" y="3159368"/>
            <a:ext cx="1794914" cy="461665"/>
          </a:xfrm>
          <a:prstGeom prst="rect">
            <a:avLst/>
          </a:prstGeom>
          <a:noFill/>
        </p:spPr>
        <p:txBody>
          <a:bodyPr wrap="none" rtlCol="0">
            <a:spAutoFit/>
          </a:bodyPr>
          <a:lstStyle/>
          <a:p>
            <a:pPr algn="ctr"/>
            <a:r>
              <a:rPr lang="en-GB" sz="2400" b="1" dirty="0" smtClean="0">
                <a:solidFill>
                  <a:schemeClr val="tx2"/>
                </a:solidFill>
                <a:latin typeface="Times New Roman" panose="02020603050405020304" pitchFamily="18" charset="0"/>
                <a:cs typeface="Times New Roman" panose="02020603050405020304" pitchFamily="18" charset="0"/>
              </a:rPr>
              <a:t>Data Search</a:t>
            </a:r>
            <a:endParaRPr lang="en-GB" sz="2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02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Data Search – Intro.</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461772">
              <a:spcBef>
                <a:spcPts val="600"/>
              </a:spcBef>
              <a:buFont typeface="Wingdings" panose="05000000000000000000" pitchFamily="2" charset="2"/>
              <a:buChar char="q"/>
              <a:defRPr/>
            </a:pPr>
            <a:r>
              <a:rPr lang="en-GB" sz="2200" dirty="0" smtClean="0">
                <a:latin typeface="Times New Roman" panose="02020603050405020304" pitchFamily="18" charset="0"/>
                <a:cs typeface="Times New Roman" panose="02020603050405020304" pitchFamily="18" charset="0"/>
              </a:rPr>
              <a:t>Most operations performed by humans with the use of computers involves storing  and retrieving of data/information</a:t>
            </a:r>
          </a:p>
          <a:p>
            <a:pPr marL="118872" indent="0">
              <a:spcBef>
                <a:spcPts val="600"/>
              </a:spcBef>
              <a:buNone/>
              <a:defRPr/>
            </a:pPr>
            <a:endParaRPr lang="en-GB" sz="10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US" sz="2200" dirty="0" smtClean="0">
                <a:latin typeface="Times New Roman" panose="02020603050405020304" pitchFamily="18" charset="0"/>
                <a:cs typeface="Times New Roman" panose="02020603050405020304" pitchFamily="18" charset="0"/>
              </a:rPr>
              <a:t>Data stored in computer systems can be retrieved by employing data search techniques</a:t>
            </a:r>
          </a:p>
          <a:p>
            <a:pPr marL="118872" indent="0">
              <a:spcBef>
                <a:spcPts val="600"/>
              </a:spcBef>
              <a:buNone/>
              <a:defRPr/>
            </a:pPr>
            <a:endParaRPr lang="en-US" sz="10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US" sz="2200" dirty="0" smtClean="0">
                <a:latin typeface="Times New Roman" panose="02020603050405020304" pitchFamily="18" charset="0"/>
                <a:cs typeface="Times New Roman" panose="02020603050405020304" pitchFamily="18" charset="0"/>
              </a:rPr>
              <a:t>Examples of common data search techniques employed are;</a:t>
            </a:r>
          </a:p>
          <a:p>
            <a:pPr marL="118872" indent="0">
              <a:spcBef>
                <a:spcPts val="600"/>
              </a:spcBef>
              <a:buNone/>
              <a:defRPr/>
            </a:pPr>
            <a:endParaRPr lang="en-US" sz="1000" dirty="0" smtClean="0">
              <a:latin typeface="Times New Roman" panose="02020603050405020304" pitchFamily="18" charset="0"/>
              <a:cs typeface="Times New Roman" panose="02020603050405020304" pitchFamily="18" charset="0"/>
            </a:endParaRPr>
          </a:p>
          <a:p>
            <a:pPr marL="861822" lvl="1">
              <a:lnSpc>
                <a:spcPct val="150000"/>
              </a:lnSpc>
              <a:spcBef>
                <a:spcPts val="600"/>
              </a:spcBef>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Linear Search</a:t>
            </a:r>
          </a:p>
          <a:p>
            <a:pPr marL="861822" lvl="1">
              <a:lnSpc>
                <a:spcPct val="150000"/>
              </a:lnSpc>
              <a:spcBef>
                <a:spcPts val="600"/>
              </a:spcBef>
              <a:buFont typeface="Wingdings" panose="05000000000000000000" pitchFamily="2" charset="2"/>
              <a:buChar char="q"/>
              <a:defRPr/>
            </a:pPr>
            <a:r>
              <a:rPr lang="en-US" dirty="0" smtClean="0">
                <a:latin typeface="Times New Roman" panose="02020603050405020304" pitchFamily="18" charset="0"/>
                <a:cs typeface="Times New Roman" panose="02020603050405020304" pitchFamily="18" charset="0"/>
              </a:rPr>
              <a:t>Binary Search</a:t>
            </a: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553421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563562"/>
          </a:xfrm>
        </p:spPr>
        <p:txBody>
          <a:bodyPr>
            <a:normAutofit fontScale="90000"/>
          </a:bodyPr>
          <a:lstStyle/>
          <a:p>
            <a:pPr algn="l"/>
            <a:r>
              <a:rPr lang="en-GB" sz="3600" dirty="0" smtClean="0"/>
              <a:t>Data Structures.</a:t>
            </a:r>
            <a:endParaRPr lang="en-GB" sz="3600" dirty="0"/>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TextBox 5"/>
          <p:cNvSpPr txBox="1"/>
          <p:nvPr/>
        </p:nvSpPr>
        <p:spPr>
          <a:xfrm>
            <a:off x="2886885" y="3159368"/>
            <a:ext cx="2703049" cy="461665"/>
          </a:xfrm>
          <a:prstGeom prst="rect">
            <a:avLst/>
          </a:prstGeom>
          <a:noFill/>
        </p:spPr>
        <p:txBody>
          <a:bodyPr wrap="none" rtlCol="0">
            <a:spAutoFit/>
          </a:bodyPr>
          <a:lstStyle/>
          <a:p>
            <a:pPr algn="ctr"/>
            <a:r>
              <a:rPr lang="en-GB" sz="2400" b="1" dirty="0" smtClean="0">
                <a:solidFill>
                  <a:schemeClr val="tx2"/>
                </a:solidFill>
                <a:latin typeface="Times New Roman" panose="02020603050405020304" pitchFamily="18" charset="0"/>
                <a:cs typeface="Times New Roman" panose="02020603050405020304" pitchFamily="18" charset="0"/>
              </a:rPr>
              <a:t>Linear Search (LS)</a:t>
            </a:r>
            <a:endParaRPr lang="en-GB" sz="2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089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Linear Search (LS).</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Linear </a:t>
            </a:r>
            <a:r>
              <a:rPr lang="en-GB" sz="2000" dirty="0" smtClean="0">
                <a:latin typeface="Times New Roman" panose="02020603050405020304" pitchFamily="18" charset="0"/>
                <a:cs typeface="Times New Roman" panose="02020603050405020304" pitchFamily="18" charset="0"/>
              </a:rPr>
              <a:t>search is </a:t>
            </a:r>
            <a:r>
              <a:rPr lang="en-GB" sz="2000" dirty="0">
                <a:latin typeface="Times New Roman" panose="02020603050405020304" pitchFamily="18" charset="0"/>
                <a:cs typeface="Times New Roman" panose="02020603050405020304" pitchFamily="18" charset="0"/>
              </a:rPr>
              <a:t>defined as a search that looks through a list or collection of data one item at a time until the desired search object is </a:t>
            </a:r>
            <a:r>
              <a:rPr lang="en-GB" sz="2000" dirty="0" smtClean="0">
                <a:latin typeface="Times New Roman" panose="02020603050405020304" pitchFamily="18" charset="0"/>
                <a:cs typeface="Times New Roman" panose="02020603050405020304" pitchFamily="18" charset="0"/>
              </a:rPr>
              <a:t>located.</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It is also </a:t>
            </a:r>
            <a:r>
              <a:rPr lang="en-GB" sz="2000" dirty="0">
                <a:latin typeface="Times New Roman" panose="02020603050405020304" pitchFamily="18" charset="0"/>
                <a:cs typeface="Times New Roman" panose="02020603050405020304" pitchFamily="18" charset="0"/>
              </a:rPr>
              <a:t>known as the sequential </a:t>
            </a:r>
            <a:r>
              <a:rPr lang="en-GB" sz="2000" dirty="0" smtClean="0">
                <a:latin typeface="Times New Roman" panose="02020603050405020304" pitchFamily="18" charset="0"/>
                <a:cs typeface="Times New Roman" panose="02020603050405020304" pitchFamily="18" charset="0"/>
              </a:rPr>
              <a:t>search. </a:t>
            </a:r>
            <a:r>
              <a:rPr lang="en-GB" sz="2000" dirty="0">
                <a:latin typeface="Times New Roman" panose="02020603050405020304" pitchFamily="18" charset="0"/>
                <a:cs typeface="Times New Roman" panose="02020603050405020304" pitchFamily="18" charset="0"/>
              </a:rPr>
              <a:t>It searches for a specified value in a list by checking every element in the list</a:t>
            </a:r>
            <a:endParaRPr lang="en-GB" sz="2000" dirty="0" smtClean="0">
              <a:latin typeface="Times New Roman" panose="02020603050405020304" pitchFamily="18" charset="0"/>
              <a:cs typeface="Times New Roman" panose="02020603050405020304" pitchFamily="18" charset="0"/>
            </a:endParaRP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This search is </a:t>
            </a:r>
            <a:r>
              <a:rPr lang="en-GB" sz="2000" dirty="0">
                <a:latin typeface="Times New Roman" panose="02020603050405020304" pitchFamily="18" charset="0"/>
                <a:cs typeface="Times New Roman" panose="02020603050405020304" pitchFamily="18" charset="0"/>
              </a:rPr>
              <a:t>considered to be the simplest </a:t>
            </a:r>
            <a:r>
              <a:rPr lang="en-GB" sz="2000" dirty="0" smtClean="0">
                <a:latin typeface="Times New Roman" panose="02020603050405020304" pitchFamily="18" charset="0"/>
                <a:cs typeface="Times New Roman" panose="02020603050405020304" pitchFamily="18" charset="0"/>
              </a:rPr>
              <a:t>search </a:t>
            </a:r>
            <a:r>
              <a:rPr lang="en-GB" sz="2000" dirty="0">
                <a:latin typeface="Times New Roman" panose="02020603050405020304" pitchFamily="18" charset="0"/>
                <a:cs typeface="Times New Roman" panose="02020603050405020304" pitchFamily="18" charset="0"/>
              </a:rPr>
              <a:t>technique because the </a:t>
            </a:r>
            <a:r>
              <a:rPr lang="en-GB" sz="2000" dirty="0" smtClean="0">
                <a:latin typeface="Times New Roman" panose="02020603050405020304" pitchFamily="18" charset="0"/>
                <a:cs typeface="Times New Roman" panose="02020603050405020304" pitchFamily="18" charset="0"/>
              </a:rPr>
              <a:t>approach employed by the technique </a:t>
            </a:r>
            <a:r>
              <a:rPr lang="en-GB" sz="2000" dirty="0">
                <a:latin typeface="Times New Roman" panose="02020603050405020304" pitchFamily="18" charset="0"/>
                <a:cs typeface="Times New Roman" panose="02020603050405020304" pitchFamily="18" charset="0"/>
              </a:rPr>
              <a:t>is straightforward and easy to understand</a:t>
            </a:r>
            <a:r>
              <a:rPr lang="en-GB" sz="2000" dirty="0" smtClean="0">
                <a:latin typeface="Times New Roman" panose="02020603050405020304" pitchFamily="18" charset="0"/>
                <a:cs typeface="Times New Roman" panose="02020603050405020304" pitchFamily="18" charset="0"/>
              </a:rPr>
              <a:t>.</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The input to the linear search method is a sequence (such as an array, collection or a string) and the item that needs to be </a:t>
            </a:r>
            <a:r>
              <a:rPr lang="en-GB" sz="2000" dirty="0" smtClean="0">
                <a:latin typeface="Times New Roman" panose="02020603050405020304" pitchFamily="18" charset="0"/>
                <a:cs typeface="Times New Roman" panose="02020603050405020304" pitchFamily="18" charset="0"/>
              </a:rPr>
              <a:t>searched.</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output is true if the specified item is within the provided sequence or false if it is not in the sequence</a:t>
            </a:r>
            <a:endParaRPr lang="en-GB" sz="20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816513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Linear Search (LS).</a:t>
            </a:r>
            <a:endParaRPr lang="en-GB" sz="3600" dirty="0"/>
          </a:p>
        </p:txBody>
      </p:sp>
      <p:sp>
        <p:nvSpPr>
          <p:cNvPr id="3" name="Content Placeholder 2"/>
          <p:cNvSpPr>
            <a:spLocks noGrp="1"/>
          </p:cNvSpPr>
          <p:nvPr>
            <p:ph idx="1"/>
          </p:nvPr>
        </p:nvSpPr>
        <p:spPr>
          <a:xfrm>
            <a:off x="0" y="1600200"/>
            <a:ext cx="8534400" cy="4648200"/>
          </a:xfrm>
        </p:spPr>
        <p:txBody>
          <a:bodyPr>
            <a:noAutofit/>
          </a:bodyPr>
          <a:lstStyle/>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To </a:t>
            </a:r>
            <a:r>
              <a:rPr lang="en-GB" sz="2000" dirty="0">
                <a:latin typeface="Times New Roman" panose="02020603050405020304" pitchFamily="18" charset="0"/>
                <a:cs typeface="Times New Roman" panose="02020603050405020304" pitchFamily="18" charset="0"/>
              </a:rPr>
              <a:t>perform a linear search of data held in an array, the search starts at one end (usually the low numbered element of the array) and examines each element in the array until one of two conditions is </a:t>
            </a:r>
            <a:r>
              <a:rPr lang="en-GB" sz="2000" dirty="0" smtClean="0">
                <a:latin typeface="Times New Roman" panose="02020603050405020304" pitchFamily="18" charset="0"/>
                <a:cs typeface="Times New Roman" panose="02020603050405020304" pitchFamily="18" charset="0"/>
              </a:rPr>
              <a:t>met.</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976122" lvl="1" indent="-400050">
              <a:spcBef>
                <a:spcPts val="600"/>
              </a:spcBef>
              <a:buFont typeface="+mj-lt"/>
              <a:buAutoNum type="romanLcPeriod"/>
              <a:defRPr/>
            </a:pPr>
            <a:r>
              <a:rPr lang="en-GB" sz="1800" dirty="0" smtClean="0">
                <a:latin typeface="Times New Roman" panose="02020603050405020304" pitchFamily="18" charset="0"/>
                <a:cs typeface="Times New Roman" panose="02020603050405020304" pitchFamily="18" charset="0"/>
              </a:rPr>
              <a:t>1</a:t>
            </a:r>
            <a:r>
              <a:rPr lang="en-GB" sz="1800" baseline="30000" dirty="0" smtClean="0">
                <a:latin typeface="Times New Roman" panose="02020603050405020304" pitchFamily="18" charset="0"/>
                <a:cs typeface="Times New Roman" panose="02020603050405020304" pitchFamily="18" charset="0"/>
              </a:rPr>
              <a:t>st</a:t>
            </a:r>
            <a:r>
              <a:rPr lang="en-GB" sz="1800" dirty="0" smtClean="0">
                <a:latin typeface="Times New Roman" panose="02020603050405020304" pitchFamily="18" charset="0"/>
                <a:cs typeface="Times New Roman" panose="02020603050405020304" pitchFamily="18" charset="0"/>
              </a:rPr>
              <a:t> Condition – the target has been found</a:t>
            </a:r>
          </a:p>
          <a:p>
            <a:pPr marL="576072" lvl="1"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976122" lvl="1" indent="-400050">
              <a:spcBef>
                <a:spcPts val="600"/>
              </a:spcBef>
              <a:buFont typeface="+mj-lt"/>
              <a:buAutoNum type="romanLcPeriod" startAt="2"/>
              <a:defRPr/>
            </a:pPr>
            <a:r>
              <a:rPr lang="en-GB" sz="1800" dirty="0" smtClean="0">
                <a:latin typeface="Times New Roman" panose="02020603050405020304" pitchFamily="18" charset="0"/>
                <a:cs typeface="Times New Roman" panose="02020603050405020304" pitchFamily="18" charset="0"/>
              </a:rPr>
              <a:t>2</a:t>
            </a:r>
            <a:r>
              <a:rPr lang="en-GB" sz="1800" baseline="30000" dirty="0" smtClean="0">
                <a:latin typeface="Times New Roman" panose="02020603050405020304" pitchFamily="18" charset="0"/>
                <a:cs typeface="Times New Roman" panose="02020603050405020304" pitchFamily="18" charset="0"/>
              </a:rPr>
              <a:t>nd</a:t>
            </a:r>
            <a:r>
              <a:rPr lang="en-GB" sz="1800" dirty="0" smtClean="0">
                <a:latin typeface="Times New Roman" panose="02020603050405020304" pitchFamily="18" charset="0"/>
                <a:cs typeface="Times New Roman" panose="02020603050405020304" pitchFamily="18" charset="0"/>
              </a:rPr>
              <a:t> Condition – the end of the data list has been reached and the target value is not found (i.e. target value not in the data set)</a:t>
            </a:r>
          </a:p>
          <a:p>
            <a:pPr marL="576072" lvl="1" indent="0">
              <a:spcBef>
                <a:spcPts val="600"/>
              </a:spcBef>
              <a:buNone/>
              <a:defRPr/>
            </a:pPr>
            <a:endParaRPr lang="en-GB" sz="5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Linear search algorithm requires that both tests are performed (i.e. conditions </a:t>
            </a:r>
            <a:r>
              <a:rPr lang="en-GB" sz="2000" dirty="0" err="1">
                <a:latin typeface="Times New Roman" panose="02020603050405020304" pitchFamily="18" charset="0"/>
                <a:cs typeface="Times New Roman" panose="02020603050405020304" pitchFamily="18" charset="0"/>
              </a:rPr>
              <a:t>i</a:t>
            </a:r>
            <a:r>
              <a:rPr lang="en-GB" sz="2000" dirty="0">
                <a:latin typeface="Times New Roman" panose="02020603050405020304" pitchFamily="18" charset="0"/>
                <a:cs typeface="Times New Roman" panose="02020603050405020304" pitchFamily="18" charset="0"/>
              </a:rPr>
              <a:t> &amp; ii) and that the search terminates when one of the conditions becomes true</a:t>
            </a:r>
            <a:r>
              <a:rPr lang="en-GB" sz="2000" dirty="0" smtClean="0">
                <a:latin typeface="Times New Roman" panose="02020603050405020304" pitchFamily="18" charset="0"/>
                <a:cs typeface="Times New Roman" panose="02020603050405020304" pitchFamily="18" charset="0"/>
              </a:rPr>
              <a:t>.</a:t>
            </a:r>
            <a:endParaRPr lang="en-GB" sz="20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819530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Linear Search (LS).- Cont’d</a:t>
            </a:r>
            <a:endParaRPr lang="en-GB" sz="3600" dirty="0"/>
          </a:p>
        </p:txBody>
      </p:sp>
      <p:sp>
        <p:nvSpPr>
          <p:cNvPr id="3" name="Content Placeholder 2"/>
          <p:cNvSpPr>
            <a:spLocks noGrp="1"/>
          </p:cNvSpPr>
          <p:nvPr>
            <p:ph idx="1"/>
          </p:nvPr>
        </p:nvSpPr>
        <p:spPr>
          <a:xfrm>
            <a:off x="0" y="1676400"/>
            <a:ext cx="8534400" cy="4648200"/>
          </a:xfrm>
        </p:spPr>
        <p:txBody>
          <a:bodyPr>
            <a:noAutofit/>
          </a:bodyPr>
          <a:lstStyle/>
          <a:p>
            <a:pPr marL="461772">
              <a:spcBef>
                <a:spcPts val="600"/>
              </a:spcBef>
              <a:buFont typeface="Wingdings" panose="05000000000000000000" pitchFamily="2" charset="2"/>
              <a:buChar char="q"/>
              <a:defRPr/>
            </a:pPr>
            <a:r>
              <a:rPr lang="en-GB" sz="2000" dirty="0">
                <a:latin typeface="Times New Roman" panose="02020603050405020304" pitchFamily="18" charset="0"/>
                <a:cs typeface="Times New Roman" panose="02020603050405020304" pitchFamily="18" charset="0"/>
              </a:rPr>
              <a:t>Since this method checks every item in the list until the specified item is found, in the worst case it will go through all the elements in the list before it finds the required </a:t>
            </a:r>
            <a:r>
              <a:rPr lang="en-GB" sz="2000" dirty="0" smtClean="0">
                <a:latin typeface="Times New Roman" panose="02020603050405020304" pitchFamily="18" charset="0"/>
                <a:cs typeface="Times New Roman" panose="02020603050405020304" pitchFamily="18" charset="0"/>
              </a:rPr>
              <a:t>element</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b="1" dirty="0">
                <a:latin typeface="Times New Roman" panose="02020603050405020304" pitchFamily="18" charset="0"/>
                <a:cs typeface="Times New Roman" panose="02020603050405020304" pitchFamily="18" charset="0"/>
              </a:rPr>
              <a:t>Note</a:t>
            </a:r>
            <a:r>
              <a:rPr lang="en-GB" sz="2000" dirty="0">
                <a:latin typeface="Times New Roman" panose="02020603050405020304" pitchFamily="18" charset="0"/>
                <a:cs typeface="Times New Roman" panose="02020603050405020304" pitchFamily="18" charset="0"/>
              </a:rPr>
              <a:t>: The simpler the algorithm, the less efficient the search or sort operation is likely to be on very large numbers of records.</a:t>
            </a: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124200" y="6400800"/>
            <a:ext cx="2895600" cy="365125"/>
          </a:xfrm>
        </p:spPr>
        <p:txBody>
          <a:bodyPr/>
          <a:lstStyle/>
          <a:p>
            <a:r>
              <a:rPr lang="en-US" smtClean="0"/>
              <a:t>OE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395683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563562"/>
          </a:xfrm>
        </p:spPr>
        <p:txBody>
          <a:bodyPr>
            <a:normAutofit fontScale="90000"/>
          </a:bodyPr>
          <a:lstStyle/>
          <a:p>
            <a:pPr algn="l"/>
            <a:r>
              <a:rPr lang="en-GB" sz="3600" dirty="0" smtClean="0"/>
              <a:t>Linear Search (LS) – Example 1</a:t>
            </a:r>
            <a:endParaRPr lang="en-GB" sz="3600" dirty="0"/>
          </a:p>
        </p:txBody>
      </p:sp>
      <p:sp>
        <p:nvSpPr>
          <p:cNvPr id="3" name="Content Placeholder 2"/>
          <p:cNvSpPr>
            <a:spLocks noGrp="1"/>
          </p:cNvSpPr>
          <p:nvPr>
            <p:ph idx="1"/>
          </p:nvPr>
        </p:nvSpPr>
        <p:spPr>
          <a:xfrm>
            <a:off x="0" y="1676400"/>
            <a:ext cx="8839200" cy="4648200"/>
          </a:xfrm>
        </p:spPr>
        <p:txBody>
          <a:bodyPr>
            <a:noAutofit/>
          </a:bodyPr>
          <a:lstStyle/>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Consider the search for data value 7 from the dataset given below:</a:t>
            </a: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a:p>
            <a:pPr marL="118872" indent="0">
              <a:spcBef>
                <a:spcPts val="600"/>
              </a:spcBef>
              <a:buNone/>
              <a:defRPr/>
            </a:pPr>
            <a:r>
              <a:rPr lang="en-GB" sz="2000" dirty="0" smtClean="0">
                <a:latin typeface="Times New Roman" panose="02020603050405020304" pitchFamily="18" charset="0"/>
                <a:cs typeface="Times New Roman" panose="02020603050405020304" pitchFamily="18" charset="0"/>
              </a:rPr>
              <a:t> </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r>
              <a:rPr lang="en-GB" sz="2000" dirty="0" smtClean="0">
                <a:latin typeface="Times New Roman" panose="02020603050405020304" pitchFamily="18" charset="0"/>
                <a:cs typeface="Times New Roman" panose="02020603050405020304" pitchFamily="18" charset="0"/>
              </a:rPr>
              <a:t>The Linear search algorithm will attempt to perform the search using the following approach:</a:t>
            </a:r>
          </a:p>
          <a:p>
            <a:pPr marL="118872" indent="0">
              <a:spcBef>
                <a:spcPts val="600"/>
              </a:spcBef>
              <a:buNone/>
              <a:defRPr/>
            </a:pPr>
            <a:endParaRPr lang="en-GB" sz="800" dirty="0" smtClean="0">
              <a:latin typeface="Times New Roman" panose="02020603050405020304" pitchFamily="18" charset="0"/>
              <a:cs typeface="Times New Roman" panose="02020603050405020304" pitchFamily="18" charset="0"/>
            </a:endParaRPr>
          </a:p>
          <a:p>
            <a:pPr marL="861822" lvl="1">
              <a:spcBef>
                <a:spcPts val="600"/>
              </a:spcBef>
              <a:buFont typeface="Wingdings" panose="05000000000000000000" pitchFamily="2" charset="2"/>
              <a:buChar char="q"/>
              <a:defRPr/>
            </a:pPr>
            <a:r>
              <a:rPr lang="en-GB" sz="1800" dirty="0" smtClean="0">
                <a:latin typeface="Times New Roman" panose="02020603050405020304" pitchFamily="18" charset="0"/>
                <a:cs typeface="Times New Roman" panose="02020603050405020304" pitchFamily="18" charset="0"/>
              </a:rPr>
              <a:t>The search will scan each item in the list one at a time by starting from the first item in the list (i.e. 23).</a:t>
            </a:r>
          </a:p>
          <a:p>
            <a:pPr marL="861822" lvl="1">
              <a:spcBef>
                <a:spcPts val="600"/>
              </a:spcBef>
              <a:buFont typeface="Wingdings" panose="05000000000000000000" pitchFamily="2" charset="2"/>
              <a:buChar char="q"/>
              <a:defRPr/>
            </a:pPr>
            <a:r>
              <a:rPr lang="en-GB" sz="1800" dirty="0" smtClean="0">
                <a:latin typeface="Times New Roman" panose="02020603050405020304" pitchFamily="18" charset="0"/>
                <a:cs typeface="Times New Roman" panose="02020603050405020304" pitchFamily="18" charset="0"/>
              </a:rPr>
              <a:t>The first value in the list is cross-checked against the target value, if no match, the computer looks at the next value…</a:t>
            </a:r>
          </a:p>
          <a:p>
            <a:pPr marL="861822" lvl="1">
              <a:spcBef>
                <a:spcPts val="600"/>
              </a:spcBef>
              <a:buFont typeface="Wingdings" panose="05000000000000000000" pitchFamily="2" charset="2"/>
              <a:buChar char="q"/>
              <a:defRPr/>
            </a:pPr>
            <a:r>
              <a:rPr lang="en-GB" sz="1800" dirty="0" smtClean="0">
                <a:latin typeface="Times New Roman" panose="02020603050405020304" pitchFamily="18" charset="0"/>
                <a:cs typeface="Times New Roman" panose="02020603050405020304" pitchFamily="18" charset="0"/>
              </a:rPr>
              <a:t>Once the target value is found</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the </a:t>
            </a:r>
            <a:r>
              <a:rPr lang="en-GB" sz="1800" dirty="0">
                <a:latin typeface="Times New Roman" panose="02020603050405020304" pitchFamily="18" charset="0"/>
                <a:cs typeface="Times New Roman" panose="02020603050405020304" pitchFamily="18" charset="0"/>
              </a:rPr>
              <a:t>search is terminated, and the result of the search is reported back to the calling </a:t>
            </a:r>
            <a:r>
              <a:rPr lang="en-GB" sz="1800" dirty="0" smtClean="0">
                <a:latin typeface="Times New Roman" panose="02020603050405020304" pitchFamily="18" charset="0"/>
                <a:cs typeface="Times New Roman" panose="02020603050405020304" pitchFamily="18" charset="0"/>
              </a:rPr>
              <a:t>function.</a:t>
            </a:r>
          </a:p>
          <a:p>
            <a:pPr marL="861822" lvl="1">
              <a:spcBef>
                <a:spcPts val="600"/>
              </a:spcBef>
              <a:buFont typeface="Wingdings" panose="05000000000000000000" pitchFamily="2" charset="2"/>
              <a:buChar char="q"/>
              <a:defRPr/>
            </a:pPr>
            <a:r>
              <a:rPr lang="en-GB" sz="1800" dirty="0" smtClean="0">
                <a:latin typeface="Times New Roman" panose="02020603050405020304" pitchFamily="18" charset="0"/>
                <a:cs typeface="Times New Roman" panose="02020603050405020304" pitchFamily="18" charset="0"/>
              </a:rPr>
              <a:t>If the search reaches the end of the list without finding a match, the search will be terminated and  the result of  ‘value not found’ will be reported back meaning target value does not exist in the list.</a:t>
            </a:r>
            <a:endParaRPr lang="en-GB" sz="1800" dirty="0">
              <a:latin typeface="Times New Roman" panose="02020603050405020304" pitchFamily="18" charset="0"/>
              <a:cs typeface="Times New Roman" panose="02020603050405020304" pitchFamily="18" charset="0"/>
            </a:endParaRPr>
          </a:p>
          <a:p>
            <a:pPr marL="461772">
              <a:spcBef>
                <a:spcPts val="600"/>
              </a:spcBef>
              <a:buFont typeface="Wingdings" panose="05000000000000000000" pitchFamily="2" charset="2"/>
              <a:buChar char="q"/>
              <a:defRPr/>
            </a:pPr>
            <a:endParaRPr lang="en-GB"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886200" y="6492875"/>
            <a:ext cx="2895600" cy="365125"/>
          </a:xfrm>
        </p:spPr>
        <p:txBody>
          <a:bodyPr/>
          <a:lstStyle/>
          <a:p>
            <a:r>
              <a:rPr lang="en-US" dirty="0" smtClean="0"/>
              <a:t>OE</a:t>
            </a:r>
            <a:endParaRPr lang="en-US" dirty="0"/>
          </a:p>
        </p:txBody>
      </p:sp>
      <p:sp>
        <p:nvSpPr>
          <p:cNvPr id="5" name="Slide Number Placeholder 4"/>
          <p:cNvSpPr>
            <a:spLocks noGrp="1"/>
          </p:cNvSpPr>
          <p:nvPr>
            <p:ph type="sldNum" sz="quarter" idx="12"/>
          </p:nvPr>
        </p:nvSpPr>
        <p:spPr>
          <a:xfrm>
            <a:off x="7010400" y="6492875"/>
            <a:ext cx="2133600" cy="365125"/>
          </a:xfrm>
        </p:spPr>
        <p:txBody>
          <a:bodyPr/>
          <a:lstStyle/>
          <a:p>
            <a:fld id="{B6F15528-21DE-4FAA-801E-634DDDAF4B2B}" type="slidenum">
              <a:rPr lang="en-US" smtClean="0"/>
              <a:pPr/>
              <a:t>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2209800"/>
            <a:ext cx="4197684"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76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TM01790490[[fn=Decatur]]</Template>
  <TotalTime>3982</TotalTime>
  <Words>1514</Words>
  <Application>Microsoft Office PowerPoint</Application>
  <PresentationFormat>On-screen Show (4:3)</PresentationFormat>
  <Paragraphs>206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Decatur</vt:lpstr>
      <vt:lpstr>Data Structures. (H16Y 35)</vt:lpstr>
      <vt:lpstr>To Cover …</vt:lpstr>
      <vt:lpstr>Data Structures.</vt:lpstr>
      <vt:lpstr>Data Search – Intro.</vt:lpstr>
      <vt:lpstr>Data Structures.</vt:lpstr>
      <vt:lpstr>Linear Search (LS).</vt:lpstr>
      <vt:lpstr>Linear Search (LS).</vt:lpstr>
      <vt:lpstr>Linear Search (LS).- Cont’d</vt:lpstr>
      <vt:lpstr>Linear Search (LS) – Example 1</vt:lpstr>
      <vt:lpstr>Linear Search (LS) – Example 2</vt:lpstr>
      <vt:lpstr>Characteristics of Linear Search </vt:lpstr>
      <vt:lpstr>Advantages &amp; Limitation of Linear Search </vt:lpstr>
      <vt:lpstr>Linear Search - Links</vt:lpstr>
      <vt:lpstr>Data Structures.</vt:lpstr>
      <vt:lpstr>Binary Search (BS).</vt:lpstr>
      <vt:lpstr>Binary Search (BS).</vt:lpstr>
      <vt:lpstr>Binary Search – Example 1</vt:lpstr>
      <vt:lpstr>Binary Search – Example 1</vt:lpstr>
      <vt:lpstr>Characteristics of Binary Search </vt:lpstr>
      <vt:lpstr>Advantages &amp; Limitation of Binary Search </vt:lpstr>
      <vt:lpstr>Binary Search - Links</vt:lpstr>
      <vt:lpstr>Difference Between Binary &amp; Linear Search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(H9HY 45)</dc:title>
  <dc:creator>Oludare Elebiju</dc:creator>
  <cp:lastModifiedBy>temp</cp:lastModifiedBy>
  <cp:revision>207</cp:revision>
  <dcterms:created xsi:type="dcterms:W3CDTF">2006-08-16T00:00:00Z</dcterms:created>
  <dcterms:modified xsi:type="dcterms:W3CDTF">2017-12-07T09:04:58Z</dcterms:modified>
</cp:coreProperties>
</file>