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sldIdLst>
    <p:sldId id="256" r:id="rId2"/>
    <p:sldId id="277" r:id="rId3"/>
    <p:sldId id="279" r:id="rId4"/>
    <p:sldId id="258" r:id="rId5"/>
    <p:sldId id="382" r:id="rId6"/>
    <p:sldId id="383" r:id="rId7"/>
    <p:sldId id="374" r:id="rId8"/>
    <p:sldId id="373" r:id="rId9"/>
    <p:sldId id="384" r:id="rId10"/>
    <p:sldId id="385" r:id="rId11"/>
    <p:sldId id="375" r:id="rId12"/>
    <p:sldId id="386" r:id="rId13"/>
    <p:sldId id="387" r:id="rId14"/>
    <p:sldId id="388" r:id="rId15"/>
    <p:sldId id="389" r:id="rId16"/>
    <p:sldId id="390" r:id="rId17"/>
    <p:sldId id="391" r:id="rId18"/>
    <p:sldId id="39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6803" autoAdjust="0"/>
  </p:normalViewPr>
  <p:slideViewPr>
    <p:cSldViewPr>
      <p:cViewPr varScale="1">
        <p:scale>
          <a:sx n="77" d="100"/>
          <a:sy n="77" d="100"/>
        </p:scale>
        <p:origin x="-221" y="-77"/>
      </p:cViewPr>
      <p:guideLst>
        <p:guide orient="horz" pos="2160"/>
        <p:guide pos="2880"/>
      </p:guideLst>
    </p:cSldViewPr>
  </p:slideViewPr>
  <p:outlineViewPr>
    <p:cViewPr>
      <p:scale>
        <a:sx n="33" d="100"/>
        <a:sy n="33" d="100"/>
      </p:scale>
      <p:origin x="0" y="493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5A63C-E0C4-4903-B851-8964F4127E06}" type="datetimeFigureOut">
              <a:rPr lang="en-GB" smtClean="0"/>
              <a:t>18/01/2018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3A45D8-66A8-49CB-88AD-34D66B653A9B}" type="slidenum">
              <a:rPr lang="en-GB" smtClean="0"/>
              <a:t>‹#›</a:t>
            </a:fld>
            <a:endParaRPr lang="en-GB"/>
          </a:p>
        </p:txBody>
      </p:sp>
    </p:spTree>
    <p:extLst>
      <p:ext uri="{BB962C8B-B14F-4D97-AF65-F5344CB8AC3E}">
        <p14:creationId xmlns:p14="http://schemas.microsoft.com/office/powerpoint/2010/main" val="4202669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3A45D8-66A8-49CB-88AD-34D66B653A9B}" type="slidenum">
              <a:rPr lang="en-GB" smtClean="0"/>
              <a:t>2</a:t>
            </a:fld>
            <a:endParaRPr lang="en-GB"/>
          </a:p>
        </p:txBody>
      </p:sp>
    </p:spTree>
    <p:extLst>
      <p:ext uri="{BB962C8B-B14F-4D97-AF65-F5344CB8AC3E}">
        <p14:creationId xmlns:p14="http://schemas.microsoft.com/office/powerpoint/2010/main" val="2153917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DC4845-FA77-4CB9-A7E3-C367312F4FB9}" type="datetime1">
              <a:rPr lang="en-US" smtClean="0"/>
              <a:t>1/18/2018</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r>
              <a:rPr lang="en-US"/>
              <a:t>OE</a:t>
            </a:r>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B6F15528-21DE-4FAA-801E-634DDDAF4B2B}" type="slidenum">
              <a:rPr lang="en-US" smtClean="0"/>
              <a:pPr/>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052583-220A-495A-9285-F52CC0BB7D52}" type="datetime1">
              <a:rPr lang="en-US" smtClean="0"/>
              <a:t>1/18/2018</a:t>
            </a:fld>
            <a:endParaRPr lang="en-US"/>
          </a:p>
        </p:txBody>
      </p:sp>
      <p:sp>
        <p:nvSpPr>
          <p:cNvPr id="5" name="Footer Placeholder 4"/>
          <p:cNvSpPr>
            <a:spLocks noGrp="1"/>
          </p:cNvSpPr>
          <p:nvPr>
            <p:ph type="ftr" sz="quarter" idx="11"/>
          </p:nvPr>
        </p:nvSpPr>
        <p:spPr/>
        <p:txBody>
          <a:bodyPr/>
          <a:lstStyle/>
          <a:p>
            <a:r>
              <a:rPr lang="en-US"/>
              <a:t>OE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874012-6BBE-45AA-A3E7-8F165E6626A0}" type="datetime1">
              <a:rPr lang="en-US" smtClean="0"/>
              <a:t>1/18/2018</a:t>
            </a:fld>
            <a:endParaRPr lang="en-US"/>
          </a:p>
        </p:txBody>
      </p:sp>
      <p:sp>
        <p:nvSpPr>
          <p:cNvPr id="5" name="Footer Placeholder 4"/>
          <p:cNvSpPr>
            <a:spLocks noGrp="1"/>
          </p:cNvSpPr>
          <p:nvPr>
            <p:ph type="ftr" sz="quarter" idx="11"/>
          </p:nvPr>
        </p:nvSpPr>
        <p:spPr/>
        <p:txBody>
          <a:bodyPr/>
          <a:lstStyle/>
          <a:p>
            <a:r>
              <a:rPr lang="en-US"/>
              <a:t>OE</a:t>
            </a:r>
          </a:p>
        </p:txBody>
      </p:sp>
      <p:sp>
        <p:nvSpPr>
          <p:cNvPr id="6" name="Slide Number Placeholder 5"/>
          <p:cNvSpPr>
            <a:spLocks noGrp="1"/>
          </p:cNvSpPr>
          <p:nvPr>
            <p:ph type="sldNum" sz="quarter" idx="12"/>
          </p:nvPr>
        </p:nvSpPr>
        <p:spPr>
          <a:xfrm>
            <a:off x="6096000" y="6356350"/>
            <a:ext cx="762000" cy="365125"/>
          </a:xfrm>
        </p:spPr>
        <p:txBody>
          <a:bodyPr/>
          <a:lstStyle/>
          <a:p>
            <a:fld id="{B6F15528-21DE-4FAA-801E-634DDDAF4B2B}" type="slidenum">
              <a:rPr lang="en-US" smtClean="0"/>
              <a:pPr/>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848D8-318C-49D9-BD52-2ED6920EABAF}" type="datetime1">
              <a:rPr lang="en-US" smtClean="0"/>
              <a:t>1/18/2018</a:t>
            </a:fld>
            <a:endParaRPr lang="en-US"/>
          </a:p>
        </p:txBody>
      </p:sp>
      <p:sp>
        <p:nvSpPr>
          <p:cNvPr id="5" name="Footer Placeholder 4"/>
          <p:cNvSpPr>
            <a:spLocks noGrp="1"/>
          </p:cNvSpPr>
          <p:nvPr>
            <p:ph type="ftr" sz="quarter" idx="11"/>
          </p:nvPr>
        </p:nvSpPr>
        <p:spPr/>
        <p:txBody>
          <a:bodyPr/>
          <a:lstStyle/>
          <a:p>
            <a:r>
              <a:rPr lang="en-US"/>
              <a:t>OE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28332-C68B-41F4-973A-F3D835FAA6D3}" type="datetime1">
              <a:rPr lang="en-US" smtClean="0"/>
              <a:t>1/18/2018</a:t>
            </a:fld>
            <a:endParaRPr lang="en-US"/>
          </a:p>
        </p:txBody>
      </p:sp>
      <p:sp>
        <p:nvSpPr>
          <p:cNvPr id="5" name="Footer Placeholder 4"/>
          <p:cNvSpPr>
            <a:spLocks noGrp="1"/>
          </p:cNvSpPr>
          <p:nvPr>
            <p:ph type="ftr" sz="quarter" idx="11"/>
          </p:nvPr>
        </p:nvSpPr>
        <p:spPr>
          <a:xfrm>
            <a:off x="5791200" y="6356350"/>
            <a:ext cx="2895600" cy="365125"/>
          </a:xfrm>
        </p:spPr>
        <p:txBody>
          <a:bodyPr/>
          <a:lstStyle/>
          <a:p>
            <a:r>
              <a:rPr lang="en-US"/>
              <a:t>OE</a:t>
            </a:r>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B6F15528-21DE-4FAA-801E-634DDDAF4B2B}" type="slidenum">
              <a:rPr lang="en-US" smtClean="0"/>
              <a:pPr/>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E6723E-401F-41B2-9B1A-856786398E93}" type="datetime1">
              <a:rPr lang="en-US" smtClean="0"/>
              <a:t>1/18/2018</a:t>
            </a:fld>
            <a:endParaRPr lang="en-US"/>
          </a:p>
        </p:txBody>
      </p:sp>
      <p:sp>
        <p:nvSpPr>
          <p:cNvPr id="6" name="Footer Placeholder 5"/>
          <p:cNvSpPr>
            <a:spLocks noGrp="1"/>
          </p:cNvSpPr>
          <p:nvPr>
            <p:ph type="ftr" sz="quarter" idx="11"/>
          </p:nvPr>
        </p:nvSpPr>
        <p:spPr/>
        <p:txBody>
          <a:bodyPr/>
          <a:lstStyle/>
          <a:p>
            <a:r>
              <a:rPr lang="en-US"/>
              <a:t>OE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CAC774-E24D-49D0-AC45-47E1580D6C1E}" type="datetime1">
              <a:rPr lang="en-US" smtClean="0"/>
              <a:t>1/18/2018</a:t>
            </a:fld>
            <a:endParaRPr lang="en-US"/>
          </a:p>
        </p:txBody>
      </p:sp>
      <p:sp>
        <p:nvSpPr>
          <p:cNvPr id="8" name="Footer Placeholder 7"/>
          <p:cNvSpPr>
            <a:spLocks noGrp="1"/>
          </p:cNvSpPr>
          <p:nvPr>
            <p:ph type="ftr" sz="quarter" idx="11"/>
          </p:nvPr>
        </p:nvSpPr>
        <p:spPr/>
        <p:txBody>
          <a:bodyPr/>
          <a:lstStyle/>
          <a:p>
            <a:r>
              <a:rPr lang="en-US"/>
              <a:t>OE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62C401-4607-45AB-8410-BA81861043AB}" type="datetime1">
              <a:rPr lang="en-US" smtClean="0"/>
              <a:t>1/18/2018</a:t>
            </a:fld>
            <a:endParaRPr lang="en-US"/>
          </a:p>
        </p:txBody>
      </p:sp>
      <p:sp>
        <p:nvSpPr>
          <p:cNvPr id="4" name="Footer Placeholder 3"/>
          <p:cNvSpPr>
            <a:spLocks noGrp="1"/>
          </p:cNvSpPr>
          <p:nvPr>
            <p:ph type="ftr" sz="quarter" idx="11"/>
          </p:nvPr>
        </p:nvSpPr>
        <p:spPr/>
        <p:txBody>
          <a:bodyPr/>
          <a:lstStyle/>
          <a:p>
            <a:r>
              <a:rPr lang="en-US"/>
              <a:t>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2EA10-22AB-41E3-87C4-E528DF7F1DBC}" type="datetime1">
              <a:rPr lang="en-US" smtClean="0"/>
              <a:t>1/18/2018</a:t>
            </a:fld>
            <a:endParaRPr lang="en-US"/>
          </a:p>
        </p:txBody>
      </p:sp>
      <p:sp>
        <p:nvSpPr>
          <p:cNvPr id="3" name="Footer Placeholder 2"/>
          <p:cNvSpPr>
            <a:spLocks noGrp="1"/>
          </p:cNvSpPr>
          <p:nvPr>
            <p:ph type="ftr" sz="quarter" idx="11"/>
          </p:nvPr>
        </p:nvSpPr>
        <p:spPr/>
        <p:txBody>
          <a:bodyPr/>
          <a:lstStyle/>
          <a:p>
            <a:r>
              <a:rPr lang="en-US"/>
              <a:t>OE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475E4-56A1-4767-A082-E6F27F864D24}" type="datetime1">
              <a:rPr lang="en-US" smtClean="0"/>
              <a:t>1/18/2018</a:t>
            </a:fld>
            <a:endParaRPr lang="en-US"/>
          </a:p>
        </p:txBody>
      </p:sp>
      <p:sp>
        <p:nvSpPr>
          <p:cNvPr id="6" name="Footer Placeholder 5"/>
          <p:cNvSpPr>
            <a:spLocks noGrp="1"/>
          </p:cNvSpPr>
          <p:nvPr>
            <p:ph type="ftr" sz="quarter" idx="11"/>
          </p:nvPr>
        </p:nvSpPr>
        <p:spPr/>
        <p:txBody>
          <a:bodyPr/>
          <a:lstStyle/>
          <a:p>
            <a:r>
              <a:rPr lang="en-US"/>
              <a:t>OE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8306921D-C337-436B-8ACD-2285DF7ED83E}" type="datetime1">
              <a:rPr lang="en-US" smtClean="0"/>
              <a:t>1/18/2018</a:t>
            </a:fld>
            <a:endParaRPr lang="en-US"/>
          </a:p>
        </p:txBody>
      </p:sp>
      <p:sp>
        <p:nvSpPr>
          <p:cNvPr id="6" name="Footer Placeholder 5"/>
          <p:cNvSpPr>
            <a:spLocks noGrp="1"/>
          </p:cNvSpPr>
          <p:nvPr>
            <p:ph type="ftr" sz="quarter" idx="11"/>
          </p:nvPr>
        </p:nvSpPr>
        <p:spPr/>
        <p:txBody>
          <a:bodyPr/>
          <a:lstStyle/>
          <a:p>
            <a:r>
              <a:rPr lang="en-US"/>
              <a:t>OE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1207C98-A6B6-4F0F-B249-6A37613AEEDD}" type="datetime1">
              <a:rPr lang="en-US" smtClean="0"/>
              <a:t>1/18/2018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a:t>OE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600" dirty="0"/>
              <a:t>Data Structures.</a:t>
            </a:r>
            <a:br>
              <a:rPr lang="en-GB" sz="3600" dirty="0"/>
            </a:br>
            <a:r>
              <a:rPr lang="en-GB" sz="3200" dirty="0"/>
              <a:t>(H16Y 35)</a:t>
            </a:r>
          </a:p>
        </p:txBody>
      </p:sp>
      <p:sp>
        <p:nvSpPr>
          <p:cNvPr id="3" name="Subtitle 2"/>
          <p:cNvSpPr>
            <a:spLocks noGrp="1"/>
          </p:cNvSpPr>
          <p:nvPr>
            <p:ph type="subTitle" idx="1"/>
          </p:nvPr>
        </p:nvSpPr>
        <p:spPr/>
        <p:txBody>
          <a:bodyPr/>
          <a:lstStyle/>
          <a:p>
            <a:r>
              <a:rPr lang="en-GB" dirty="0"/>
              <a:t>Week </a:t>
            </a:r>
            <a:r>
              <a:rPr lang="en-GB" dirty="0" smtClean="0"/>
              <a:t>4_5 </a:t>
            </a:r>
            <a:r>
              <a:rPr lang="en-GB" dirty="0"/>
              <a:t>(Block 2)</a:t>
            </a:r>
          </a:p>
        </p:txBody>
      </p:sp>
      <p:sp>
        <p:nvSpPr>
          <p:cNvPr id="4" name="Footer Placeholder 3"/>
          <p:cNvSpPr>
            <a:spLocks noGrp="1"/>
          </p:cNvSpPr>
          <p:nvPr>
            <p:ph type="ftr" sz="quarter" idx="11"/>
          </p:nvPr>
        </p:nvSpPr>
        <p:spPr/>
        <p:txBody>
          <a:bodyPr/>
          <a:lstStyle/>
          <a:p>
            <a:r>
              <a:rPr lang="en-US" dirty="0"/>
              <a:t>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46555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563562"/>
          </a:xfrm>
        </p:spPr>
        <p:txBody>
          <a:bodyPr>
            <a:normAutofit fontScale="90000"/>
          </a:bodyPr>
          <a:lstStyle/>
          <a:p>
            <a:pPr algn="l"/>
            <a:r>
              <a:rPr lang="en-GB" sz="3600" dirty="0"/>
              <a:t>Data Structures.</a:t>
            </a: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3084478" y="3159368"/>
            <a:ext cx="2307876" cy="461665"/>
          </a:xfrm>
          <a:prstGeom prst="rect">
            <a:avLst/>
          </a:prstGeom>
          <a:noFill/>
        </p:spPr>
        <p:txBody>
          <a:bodyPr wrap="none" rtlCol="0">
            <a:spAutoFit/>
          </a:bodyPr>
          <a:lstStyle/>
          <a:p>
            <a:pPr algn="ctr"/>
            <a:r>
              <a:rPr lang="en-GB" sz="2400" b="1" dirty="0">
                <a:solidFill>
                  <a:schemeClr val="tx2"/>
                </a:solidFill>
                <a:latin typeface="Times New Roman" panose="02020603050405020304" pitchFamily="18" charset="0"/>
                <a:cs typeface="Times New Roman" panose="02020603050405020304" pitchFamily="18" charset="0"/>
              </a:rPr>
              <a:t>BST Operations</a:t>
            </a:r>
          </a:p>
        </p:txBody>
      </p:sp>
    </p:spTree>
    <p:extLst>
      <p:ext uri="{BB962C8B-B14F-4D97-AF65-F5344CB8AC3E}">
        <p14:creationId xmlns:p14="http://schemas.microsoft.com/office/powerpoint/2010/main" val="104673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a:t>Basic BST Operations </a:t>
            </a:r>
          </a:p>
        </p:txBody>
      </p:sp>
      <p:sp>
        <p:nvSpPr>
          <p:cNvPr id="3" name="Content Placeholder 2"/>
          <p:cNvSpPr>
            <a:spLocks noGrp="1"/>
          </p:cNvSpPr>
          <p:nvPr>
            <p:ph idx="1"/>
          </p:nvPr>
        </p:nvSpPr>
        <p:spPr>
          <a:xfrm>
            <a:off x="0" y="1562585"/>
            <a:ext cx="8820539" cy="4648200"/>
          </a:xfrm>
        </p:spPr>
        <p:txBody>
          <a:bodyPr>
            <a:noAutofit/>
          </a:bodyPr>
          <a:lstStyle/>
          <a:p>
            <a:pPr>
              <a:buFont typeface="Wingdings" panose="05000000000000000000" pitchFamily="2" charset="2"/>
              <a:buChar char="q"/>
            </a:pPr>
            <a:r>
              <a:rPr lang="en-GB" sz="2300" b="1" dirty="0">
                <a:ea typeface="Calibri"/>
                <a:cs typeface="Times New Roman"/>
              </a:rPr>
              <a:t>Search</a:t>
            </a:r>
            <a:r>
              <a:rPr lang="en-GB" sz="2300" dirty="0">
                <a:ea typeface="Calibri"/>
                <a:cs typeface="Times New Roman"/>
              </a:rPr>
              <a:t> -  Used to search for data or elements in a tree</a:t>
            </a:r>
          </a:p>
          <a:p>
            <a:pPr marL="0" indent="0">
              <a:buNone/>
            </a:pPr>
            <a:endParaRPr lang="en-GB" sz="500" dirty="0">
              <a:ea typeface="Calibri"/>
              <a:cs typeface="Times New Roman"/>
            </a:endParaRPr>
          </a:p>
          <a:p>
            <a:pPr>
              <a:buFont typeface="Wingdings" panose="05000000000000000000" pitchFamily="2" charset="2"/>
              <a:buChar char="q"/>
            </a:pPr>
            <a:r>
              <a:rPr lang="en-GB" sz="2300" b="1" dirty="0">
                <a:ea typeface="Calibri"/>
                <a:cs typeface="Times New Roman"/>
              </a:rPr>
              <a:t>Insert</a:t>
            </a:r>
            <a:r>
              <a:rPr lang="en-GB" sz="2300" dirty="0">
                <a:ea typeface="Calibri"/>
                <a:cs typeface="Times New Roman"/>
              </a:rPr>
              <a:t> – Used to insert an element or data in a tree</a:t>
            </a:r>
          </a:p>
          <a:p>
            <a:pPr marL="0" indent="0">
              <a:buNone/>
            </a:pPr>
            <a:endParaRPr lang="en-GB" sz="500" dirty="0">
              <a:ea typeface="Calibri"/>
              <a:cs typeface="Times New Roman"/>
            </a:endParaRPr>
          </a:p>
          <a:p>
            <a:pPr>
              <a:buFont typeface="Wingdings" panose="05000000000000000000" pitchFamily="2" charset="2"/>
              <a:buChar char="q"/>
            </a:pPr>
            <a:r>
              <a:rPr lang="en-GB" sz="2300" b="1" dirty="0">
                <a:ea typeface="Calibri"/>
                <a:cs typeface="Times New Roman"/>
              </a:rPr>
              <a:t>Pre – Order Traversal </a:t>
            </a:r>
            <a:r>
              <a:rPr lang="en-GB" sz="2300" dirty="0">
                <a:ea typeface="Calibri"/>
                <a:cs typeface="Times New Roman"/>
              </a:rPr>
              <a:t>-  Scans or searches through a tree in a pre-order manner i.e. each node is processed before any nodes in its subtrees </a:t>
            </a:r>
          </a:p>
          <a:p>
            <a:pPr marL="0" indent="0">
              <a:spcAft>
                <a:spcPts val="0"/>
              </a:spcAft>
              <a:buNone/>
            </a:pPr>
            <a:endParaRPr lang="en-GB" sz="500" dirty="0">
              <a:ea typeface="Calibri"/>
              <a:cs typeface="Times New Roman"/>
            </a:endParaRPr>
          </a:p>
          <a:p>
            <a:pPr>
              <a:buFont typeface="Wingdings" panose="05000000000000000000" pitchFamily="2" charset="2"/>
              <a:buChar char="q"/>
            </a:pPr>
            <a:r>
              <a:rPr lang="en-GB" sz="2300" b="1" dirty="0">
                <a:ea typeface="Calibri"/>
                <a:cs typeface="Times New Roman"/>
              </a:rPr>
              <a:t>In – Order Traversal </a:t>
            </a:r>
            <a:r>
              <a:rPr lang="en-GB" sz="2300" dirty="0">
                <a:ea typeface="Calibri"/>
                <a:cs typeface="Times New Roman"/>
              </a:rPr>
              <a:t>– Scans or searches through a tree in an in-order manner i.e. each node is processed after all nodes in its left subtree but before any nodes in its right subtree.</a:t>
            </a:r>
          </a:p>
          <a:p>
            <a:pPr marL="0" indent="0">
              <a:buNone/>
            </a:pPr>
            <a:endParaRPr lang="en-GB" sz="500" dirty="0">
              <a:ea typeface="Calibri"/>
              <a:cs typeface="Times New Roman"/>
            </a:endParaRPr>
          </a:p>
          <a:p>
            <a:pPr>
              <a:buFont typeface="Wingdings" panose="05000000000000000000" pitchFamily="2" charset="2"/>
              <a:buChar char="q"/>
            </a:pPr>
            <a:r>
              <a:rPr lang="en-GB" sz="2300" b="1" dirty="0">
                <a:ea typeface="Calibri"/>
                <a:cs typeface="Times New Roman"/>
              </a:rPr>
              <a:t>Post – Order Traversal </a:t>
            </a:r>
            <a:r>
              <a:rPr lang="en-GB" sz="2300" dirty="0">
                <a:ea typeface="Calibri"/>
                <a:cs typeface="Times New Roman"/>
              </a:rPr>
              <a:t>-  Scans or searches a tree in a post-order manner i.e. each node is processed after all nodes in both its </a:t>
            </a:r>
            <a:r>
              <a:rPr lang="en-GB" sz="2300" dirty="0" smtClean="0">
                <a:ea typeface="Calibri"/>
                <a:cs typeface="Times New Roman"/>
              </a:rPr>
              <a:t>subtrees</a:t>
            </a:r>
          </a:p>
          <a:p>
            <a:pPr>
              <a:buFont typeface="Wingdings" panose="05000000000000000000" pitchFamily="2" charset="2"/>
              <a:buChar char="q"/>
            </a:pPr>
            <a:r>
              <a:rPr lang="en-GB" sz="2300" b="1" dirty="0" smtClean="0">
                <a:ea typeface="Calibri"/>
                <a:cs typeface="Times New Roman"/>
              </a:rPr>
              <a:t>Delete</a:t>
            </a:r>
            <a:r>
              <a:rPr lang="en-GB" sz="2300" dirty="0" smtClean="0">
                <a:ea typeface="Calibri"/>
                <a:cs typeface="Times New Roman"/>
              </a:rPr>
              <a:t> – Used to delete or remove an element from the tree</a:t>
            </a:r>
            <a:endParaRPr lang="en-GB" sz="2300" dirty="0">
              <a:ea typeface="Calibri"/>
              <a:cs typeface="Times New Roman"/>
            </a:endParaRPr>
          </a:p>
        </p:txBody>
      </p:sp>
      <p:sp>
        <p:nvSpPr>
          <p:cNvPr id="4" name="Footer Placeholder 3"/>
          <p:cNvSpPr>
            <a:spLocks noGrp="1"/>
          </p:cNvSpPr>
          <p:nvPr>
            <p:ph type="ftr" sz="quarter" idx="11"/>
          </p:nvPr>
        </p:nvSpPr>
        <p:spPr>
          <a:xfrm>
            <a:off x="4572000" y="6501915"/>
            <a:ext cx="2895600" cy="365125"/>
          </a:xfrm>
        </p:spPr>
        <p:txBody>
          <a:bodyPr/>
          <a:lstStyle/>
          <a:p>
            <a:r>
              <a:rPr lang="en-US" dirty="0"/>
              <a:t>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06435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563562"/>
          </a:xfrm>
        </p:spPr>
        <p:txBody>
          <a:bodyPr>
            <a:normAutofit fontScale="90000"/>
          </a:bodyPr>
          <a:lstStyle/>
          <a:p>
            <a:pPr algn="l"/>
            <a:r>
              <a:rPr lang="en-GB" sz="3600" dirty="0"/>
              <a:t>Data Structures.</a:t>
            </a: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3144270" y="3159368"/>
            <a:ext cx="2188292" cy="461665"/>
          </a:xfrm>
          <a:prstGeom prst="rect">
            <a:avLst/>
          </a:prstGeom>
          <a:noFill/>
        </p:spPr>
        <p:txBody>
          <a:bodyPr wrap="none" rtlCol="0">
            <a:spAutoFit/>
          </a:bodyPr>
          <a:lstStyle/>
          <a:p>
            <a:pPr algn="ctr"/>
            <a:r>
              <a:rPr lang="en-GB" sz="2400" b="1" dirty="0">
                <a:solidFill>
                  <a:schemeClr val="tx2"/>
                </a:solidFill>
                <a:latin typeface="Times New Roman" panose="02020603050405020304" pitchFamily="18" charset="0"/>
                <a:cs typeface="Times New Roman" panose="02020603050405020304" pitchFamily="18" charset="0"/>
              </a:rPr>
              <a:t>BST Algorithm</a:t>
            </a:r>
          </a:p>
        </p:txBody>
      </p:sp>
    </p:spTree>
    <p:extLst>
      <p:ext uri="{BB962C8B-B14F-4D97-AF65-F5344CB8AC3E}">
        <p14:creationId xmlns:p14="http://schemas.microsoft.com/office/powerpoint/2010/main" val="102921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828EADD-1CEF-4C2C-9E8D-BEA818A8874B}"/>
              </a:ext>
            </a:extLst>
          </p:cNvPr>
          <p:cNvPicPr>
            <a:picLocks noChangeAspect="1"/>
          </p:cNvPicPr>
          <p:nvPr/>
        </p:nvPicPr>
        <p:blipFill>
          <a:blip r:embed="rId2"/>
          <a:stretch>
            <a:fillRect/>
          </a:stretch>
        </p:blipFill>
        <p:spPr>
          <a:xfrm>
            <a:off x="1574122" y="3332205"/>
            <a:ext cx="5512478" cy="3389270"/>
          </a:xfrm>
          <a:prstGeom prst="rect">
            <a:avLst/>
          </a:prstGeom>
        </p:spPr>
      </p:pic>
      <p:sp>
        <p:nvSpPr>
          <p:cNvPr id="2" name="Title 1"/>
          <p:cNvSpPr>
            <a:spLocks noGrp="1"/>
          </p:cNvSpPr>
          <p:nvPr>
            <p:ph type="title"/>
          </p:nvPr>
        </p:nvSpPr>
        <p:spPr>
          <a:xfrm>
            <a:off x="0" y="381000"/>
            <a:ext cx="8229600" cy="563562"/>
          </a:xfrm>
        </p:spPr>
        <p:txBody>
          <a:bodyPr>
            <a:noAutofit/>
          </a:bodyPr>
          <a:lstStyle/>
          <a:p>
            <a:pPr algn="l"/>
            <a:r>
              <a:rPr lang="en-GB" sz="3600" dirty="0"/>
              <a:t>BST Algorithm</a:t>
            </a:r>
          </a:p>
        </p:txBody>
      </p:sp>
      <p:sp>
        <p:nvSpPr>
          <p:cNvPr id="3" name="Content Placeholder 2"/>
          <p:cNvSpPr>
            <a:spLocks noGrp="1"/>
          </p:cNvSpPr>
          <p:nvPr>
            <p:ph idx="1"/>
          </p:nvPr>
        </p:nvSpPr>
        <p:spPr>
          <a:xfrm>
            <a:off x="0" y="1524000"/>
            <a:ext cx="8686800" cy="4648200"/>
          </a:xfrm>
        </p:spPr>
        <p:txBody>
          <a:bodyPr>
            <a:noAutofit/>
          </a:bodyPr>
          <a:lstStyle/>
          <a:p>
            <a:pPr>
              <a:buFont typeface="Wingdings" panose="05000000000000000000" pitchFamily="2" charset="2"/>
              <a:buChar char="q"/>
            </a:pPr>
            <a:r>
              <a:rPr lang="en-GB" sz="2300" dirty="0"/>
              <a:t>A BST can also be defined as a tree where each node can have no more than two children. </a:t>
            </a:r>
          </a:p>
          <a:p>
            <a:pPr marL="0" indent="0">
              <a:buNone/>
            </a:pPr>
            <a:endParaRPr lang="en-GB" sz="500" dirty="0"/>
          </a:p>
          <a:p>
            <a:pPr>
              <a:buFont typeface="Wingdings" panose="05000000000000000000" pitchFamily="2" charset="2"/>
              <a:buChar char="q"/>
            </a:pPr>
            <a:r>
              <a:rPr lang="en-GB" sz="2300" dirty="0"/>
              <a:t>By limiting the number of children to 2, we can write efficient programs for inserting data, deleting data, and searching for data in a binary tree.</a:t>
            </a:r>
          </a:p>
          <a:p>
            <a:pPr marL="457200" lvl="1" indent="0">
              <a:buNone/>
            </a:pPr>
            <a:endParaRPr lang="en-GB" sz="800" dirty="0"/>
          </a:p>
          <a:p>
            <a:pPr marL="576072" lvl="1" indent="0">
              <a:lnSpc>
                <a:spcPct val="150000"/>
              </a:lnSpc>
              <a:spcBef>
                <a:spcPts val="600"/>
              </a:spcBef>
              <a:buNone/>
              <a:defRPr/>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80268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Autofit/>
          </a:bodyPr>
          <a:lstStyle/>
          <a:p>
            <a:pPr algn="l"/>
            <a:r>
              <a:rPr lang="en-GB" sz="3600" dirty="0"/>
              <a:t>How BST Algorithm Works</a:t>
            </a:r>
          </a:p>
        </p:txBody>
      </p:sp>
      <p:sp>
        <p:nvSpPr>
          <p:cNvPr id="3" name="Content Placeholder 2"/>
          <p:cNvSpPr>
            <a:spLocks noGrp="1"/>
          </p:cNvSpPr>
          <p:nvPr>
            <p:ph idx="1"/>
          </p:nvPr>
        </p:nvSpPr>
        <p:spPr>
          <a:xfrm>
            <a:off x="0" y="1524000"/>
            <a:ext cx="8686800" cy="4648200"/>
          </a:xfrm>
        </p:spPr>
        <p:txBody>
          <a:bodyPr>
            <a:noAutofit/>
          </a:bodyPr>
          <a:lstStyle/>
          <a:p>
            <a:pPr>
              <a:buFont typeface="Wingdings" panose="05000000000000000000" pitchFamily="2" charset="2"/>
              <a:buChar char="q"/>
            </a:pPr>
            <a:r>
              <a:rPr lang="en-GB" sz="2300" dirty="0"/>
              <a:t>Once we’re inside the BST, the next step is to determine where to put the new node.</a:t>
            </a:r>
          </a:p>
          <a:p>
            <a:pPr marL="0" indent="0">
              <a:buNone/>
            </a:pPr>
            <a:endParaRPr lang="en-GB" sz="800" dirty="0"/>
          </a:p>
          <a:p>
            <a:pPr>
              <a:buFont typeface="Wingdings" panose="05000000000000000000" pitchFamily="2" charset="2"/>
              <a:buChar char="q"/>
            </a:pPr>
            <a:r>
              <a:rPr lang="en-GB" sz="2300" dirty="0"/>
              <a:t>This is performed inside a </a:t>
            </a:r>
            <a:r>
              <a:rPr lang="en-GB" sz="2300" b="1" i="1" dirty="0"/>
              <a:t>while loop</a:t>
            </a:r>
            <a:r>
              <a:rPr lang="en-GB" sz="2300" dirty="0"/>
              <a:t> that we break once we’ve found the correct position for the new node. </a:t>
            </a:r>
          </a:p>
          <a:p>
            <a:pPr marL="0" indent="0">
              <a:buNone/>
            </a:pPr>
            <a:endParaRPr lang="en-GB" sz="800" dirty="0"/>
          </a:p>
          <a:p>
            <a:pPr>
              <a:buFont typeface="Wingdings" panose="05000000000000000000" pitchFamily="2" charset="2"/>
              <a:buChar char="q"/>
            </a:pPr>
            <a:r>
              <a:rPr lang="en-GB" sz="2300" dirty="0"/>
              <a:t>The algorithm for determining the proper position for a node is as follows:</a:t>
            </a: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002798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Autofit/>
          </a:bodyPr>
          <a:lstStyle/>
          <a:p>
            <a:pPr algn="l"/>
            <a:r>
              <a:rPr lang="en-GB" sz="3600" dirty="0"/>
              <a:t>How BST Algorithm Works</a:t>
            </a:r>
          </a:p>
        </p:txBody>
      </p:sp>
      <p:sp>
        <p:nvSpPr>
          <p:cNvPr id="3" name="Content Placeholder 2"/>
          <p:cNvSpPr>
            <a:spLocks noGrp="1"/>
          </p:cNvSpPr>
          <p:nvPr>
            <p:ph idx="1"/>
          </p:nvPr>
        </p:nvSpPr>
        <p:spPr>
          <a:xfrm>
            <a:off x="0" y="1524000"/>
            <a:ext cx="8839200" cy="4648200"/>
          </a:xfrm>
        </p:spPr>
        <p:txBody>
          <a:bodyPr>
            <a:noAutofit/>
          </a:bodyPr>
          <a:lstStyle/>
          <a:p>
            <a:pPr marL="276225" lvl="1" indent="-276225">
              <a:buFont typeface="+mj-lt"/>
              <a:buAutoNum type="arabicPeriod"/>
            </a:pPr>
            <a:r>
              <a:rPr lang="en-GB" dirty="0"/>
              <a:t>Set the parent node to be the current node, which is the root node.</a:t>
            </a:r>
          </a:p>
          <a:p>
            <a:pPr marL="0" lvl="1" indent="0">
              <a:buNone/>
            </a:pPr>
            <a:endParaRPr lang="en-GB" sz="1000" dirty="0"/>
          </a:p>
          <a:p>
            <a:pPr marL="276225" lvl="1" indent="-276225">
              <a:buFont typeface="+mj-lt"/>
              <a:buAutoNum type="arabicPeriod" startAt="2"/>
            </a:pPr>
            <a:r>
              <a:rPr lang="en-GB" dirty="0"/>
              <a:t>If the data value in the new node is less than the data value in the current node, set the current node to be the left child of the current node. If the data value in the new node is greater than the data value in the current node, skip to Step 4.</a:t>
            </a:r>
          </a:p>
          <a:p>
            <a:pPr marL="0" lvl="1" indent="0">
              <a:buNone/>
            </a:pPr>
            <a:endParaRPr lang="en-GB" sz="1000" dirty="0"/>
          </a:p>
          <a:p>
            <a:pPr marL="276225" lvl="1" indent="-276225">
              <a:buFont typeface="+mj-lt"/>
              <a:buAutoNum type="arabicPeriod" startAt="3"/>
            </a:pPr>
            <a:r>
              <a:rPr lang="en-GB" dirty="0"/>
              <a:t>If the value of the left child of the current node is null, insert the new node here and exit the loop. Otherwise, skip to the next iteration of the While loop.</a:t>
            </a:r>
          </a:p>
          <a:p>
            <a:pPr marL="0" lvl="1" indent="0">
              <a:buNone/>
            </a:pPr>
            <a:endParaRPr lang="en-GB" sz="1000" dirty="0"/>
          </a:p>
          <a:p>
            <a:pPr marL="276225" lvl="1" indent="-276225">
              <a:buFont typeface="+mj-lt"/>
              <a:buAutoNum type="arabicPeriod" startAt="4"/>
            </a:pPr>
            <a:r>
              <a:rPr lang="en-GB" dirty="0"/>
              <a:t>Set the current node to the right child node of the current node.</a:t>
            </a:r>
          </a:p>
          <a:p>
            <a:pPr marL="0" lvl="1" indent="0">
              <a:buNone/>
            </a:pPr>
            <a:endParaRPr lang="en-GB" sz="1000" dirty="0"/>
          </a:p>
          <a:p>
            <a:pPr marL="276225" lvl="1" indent="-276225">
              <a:buFont typeface="+mj-lt"/>
              <a:buAutoNum type="arabicPeriod" startAt="5"/>
            </a:pPr>
            <a:r>
              <a:rPr lang="en-GB" dirty="0"/>
              <a:t>If the value of the right child of the current node is null, insert the new node here and exit the loop. Otherwise, skip to the next iteration of the While loop</a:t>
            </a:r>
            <a:endParaRPr lang="en-GB" sz="800" dirty="0"/>
          </a:p>
          <a:p>
            <a:pPr marL="576072" lvl="1" indent="0">
              <a:lnSpc>
                <a:spcPct val="150000"/>
              </a:lnSpc>
              <a:spcBef>
                <a:spcPts val="600"/>
              </a:spcBef>
              <a:buNone/>
              <a:defRPr/>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48321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563562"/>
          </a:xfrm>
        </p:spPr>
        <p:txBody>
          <a:bodyPr>
            <a:normAutofit fontScale="90000"/>
          </a:bodyPr>
          <a:lstStyle/>
          <a:p>
            <a:pPr algn="l"/>
            <a:r>
              <a:rPr lang="en-GB" sz="3600" dirty="0"/>
              <a:t>Data Structures.</a:t>
            </a: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Box 5"/>
          <p:cNvSpPr txBox="1"/>
          <p:nvPr/>
        </p:nvSpPr>
        <p:spPr>
          <a:xfrm>
            <a:off x="3178256" y="3159368"/>
            <a:ext cx="2120324" cy="461665"/>
          </a:xfrm>
          <a:prstGeom prst="rect">
            <a:avLst/>
          </a:prstGeom>
          <a:noFill/>
        </p:spPr>
        <p:txBody>
          <a:bodyPr wrap="none" rtlCol="0">
            <a:spAutoFit/>
          </a:bodyPr>
          <a:lstStyle/>
          <a:p>
            <a:pPr algn="ctr"/>
            <a:r>
              <a:rPr lang="en-GB" sz="2400" b="1" dirty="0">
                <a:solidFill>
                  <a:schemeClr val="tx2"/>
                </a:solidFill>
                <a:latin typeface="Times New Roman" panose="02020603050405020304" pitchFamily="18" charset="0"/>
                <a:cs typeface="Times New Roman" panose="02020603050405020304" pitchFamily="18" charset="0"/>
              </a:rPr>
              <a:t>BST Examples</a:t>
            </a:r>
          </a:p>
        </p:txBody>
      </p:sp>
    </p:spTree>
    <p:extLst>
      <p:ext uri="{BB962C8B-B14F-4D97-AF65-F5344CB8AC3E}">
        <p14:creationId xmlns:p14="http://schemas.microsoft.com/office/powerpoint/2010/main" val="148921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Autofit/>
          </a:bodyPr>
          <a:lstStyle/>
          <a:p>
            <a:pPr algn="l"/>
            <a:r>
              <a:rPr lang="en-GB" sz="3600" dirty="0"/>
              <a:t>BST – Example 1 (Search)</a:t>
            </a: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6" name="Picture 5">
            <a:extLst>
              <a:ext uri="{FF2B5EF4-FFF2-40B4-BE49-F238E27FC236}">
                <a16:creationId xmlns="" xmlns:a16="http://schemas.microsoft.com/office/drawing/2014/main" id="{186D2D77-8996-4911-980D-2C29D842C939}"/>
              </a:ext>
            </a:extLst>
          </p:cNvPr>
          <p:cNvPicPr>
            <a:picLocks noChangeAspect="1"/>
          </p:cNvPicPr>
          <p:nvPr/>
        </p:nvPicPr>
        <p:blipFill>
          <a:blip r:embed="rId2"/>
          <a:stretch>
            <a:fillRect/>
          </a:stretch>
        </p:blipFill>
        <p:spPr>
          <a:xfrm>
            <a:off x="762000" y="1600201"/>
            <a:ext cx="7467600" cy="5257800"/>
          </a:xfrm>
          <a:prstGeom prst="rect">
            <a:avLst/>
          </a:prstGeom>
        </p:spPr>
      </p:pic>
    </p:spTree>
    <p:extLst>
      <p:ext uri="{BB962C8B-B14F-4D97-AF65-F5344CB8AC3E}">
        <p14:creationId xmlns:p14="http://schemas.microsoft.com/office/powerpoint/2010/main" val="342726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Autofit/>
          </a:bodyPr>
          <a:lstStyle/>
          <a:p>
            <a:pPr algn="l"/>
            <a:r>
              <a:rPr lang="en-GB" sz="3600" dirty="0"/>
              <a:t>BST – Example 2 (Insert)</a:t>
            </a: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3" name="Picture 2">
            <a:extLst>
              <a:ext uri="{FF2B5EF4-FFF2-40B4-BE49-F238E27FC236}">
                <a16:creationId xmlns="" xmlns:a16="http://schemas.microsoft.com/office/drawing/2014/main" id="{D52DCB71-18D3-44E5-873F-8551E27D6111}"/>
              </a:ext>
            </a:extLst>
          </p:cNvPr>
          <p:cNvPicPr>
            <a:picLocks noChangeAspect="1"/>
          </p:cNvPicPr>
          <p:nvPr/>
        </p:nvPicPr>
        <p:blipFill>
          <a:blip r:embed="rId2"/>
          <a:stretch>
            <a:fillRect/>
          </a:stretch>
        </p:blipFill>
        <p:spPr>
          <a:xfrm>
            <a:off x="685800" y="1592916"/>
            <a:ext cx="7543801" cy="5305425"/>
          </a:xfrm>
          <a:prstGeom prst="rect">
            <a:avLst/>
          </a:prstGeom>
        </p:spPr>
      </p:pic>
    </p:spTree>
    <p:extLst>
      <p:ext uri="{BB962C8B-B14F-4D97-AF65-F5344CB8AC3E}">
        <p14:creationId xmlns:p14="http://schemas.microsoft.com/office/powerpoint/2010/main" val="386378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a:t>To Cover …</a:t>
            </a:r>
          </a:p>
        </p:txBody>
      </p:sp>
      <p:sp>
        <p:nvSpPr>
          <p:cNvPr id="3" name="Content Placeholder 2"/>
          <p:cNvSpPr>
            <a:spLocks noGrp="1"/>
          </p:cNvSpPr>
          <p:nvPr>
            <p:ph idx="1"/>
          </p:nvPr>
        </p:nvSpPr>
        <p:spPr>
          <a:xfrm>
            <a:off x="152400" y="1676400"/>
            <a:ext cx="8305800" cy="4648200"/>
          </a:xfrm>
        </p:spPr>
        <p:txBody>
          <a:bodyPr>
            <a:noAutofit/>
          </a:bodyPr>
          <a:lstStyle/>
          <a:p>
            <a:pPr marL="461772">
              <a:spcBef>
                <a:spcPts val="600"/>
              </a:spcBef>
              <a:spcAft>
                <a:spcPts val="600"/>
              </a:spcAft>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Binary Search Tree (BST) – Intro</a:t>
            </a:r>
          </a:p>
          <a:p>
            <a:pPr marL="461772">
              <a:spcBef>
                <a:spcPts val="600"/>
              </a:spcBef>
              <a:spcAft>
                <a:spcPts val="600"/>
              </a:spcAft>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BST Operation</a:t>
            </a:r>
          </a:p>
          <a:p>
            <a:pPr marL="461772">
              <a:spcBef>
                <a:spcPts val="600"/>
              </a:spcBef>
              <a:spcAft>
                <a:spcPts val="600"/>
              </a:spcAft>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BST Algorithms</a:t>
            </a:r>
          </a:p>
          <a:p>
            <a:pPr marL="861822" lvl="1">
              <a:spcBef>
                <a:spcPts val="600"/>
              </a:spcBef>
              <a:spcAft>
                <a:spcPts val="600"/>
              </a:spcAft>
              <a:buFont typeface="Wingdings" panose="05000000000000000000" pitchFamily="2" charset="2"/>
              <a:buChar char="q"/>
              <a:defRPr/>
            </a:pPr>
            <a:endParaRPr lang="en-GB"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dirty="0"/>
              <a:t>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2405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563562"/>
          </a:xfrm>
        </p:spPr>
        <p:txBody>
          <a:bodyPr>
            <a:normAutofit fontScale="90000"/>
          </a:bodyPr>
          <a:lstStyle/>
          <a:p>
            <a:pPr algn="l"/>
            <a:r>
              <a:rPr lang="en-GB" sz="3600" dirty="0"/>
              <a:t>Data Structures.</a:t>
            </a: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1912425" y="3159368"/>
            <a:ext cx="4651979" cy="461665"/>
          </a:xfrm>
          <a:prstGeom prst="rect">
            <a:avLst/>
          </a:prstGeom>
          <a:noFill/>
        </p:spPr>
        <p:txBody>
          <a:bodyPr wrap="none" rtlCol="0">
            <a:spAutoFit/>
          </a:bodyPr>
          <a:lstStyle/>
          <a:p>
            <a:pPr algn="ctr"/>
            <a:r>
              <a:rPr lang="en-GB" sz="2400" b="1" dirty="0">
                <a:solidFill>
                  <a:schemeClr val="tx2"/>
                </a:solidFill>
                <a:latin typeface="Times New Roman" panose="02020603050405020304" pitchFamily="18" charset="0"/>
                <a:cs typeface="Times New Roman" panose="02020603050405020304" pitchFamily="18" charset="0"/>
              </a:rPr>
              <a:t>Binary Search Tree (BST) – Intro.</a:t>
            </a:r>
          </a:p>
        </p:txBody>
      </p:sp>
    </p:spTree>
    <p:extLst>
      <p:ext uri="{BB962C8B-B14F-4D97-AF65-F5344CB8AC3E}">
        <p14:creationId xmlns:p14="http://schemas.microsoft.com/office/powerpoint/2010/main" val="13250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a:t>Binary Search Trees </a:t>
            </a:r>
          </a:p>
        </p:txBody>
      </p:sp>
      <p:sp>
        <p:nvSpPr>
          <p:cNvPr id="3" name="Content Placeholder 2"/>
          <p:cNvSpPr>
            <a:spLocks noGrp="1"/>
          </p:cNvSpPr>
          <p:nvPr>
            <p:ph idx="1"/>
          </p:nvPr>
        </p:nvSpPr>
        <p:spPr>
          <a:xfrm>
            <a:off x="0" y="1676400"/>
            <a:ext cx="8915400" cy="4648200"/>
          </a:xfrm>
        </p:spPr>
        <p:txBody>
          <a:bodyPr>
            <a:noAutofit/>
          </a:bodyPr>
          <a:lstStyle/>
          <a:p>
            <a:pPr>
              <a:spcBef>
                <a:spcPts val="600"/>
              </a:spcBef>
              <a:buFont typeface="Wingdings" panose="05000000000000000000" pitchFamily="2" charset="2"/>
              <a:buChar char="q"/>
              <a:tabLst>
                <a:tab pos="354013" algn="l"/>
              </a:tabLst>
              <a:defRPr/>
            </a:pPr>
            <a:r>
              <a:rPr lang="en-GB" sz="2200" dirty="0"/>
              <a:t>A binary tree is either empty or it is a root node together with two subtrees, the left subtree and the right subtree, each of which is a binary tree</a:t>
            </a:r>
            <a:r>
              <a:rPr lang="en-GB" sz="2200" dirty="0">
                <a:latin typeface="Times New Roman" panose="02020603050405020304" pitchFamily="18" charset="0"/>
                <a:cs typeface="Times New Roman" panose="02020603050405020304" pitchFamily="18" charset="0"/>
              </a:rPr>
              <a:t>.</a:t>
            </a:r>
          </a:p>
          <a:p>
            <a:pPr marL="118872" indent="0">
              <a:spcBef>
                <a:spcPts val="600"/>
              </a:spcBef>
              <a:buNone/>
              <a:defRPr/>
            </a:pPr>
            <a:endParaRPr lang="en-GB" sz="1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2200" dirty="0"/>
              <a:t>The binary tree is full if each level, except the last, contains as many nodes as possible. Therefore a binary tree is complete if each level contains as many nodes as possible. Binary trees have the following three distinctive characteristics</a:t>
            </a:r>
          </a:p>
          <a:p>
            <a:pPr marL="0" indent="0">
              <a:buNone/>
            </a:pPr>
            <a:endParaRPr lang="en-GB" sz="800" dirty="0"/>
          </a:p>
          <a:p>
            <a:pPr lvl="1">
              <a:buFont typeface="Wingdings" panose="05000000000000000000" pitchFamily="2" charset="2"/>
              <a:buChar char="q"/>
            </a:pPr>
            <a:r>
              <a:rPr lang="en-GB" dirty="0"/>
              <a:t>Each node has at most two children (subtrees).</a:t>
            </a:r>
          </a:p>
          <a:p>
            <a:pPr lvl="1">
              <a:buFont typeface="Wingdings" panose="05000000000000000000" pitchFamily="2" charset="2"/>
              <a:buChar char="q"/>
            </a:pPr>
            <a:r>
              <a:rPr lang="en-GB" dirty="0"/>
              <a:t>Each subtree is identified as either the left-subtree or the right-subtree of the parent.</a:t>
            </a:r>
          </a:p>
          <a:p>
            <a:pPr lvl="1">
              <a:buFont typeface="Wingdings" panose="05000000000000000000" pitchFamily="2" charset="2"/>
              <a:buChar char="q"/>
            </a:pPr>
            <a:r>
              <a:rPr lang="en-GB" dirty="0"/>
              <a:t>A binary tree may be empty.</a:t>
            </a:r>
          </a:p>
          <a:p>
            <a:pPr marL="118872" indent="0">
              <a:spcBef>
                <a:spcPts val="600"/>
              </a:spcBef>
              <a:buNone/>
              <a:defRPr/>
            </a:pPr>
            <a:endParaRPr lang="en-GB" sz="800" dirty="0">
              <a:latin typeface="Times New Roman" panose="02020603050405020304" pitchFamily="18" charset="0"/>
              <a:cs typeface="Times New Roman" panose="02020603050405020304" pitchFamily="18" charset="0"/>
            </a:endParaRPr>
          </a:p>
          <a:p>
            <a:pPr marL="118872" indent="0">
              <a:spcBef>
                <a:spcPts val="600"/>
              </a:spcBef>
              <a:buNone/>
              <a:defRPr/>
            </a:pPr>
            <a:r>
              <a:rPr lang="en-GB"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118872" indent="0">
              <a:spcBef>
                <a:spcPts val="600"/>
              </a:spcBef>
              <a:buNone/>
              <a:defRPr/>
            </a:pPr>
            <a:endParaRPr lang="en-US" sz="800" dirty="0">
              <a:latin typeface="Times New Roman" panose="02020603050405020304" pitchFamily="18" charset="0"/>
              <a:cs typeface="Times New Roman" panose="02020603050405020304" pitchFamily="18" charset="0"/>
            </a:endParaRPr>
          </a:p>
          <a:p>
            <a:pPr marL="576072" lvl="1" indent="0">
              <a:lnSpc>
                <a:spcPct val="150000"/>
              </a:lnSpc>
              <a:spcBef>
                <a:spcPts val="600"/>
              </a:spcBef>
              <a:buNone/>
              <a:defRPr/>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55342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8065"/>
            <a:ext cx="8229600" cy="667544"/>
          </a:xfrm>
        </p:spPr>
        <p:txBody>
          <a:bodyPr>
            <a:normAutofit/>
          </a:bodyPr>
          <a:lstStyle/>
          <a:p>
            <a:pPr algn="l"/>
            <a:r>
              <a:rPr lang="en-GB" sz="3600" dirty="0"/>
              <a:t>Binary Search Tree (BST) - Intro</a:t>
            </a:r>
          </a:p>
        </p:txBody>
      </p:sp>
      <p:sp>
        <p:nvSpPr>
          <p:cNvPr id="3" name="Content Placeholder 2"/>
          <p:cNvSpPr>
            <a:spLocks noGrp="1"/>
          </p:cNvSpPr>
          <p:nvPr>
            <p:ph idx="1"/>
          </p:nvPr>
        </p:nvSpPr>
        <p:spPr>
          <a:xfrm>
            <a:off x="19675" y="1489980"/>
            <a:ext cx="8229600" cy="4641379"/>
          </a:xfrm>
        </p:spPr>
        <p:txBody>
          <a:bodyPr>
            <a:normAutofit/>
          </a:bodyPr>
          <a:lstStyle/>
          <a:p>
            <a:pPr>
              <a:spcAft>
                <a:spcPts val="0"/>
              </a:spcAft>
              <a:buFont typeface="Wingdings" panose="05000000000000000000" pitchFamily="2" charset="2"/>
              <a:buChar char="q"/>
            </a:pPr>
            <a:r>
              <a:rPr lang="en-GB" sz="2200" dirty="0">
                <a:effectLst/>
                <a:ea typeface="Calibri"/>
                <a:cs typeface="Times New Roman"/>
              </a:rPr>
              <a:t>Computer scientists normally draw trees from the root node down—exactly the opposite of the way most trees grow in nature</a:t>
            </a:r>
            <a:endParaRPr lang="en-GB" sz="2200" dirty="0">
              <a:ea typeface="Calibri"/>
              <a:cs typeface="Times New Roman"/>
            </a:endParaRPr>
          </a:p>
          <a:p>
            <a:endParaRPr lang="en-GB" sz="2000" dirty="0"/>
          </a:p>
        </p:txBody>
      </p:sp>
      <p:pic>
        <p:nvPicPr>
          <p:cNvPr id="2050" name="Picture 2" descr="Image result for binary search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68960"/>
            <a:ext cx="3568534" cy="233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564904"/>
            <a:ext cx="4288614" cy="321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7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563562"/>
          </a:xfrm>
        </p:spPr>
        <p:txBody>
          <a:bodyPr>
            <a:normAutofit fontScale="90000"/>
          </a:bodyPr>
          <a:lstStyle/>
          <a:p>
            <a:pPr algn="l"/>
            <a:r>
              <a:rPr lang="en-GB" sz="3600" dirty="0"/>
              <a:t>Data Structures.</a:t>
            </a: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TextBox 5"/>
          <p:cNvSpPr txBox="1"/>
          <p:nvPr/>
        </p:nvSpPr>
        <p:spPr>
          <a:xfrm>
            <a:off x="1632316" y="3159368"/>
            <a:ext cx="5212196" cy="461665"/>
          </a:xfrm>
          <a:prstGeom prst="rect">
            <a:avLst/>
          </a:prstGeom>
          <a:noFill/>
        </p:spPr>
        <p:txBody>
          <a:bodyPr wrap="none" rtlCol="0">
            <a:spAutoFit/>
          </a:bodyPr>
          <a:lstStyle/>
          <a:p>
            <a:pPr algn="ctr"/>
            <a:r>
              <a:rPr lang="en-GB" sz="2400" b="1" dirty="0">
                <a:solidFill>
                  <a:schemeClr val="tx2"/>
                </a:solidFill>
                <a:latin typeface="Times New Roman" panose="02020603050405020304" pitchFamily="18" charset="0"/>
                <a:cs typeface="Times New Roman" panose="02020603050405020304" pitchFamily="18" charset="0"/>
              </a:rPr>
              <a:t>Binary Search Tree (BST) – Definition</a:t>
            </a:r>
          </a:p>
        </p:txBody>
      </p:sp>
    </p:spTree>
    <p:extLst>
      <p:ext uri="{BB962C8B-B14F-4D97-AF65-F5344CB8AC3E}">
        <p14:creationId xmlns:p14="http://schemas.microsoft.com/office/powerpoint/2010/main" val="89684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a:t>Binary Search Trees (BST)</a:t>
            </a:r>
          </a:p>
        </p:txBody>
      </p:sp>
      <p:sp>
        <p:nvSpPr>
          <p:cNvPr id="3" name="Content Placeholder 2"/>
          <p:cNvSpPr>
            <a:spLocks noGrp="1"/>
          </p:cNvSpPr>
          <p:nvPr>
            <p:ph idx="1"/>
          </p:nvPr>
        </p:nvSpPr>
        <p:spPr>
          <a:xfrm>
            <a:off x="18660" y="1524000"/>
            <a:ext cx="8820539" cy="4648200"/>
          </a:xfrm>
        </p:spPr>
        <p:txBody>
          <a:bodyPr>
            <a:noAutofit/>
          </a:bodyPr>
          <a:lstStyle/>
          <a:p>
            <a:pPr fontAlgn="base">
              <a:buFont typeface="Wingdings" panose="05000000000000000000" pitchFamily="2" charset="2"/>
              <a:buChar char="q"/>
            </a:pPr>
            <a:r>
              <a:rPr lang="en-GB" dirty="0"/>
              <a:t>A </a:t>
            </a:r>
            <a:r>
              <a:rPr lang="en-GB" b="1" dirty="0"/>
              <a:t>binary tree</a:t>
            </a:r>
            <a:r>
              <a:rPr lang="en-GB" dirty="0"/>
              <a:t> is a data structure composed of zero or more </a:t>
            </a:r>
            <a:r>
              <a:rPr lang="en-GB" b="1" dirty="0"/>
              <a:t>nodes</a:t>
            </a:r>
            <a:r>
              <a:rPr lang="en-GB" dirty="0"/>
              <a:t>. Each node contains</a:t>
            </a:r>
          </a:p>
          <a:p>
            <a:pPr marL="0" indent="0" fontAlgn="base">
              <a:buNone/>
            </a:pPr>
            <a:endParaRPr lang="en-GB" sz="500" dirty="0"/>
          </a:p>
          <a:p>
            <a:pPr lvl="1" fontAlgn="base">
              <a:buFont typeface="Wingdings" panose="05000000000000000000" pitchFamily="2" charset="2"/>
              <a:buChar char="q"/>
            </a:pPr>
            <a:r>
              <a:rPr lang="en-GB" dirty="0"/>
              <a:t>A </a:t>
            </a:r>
            <a:r>
              <a:rPr lang="en-GB" b="1" dirty="0"/>
              <a:t>value</a:t>
            </a:r>
            <a:r>
              <a:rPr lang="en-GB" dirty="0"/>
              <a:t> (some kind of data item)</a:t>
            </a:r>
          </a:p>
          <a:p>
            <a:pPr lvl="1" fontAlgn="base">
              <a:buFont typeface="Wingdings" panose="05000000000000000000" pitchFamily="2" charset="2"/>
              <a:buChar char="q"/>
            </a:pPr>
            <a:r>
              <a:rPr lang="en-GB" dirty="0"/>
              <a:t>A reference or pointer to a </a:t>
            </a:r>
            <a:r>
              <a:rPr lang="en-GB" b="1" dirty="0"/>
              <a:t>left child</a:t>
            </a:r>
            <a:r>
              <a:rPr lang="en-GB" dirty="0"/>
              <a:t> (may be null)</a:t>
            </a:r>
          </a:p>
          <a:p>
            <a:pPr lvl="1" fontAlgn="base">
              <a:buFont typeface="Wingdings" panose="05000000000000000000" pitchFamily="2" charset="2"/>
              <a:buChar char="q"/>
            </a:pPr>
            <a:r>
              <a:rPr lang="en-GB" dirty="0"/>
              <a:t>A reference or pointer to a </a:t>
            </a:r>
            <a:r>
              <a:rPr lang="en-GB" b="1" dirty="0"/>
              <a:t>right child</a:t>
            </a:r>
            <a:r>
              <a:rPr lang="en-GB" dirty="0"/>
              <a:t> (may be null)</a:t>
            </a:r>
          </a:p>
          <a:p>
            <a:pPr marL="1433322" lvl="3" indent="0">
              <a:lnSpc>
                <a:spcPct val="150000"/>
              </a:lnSpc>
              <a:spcBef>
                <a:spcPts val="600"/>
              </a:spcBef>
              <a:buNone/>
              <a:defRPr/>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572000" y="6501915"/>
            <a:ext cx="2895600" cy="365125"/>
          </a:xfrm>
        </p:spPr>
        <p:txBody>
          <a:bodyPr/>
          <a:lstStyle/>
          <a:p>
            <a:r>
              <a:rPr lang="en-US" dirty="0"/>
              <a:t>OE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1026" name="Picture 2" descr="http://datastruct.hnd-computing.info/wp-content/uploads/2014/02/ADS-03-P2-K.jpg">
            <a:extLst>
              <a:ext uri="{FF2B5EF4-FFF2-40B4-BE49-F238E27FC236}">
                <a16:creationId xmlns="" xmlns:a16="http://schemas.microsoft.com/office/drawing/2014/main" id="{0583DC65-B763-497B-96D2-C390C7802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390" y="3810000"/>
            <a:ext cx="5180516" cy="294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21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Autofit/>
          </a:bodyPr>
          <a:lstStyle/>
          <a:p>
            <a:pPr algn="l"/>
            <a:r>
              <a:rPr lang="en-GB" sz="3600" dirty="0"/>
              <a:t>Binary Search Trees (BST)</a:t>
            </a:r>
          </a:p>
        </p:txBody>
      </p:sp>
      <p:sp>
        <p:nvSpPr>
          <p:cNvPr id="3" name="Content Placeholder 2"/>
          <p:cNvSpPr>
            <a:spLocks noGrp="1"/>
          </p:cNvSpPr>
          <p:nvPr>
            <p:ph idx="1"/>
          </p:nvPr>
        </p:nvSpPr>
        <p:spPr>
          <a:xfrm>
            <a:off x="0" y="1524000"/>
            <a:ext cx="8686800" cy="4648200"/>
          </a:xfrm>
        </p:spPr>
        <p:txBody>
          <a:bodyPr>
            <a:noAutofit/>
          </a:bodyPr>
          <a:lstStyle/>
          <a:p>
            <a:pPr>
              <a:buFont typeface="Wingdings" panose="05000000000000000000" pitchFamily="2" charset="2"/>
              <a:buChar char="q"/>
            </a:pPr>
            <a:r>
              <a:rPr lang="en-GB" sz="2200" dirty="0"/>
              <a:t>A binary tree is defined as a tree where each node can have no more than two children. </a:t>
            </a:r>
          </a:p>
          <a:p>
            <a:pPr marL="0" indent="0">
              <a:buNone/>
            </a:pPr>
            <a:endParaRPr lang="en-GB" sz="800" dirty="0"/>
          </a:p>
          <a:p>
            <a:pPr>
              <a:buFont typeface="Wingdings" panose="05000000000000000000" pitchFamily="2" charset="2"/>
              <a:buChar char="q"/>
            </a:pPr>
            <a:r>
              <a:rPr lang="en-GB" sz="2200" dirty="0"/>
              <a:t>A Binary Search Tree (BST) is a tree in which all the nodes follow the below-mentioned properties −</a:t>
            </a:r>
          </a:p>
          <a:p>
            <a:pPr marL="0" indent="0">
              <a:buNone/>
            </a:pPr>
            <a:endParaRPr lang="en-GB" sz="800" dirty="0"/>
          </a:p>
          <a:p>
            <a:pPr lvl="1">
              <a:buFont typeface="Wingdings" panose="05000000000000000000" pitchFamily="2" charset="2"/>
              <a:buChar char="q"/>
            </a:pPr>
            <a:r>
              <a:rPr lang="en-GB" dirty="0"/>
              <a:t>The left sub-tree of a node has a key less than or equal to its parent node's key.</a:t>
            </a:r>
          </a:p>
          <a:p>
            <a:pPr marL="457200" lvl="1" indent="0">
              <a:buNone/>
            </a:pPr>
            <a:endParaRPr lang="en-GB" sz="500" dirty="0"/>
          </a:p>
          <a:p>
            <a:pPr lvl="1">
              <a:buFont typeface="Wingdings" panose="05000000000000000000" pitchFamily="2" charset="2"/>
              <a:buChar char="q"/>
            </a:pPr>
            <a:r>
              <a:rPr lang="en-GB" dirty="0"/>
              <a:t>The right sub-tree of a node has a key greater than to its parent node's key.</a:t>
            </a:r>
          </a:p>
          <a:p>
            <a:pPr marL="457200" lvl="1" indent="0">
              <a:buNone/>
            </a:pPr>
            <a:endParaRPr lang="en-GB" sz="800" dirty="0"/>
          </a:p>
          <a:p>
            <a:pPr>
              <a:buFont typeface="Wingdings" panose="05000000000000000000" pitchFamily="2" charset="2"/>
              <a:buChar char="q"/>
            </a:pPr>
            <a:r>
              <a:rPr lang="en-GB" sz="2200" dirty="0"/>
              <a:t>Thus, BST divides all its sub-trees into two segments; the left sub-tree and the right </a:t>
            </a:r>
            <a:r>
              <a:rPr lang="en-GB" sz="2200" dirty="0" smtClean="0"/>
              <a:t>sub-tree.</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20845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a:t>BST - Representation</a:t>
            </a:r>
          </a:p>
        </p:txBody>
      </p:sp>
      <p:sp>
        <p:nvSpPr>
          <p:cNvPr id="3" name="Content Placeholder 2"/>
          <p:cNvSpPr>
            <a:spLocks noGrp="1"/>
          </p:cNvSpPr>
          <p:nvPr>
            <p:ph idx="1"/>
          </p:nvPr>
        </p:nvSpPr>
        <p:spPr>
          <a:xfrm>
            <a:off x="0" y="1482246"/>
            <a:ext cx="8686800" cy="1981200"/>
          </a:xfrm>
        </p:spPr>
        <p:txBody>
          <a:bodyPr>
            <a:noAutofit/>
          </a:bodyPr>
          <a:lstStyle/>
          <a:p>
            <a:pPr>
              <a:buFont typeface="Wingdings" panose="05000000000000000000" pitchFamily="2" charset="2"/>
              <a:buChar char="q"/>
            </a:pPr>
            <a:r>
              <a:rPr lang="en-GB" sz="2200" dirty="0"/>
              <a:t>BST is a collection of nodes arranged in a way where they maintain BST properties. </a:t>
            </a:r>
          </a:p>
          <a:p>
            <a:pPr marL="0" indent="0">
              <a:buNone/>
            </a:pPr>
            <a:endParaRPr lang="en-GB" sz="500" dirty="0"/>
          </a:p>
          <a:p>
            <a:pPr>
              <a:buFont typeface="Wingdings" panose="05000000000000000000" pitchFamily="2" charset="2"/>
              <a:buChar char="q"/>
            </a:pPr>
            <a:r>
              <a:rPr lang="en-GB" sz="2200" dirty="0"/>
              <a:t>Each node has a key and an associated value. While searching, the desired key is compared to the keys in BST and if found, the associated value is retrieved.</a:t>
            </a:r>
          </a:p>
        </p:txBody>
      </p:sp>
      <p:sp>
        <p:nvSpPr>
          <p:cNvPr id="4" name="Footer Placeholder 3"/>
          <p:cNvSpPr>
            <a:spLocks noGrp="1"/>
          </p:cNvSpPr>
          <p:nvPr>
            <p:ph type="ftr" sz="quarter" idx="11"/>
          </p:nvPr>
        </p:nvSpPr>
        <p:spPr>
          <a:xfrm>
            <a:off x="3124200" y="6400800"/>
            <a:ext cx="2895600" cy="365125"/>
          </a:xfrm>
        </p:spPr>
        <p:txBody>
          <a:bodyPr/>
          <a:lstStyle/>
          <a:p>
            <a:r>
              <a:rPr lang="en-US"/>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Content Placeholder 2">
            <a:extLst>
              <a:ext uri="{FF2B5EF4-FFF2-40B4-BE49-F238E27FC236}">
                <a16:creationId xmlns="" xmlns:a16="http://schemas.microsoft.com/office/drawing/2014/main" id="{49769A16-0377-44A4-934A-A52418FB91E6}"/>
              </a:ext>
            </a:extLst>
          </p:cNvPr>
          <p:cNvSpPr txBox="1">
            <a:spLocks/>
          </p:cNvSpPr>
          <p:nvPr/>
        </p:nvSpPr>
        <p:spPr>
          <a:xfrm>
            <a:off x="21566" y="5811567"/>
            <a:ext cx="8686800" cy="717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a:buFont typeface="Wingdings" panose="05000000000000000000" pitchFamily="2" charset="2"/>
              <a:buChar char="q"/>
            </a:pPr>
            <a:r>
              <a:rPr lang="en-GB" sz="2200" dirty="0"/>
              <a:t>We observe that the root node key (27) has all less-valued keys on the left sub-tree and the higher valued keys on the right sub-tree.</a:t>
            </a:r>
          </a:p>
        </p:txBody>
      </p:sp>
      <p:pic>
        <p:nvPicPr>
          <p:cNvPr id="7" name="Picture 6">
            <a:extLst>
              <a:ext uri="{FF2B5EF4-FFF2-40B4-BE49-F238E27FC236}">
                <a16:creationId xmlns="" xmlns:a16="http://schemas.microsoft.com/office/drawing/2014/main" id="{CD9BDC0B-9E7F-48E0-9864-B9707AD51BC3}"/>
              </a:ext>
            </a:extLst>
          </p:cNvPr>
          <p:cNvPicPr>
            <a:picLocks noChangeAspect="1"/>
          </p:cNvPicPr>
          <p:nvPr/>
        </p:nvPicPr>
        <p:blipFill>
          <a:blip r:embed="rId2"/>
          <a:stretch>
            <a:fillRect/>
          </a:stretch>
        </p:blipFill>
        <p:spPr>
          <a:xfrm>
            <a:off x="1864533" y="3459133"/>
            <a:ext cx="4602403" cy="2313377"/>
          </a:xfrm>
          <a:prstGeom prst="rect">
            <a:avLst/>
          </a:prstGeom>
        </p:spPr>
      </p:pic>
    </p:spTree>
    <p:extLst>
      <p:ext uri="{BB962C8B-B14F-4D97-AF65-F5344CB8AC3E}">
        <p14:creationId xmlns:p14="http://schemas.microsoft.com/office/powerpoint/2010/main" val="3052884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TM01790490[[fn=Decatur]]</Template>
  <TotalTime>5485</TotalTime>
  <Words>841</Words>
  <Application>Microsoft Office PowerPoint</Application>
  <PresentationFormat>On-screen Show (4:3)</PresentationFormat>
  <Paragraphs>117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Decatur</vt:lpstr>
      <vt:lpstr>Data Structures. (H16Y 35)</vt:lpstr>
      <vt:lpstr>To Cover …</vt:lpstr>
      <vt:lpstr>Data Structures.</vt:lpstr>
      <vt:lpstr>Binary Search Trees </vt:lpstr>
      <vt:lpstr>Binary Search Tree (BST) - Intro</vt:lpstr>
      <vt:lpstr>Data Structures.</vt:lpstr>
      <vt:lpstr>Binary Search Trees (BST)</vt:lpstr>
      <vt:lpstr>Binary Search Trees (BST)</vt:lpstr>
      <vt:lpstr>BST - Representation</vt:lpstr>
      <vt:lpstr>Data Structures.</vt:lpstr>
      <vt:lpstr>Basic BST Operations </vt:lpstr>
      <vt:lpstr>Data Structures.</vt:lpstr>
      <vt:lpstr>BST Algorithm</vt:lpstr>
      <vt:lpstr>How BST Algorithm Works</vt:lpstr>
      <vt:lpstr>How BST Algorithm Works</vt:lpstr>
      <vt:lpstr>Data Structures.</vt:lpstr>
      <vt:lpstr>BST – Example 1 (Search)</vt:lpstr>
      <vt:lpstr>BST – Example 2 (Insert)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(H9HY 45)</dc:title>
  <dc:creator>Oludare Elebiju</dc:creator>
  <cp:lastModifiedBy>Oludare Elebiju</cp:lastModifiedBy>
  <cp:revision>296</cp:revision>
  <dcterms:created xsi:type="dcterms:W3CDTF">2006-08-16T00:00:00Z</dcterms:created>
  <dcterms:modified xsi:type="dcterms:W3CDTF">2018-01-18T09:08:11Z</dcterms:modified>
</cp:coreProperties>
</file>