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7" autoAdjust="0"/>
    <p:restoredTop sz="83126" autoAdjust="0"/>
  </p:normalViewPr>
  <p:slideViewPr>
    <p:cSldViewPr>
      <p:cViewPr varScale="1">
        <p:scale>
          <a:sx n="73" d="100"/>
          <a:sy n="73" d="100"/>
        </p:scale>
        <p:origin x="-183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FB2D-319C-464F-A0A5-C669ACC85E47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15153"/>
            <a:ext cx="533019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495B-880B-4555-9160-5C63B7E51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2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495B-880B-4555-9160-5C63B7E51D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0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15/11/2017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HND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Software Development: Object Oriented Programming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(H171 35)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en-GB" dirty="0"/>
              <a:t>an app can create an array of base-class references that refer to objects of many-derived class types. This is allowed because each derived-class object “</a:t>
            </a:r>
            <a:r>
              <a:rPr lang="en-GB" i="1" dirty="0"/>
              <a:t>is a</a:t>
            </a:r>
            <a:r>
              <a:rPr lang="en-GB" dirty="0"/>
              <a:t>” object of it’s </a:t>
            </a:r>
            <a:r>
              <a:rPr lang="en-GB" dirty="0" smtClean="0"/>
              <a:t>base-class</a:t>
            </a:r>
          </a:p>
          <a:p>
            <a:r>
              <a:rPr lang="en-GB" dirty="0"/>
              <a:t>e</a:t>
            </a:r>
            <a:r>
              <a:rPr lang="en-GB" dirty="0" smtClean="0"/>
              <a:t>.g. we can assign the </a:t>
            </a:r>
            <a:r>
              <a:rPr lang="en-GB" b="1" i="1" dirty="0" smtClean="0"/>
              <a:t>reference</a:t>
            </a:r>
            <a:r>
              <a:rPr lang="en-GB" dirty="0" smtClean="0"/>
              <a:t> of a </a:t>
            </a:r>
            <a:r>
              <a:rPr lang="en-GB" dirty="0" err="1" smtClean="0"/>
              <a:t>BasePlusCommissionEmployee</a:t>
            </a:r>
            <a:r>
              <a:rPr lang="en-GB" dirty="0" smtClean="0"/>
              <a:t> object to a base-class </a:t>
            </a:r>
            <a:r>
              <a:rPr lang="en-GB" dirty="0" err="1" smtClean="0"/>
              <a:t>CommissionEmployee</a:t>
            </a:r>
            <a:r>
              <a:rPr lang="en-GB" dirty="0" smtClean="0"/>
              <a:t> </a:t>
            </a:r>
            <a:r>
              <a:rPr lang="en-GB" b="1" i="1" dirty="0" smtClean="0"/>
              <a:t>variable</a:t>
            </a:r>
            <a:r>
              <a:rPr lang="en-GB" dirty="0" smtClean="0"/>
              <a:t> because a </a:t>
            </a:r>
            <a:r>
              <a:rPr lang="en-GB" dirty="0" err="1" smtClean="0"/>
              <a:t>BasePlusCommissionEmployee</a:t>
            </a:r>
            <a:r>
              <a:rPr lang="en-GB" dirty="0" smtClean="0"/>
              <a:t> “is a” </a:t>
            </a:r>
            <a:r>
              <a:rPr lang="en-GB" dirty="0" err="1" smtClean="0"/>
              <a:t>CommissionEmployee</a:t>
            </a:r>
            <a:r>
              <a:rPr lang="en-GB" dirty="0" smtClean="0"/>
              <a:t> – so we can treat a </a:t>
            </a:r>
            <a:r>
              <a:rPr lang="en-GB" dirty="0" err="1" smtClean="0"/>
              <a:t>BasePlusCommissionEmployee</a:t>
            </a:r>
            <a:r>
              <a:rPr lang="en-GB" dirty="0" smtClean="0"/>
              <a:t> as a </a:t>
            </a:r>
            <a:r>
              <a:rPr lang="en-GB" dirty="0" err="1" smtClean="0"/>
              <a:t>CommissionEmployee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Implementing Polymorphic Behaviour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The “is a” relationship applies from a derived-class to its direct and indirect base classes, but NOT vice-versa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90690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en-GB" dirty="0" smtClean="0"/>
              <a:t>Activity - 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Walkthrough 1 – assigning a derived-class reference to a base-class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6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en-GB" dirty="0" smtClean="0"/>
              <a:t>Sometimes it is useful to declare classes for which you never intend to instantiate objects</a:t>
            </a:r>
          </a:p>
          <a:p>
            <a:r>
              <a:rPr lang="en-GB" dirty="0" smtClean="0"/>
              <a:t>These classes are called </a:t>
            </a:r>
            <a:r>
              <a:rPr lang="en-GB" b="1" dirty="0" smtClean="0"/>
              <a:t>abstract classes</a:t>
            </a:r>
            <a:r>
              <a:rPr lang="en-GB" dirty="0"/>
              <a:t> </a:t>
            </a:r>
            <a:r>
              <a:rPr lang="en-GB" dirty="0" smtClean="0"/>
              <a:t>and because they are used only as base classes in inheritance hierarchies, we refer to them as </a:t>
            </a:r>
            <a:r>
              <a:rPr lang="en-GB" b="1" dirty="0" smtClean="0"/>
              <a:t>abstract base classes</a:t>
            </a:r>
          </a:p>
          <a:p>
            <a:r>
              <a:rPr lang="en-GB" dirty="0" smtClean="0"/>
              <a:t>you cannot instantiate objects from these classes because they are incomplete – derived classes must define the missing pieces</a:t>
            </a:r>
          </a:p>
          <a:p>
            <a:r>
              <a:rPr lang="en-GB" b="1" dirty="0" smtClean="0"/>
              <a:t>Purpose</a:t>
            </a:r>
            <a:r>
              <a:rPr lang="en-GB" dirty="0" smtClean="0"/>
              <a:t> – to provide an appropriate base class from which other classes can inherit, and thus </a:t>
            </a:r>
            <a:r>
              <a:rPr lang="en-GB" i="1" dirty="0" smtClean="0"/>
              <a:t>share a common design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09329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Classes that can be used to instantiate objects are </a:t>
            </a:r>
            <a:r>
              <a:rPr lang="en-GB" sz="2000" b="1" i="1" dirty="0" smtClean="0"/>
              <a:t>concrete</a:t>
            </a:r>
            <a:r>
              <a:rPr lang="en-GB" sz="2000" i="1" dirty="0" smtClean="0"/>
              <a:t> classes and they must provide implementation for every method they declare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49763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866360"/>
          </a:xfrm>
        </p:spPr>
        <p:txBody>
          <a:bodyPr/>
          <a:lstStyle/>
          <a:p>
            <a:pPr algn="ctr"/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en-GB" dirty="0" smtClean="0"/>
              <a:t>Not all inheritance hierarchies contain abstract classes, however you’ll often write client code that uses only abstract base-class types to reduce client code’s dependencies on a range of specific derived-class types</a:t>
            </a:r>
          </a:p>
          <a:p>
            <a:r>
              <a:rPr lang="en-GB" dirty="0" smtClean="0"/>
              <a:t>Abstract classes can sometimes constitute several levels of the hierarchy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059831" y="4005064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Shape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619672" y="4762415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2DShape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519974" y="4762415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3DShape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230632" y="5877272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19944" y="5877272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Circle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672102" y="5917415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Cube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907331" y="5877272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Sphere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30632" y="4581128"/>
            <a:ext cx="286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0"/>
          </p:cNvCxnSpPr>
          <p:nvPr/>
        </p:nvCxnSpPr>
        <p:spPr>
          <a:xfrm flipH="1">
            <a:off x="2195736" y="4581128"/>
            <a:ext cx="34896" cy="18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5096038" y="4581128"/>
            <a:ext cx="0" cy="18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4" idx="2"/>
          </p:cNvCxnSpPr>
          <p:nvPr/>
        </p:nvCxnSpPr>
        <p:spPr>
          <a:xfrm flipV="1">
            <a:off x="3635895" y="4374396"/>
            <a:ext cx="0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96008" y="5445224"/>
            <a:ext cx="1575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9974" y="5445224"/>
            <a:ext cx="1575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1196008" y="544522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7" idx="0"/>
          </p:cNvCxnSpPr>
          <p:nvPr/>
        </p:nvCxnSpPr>
        <p:spPr>
          <a:xfrm>
            <a:off x="2806696" y="544522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</p:cNvCxnSpPr>
          <p:nvPr/>
        </p:nvCxnSpPr>
        <p:spPr>
          <a:xfrm>
            <a:off x="2195736" y="5131747"/>
            <a:ext cx="0" cy="31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</p:cNvCxnSpPr>
          <p:nvPr/>
        </p:nvCxnSpPr>
        <p:spPr>
          <a:xfrm>
            <a:off x="5096038" y="5131747"/>
            <a:ext cx="0" cy="31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4483395" y="544522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5766" y="5445224"/>
            <a:ext cx="0" cy="47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3513897" y="4264474"/>
            <a:ext cx="243996" cy="2067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>
            <a:off x="2073738" y="5028381"/>
            <a:ext cx="243996" cy="2067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/>
          <p:cNvSpPr/>
          <p:nvPr/>
        </p:nvSpPr>
        <p:spPr>
          <a:xfrm>
            <a:off x="4974040" y="5080097"/>
            <a:ext cx="243996" cy="2067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660232" y="392289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Abstract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0232" y="4762415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Abstract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8304" y="5917415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Concrete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6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Creating an abstract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en-GB" dirty="0" smtClean="0"/>
              <a:t>Make a class abstract by declaring it with the keyword </a:t>
            </a:r>
            <a:r>
              <a:rPr lang="en-GB" b="1" dirty="0" smtClean="0">
                <a:solidFill>
                  <a:srgbClr val="FF0000"/>
                </a:solidFill>
              </a:rPr>
              <a:t>abstract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i.e. </a:t>
            </a:r>
            <a:r>
              <a:rPr lang="en-GB" dirty="0" smtClean="0">
                <a:latin typeface="+mj-lt"/>
              </a:rPr>
              <a:t>public abstract </a:t>
            </a:r>
            <a:r>
              <a:rPr lang="en-GB" dirty="0">
                <a:latin typeface="+mj-lt"/>
              </a:rPr>
              <a:t>class </a:t>
            </a:r>
            <a:r>
              <a:rPr lang="en-GB" dirty="0" smtClean="0">
                <a:latin typeface="+mj-lt"/>
              </a:rPr>
              <a:t>Employee</a:t>
            </a:r>
          </a:p>
          <a:p>
            <a:r>
              <a:rPr lang="en-GB" dirty="0" smtClean="0"/>
              <a:t>An abstract class normally contains one or more </a:t>
            </a:r>
            <a:r>
              <a:rPr lang="en-GB" b="1" dirty="0" smtClean="0"/>
              <a:t>abstract methods </a:t>
            </a:r>
            <a:r>
              <a:rPr lang="en-GB" dirty="0" smtClean="0"/>
              <a:t>i.e</a:t>
            </a:r>
            <a:r>
              <a:rPr lang="en-GB" dirty="0" smtClean="0">
                <a:latin typeface="+mj-lt"/>
              </a:rPr>
              <a:t>. public abstract void Salary();</a:t>
            </a:r>
          </a:p>
          <a:p>
            <a:pPr lvl="1"/>
            <a:r>
              <a:rPr lang="en-GB" dirty="0" smtClean="0"/>
              <a:t>abstract methods are implicitly virtual and do not provide implementations</a:t>
            </a:r>
          </a:p>
          <a:p>
            <a:pPr lvl="1"/>
            <a:r>
              <a:rPr lang="en-GB" dirty="0" smtClean="0"/>
              <a:t>A class that contains abstract methods must be declared as an abstract class even if it contains some concrete methods</a:t>
            </a:r>
          </a:p>
          <a:p>
            <a:pPr lvl="1"/>
            <a:r>
              <a:rPr lang="en-GB" dirty="0" smtClean="0"/>
              <a:t>Each concrete derived class of an abstract base class also must provide concrete implementations of the base class’s abstract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30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Creating an abstract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Properties</a:t>
            </a:r>
            <a:r>
              <a:rPr lang="en-GB" dirty="0" smtClean="0"/>
              <a:t> can also be declared as </a:t>
            </a:r>
            <a:r>
              <a:rPr lang="en-GB" b="1" dirty="0" smtClean="0"/>
              <a:t>abstract</a:t>
            </a:r>
            <a:r>
              <a:rPr lang="en-GB" dirty="0" smtClean="0"/>
              <a:t> or </a:t>
            </a:r>
            <a:r>
              <a:rPr lang="en-GB" b="1" dirty="0" smtClean="0"/>
              <a:t>virtual </a:t>
            </a:r>
            <a:r>
              <a:rPr lang="en-GB" dirty="0" smtClean="0"/>
              <a:t>then overridden in derived classes with the </a:t>
            </a:r>
            <a:r>
              <a:rPr lang="en-GB" b="1" dirty="0" smtClean="0"/>
              <a:t>override</a:t>
            </a:r>
            <a:r>
              <a:rPr lang="en-GB" dirty="0" smtClean="0"/>
              <a:t> keyword, just like methods</a:t>
            </a:r>
          </a:p>
          <a:p>
            <a:pPr lvl="1"/>
            <a:r>
              <a:rPr lang="en-GB" dirty="0" smtClean="0"/>
              <a:t>this allows an abstract base class to specify common properties of its derived classes</a:t>
            </a:r>
          </a:p>
          <a:p>
            <a:r>
              <a:rPr lang="en-GB" dirty="0" smtClean="0"/>
              <a:t>Abstract property declarations have the form: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public abstract </a:t>
            </a:r>
            <a:r>
              <a:rPr lang="en-GB" dirty="0" err="1" smtClean="0"/>
              <a:t>PropertyType</a:t>
            </a:r>
            <a:r>
              <a:rPr lang="en-GB" dirty="0" smtClean="0"/>
              <a:t> </a:t>
            </a:r>
            <a:r>
              <a:rPr lang="en-GB" dirty="0" err="1" smtClean="0"/>
              <a:t>MyProperty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get;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set;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r>
              <a:rPr lang="en-GB" dirty="0" smtClean="0"/>
              <a:t>Concrete derived classes must provide implementations for every accessor declared.  If one accessor is omitted, the derived class is not allowed to implement that accessor.</a:t>
            </a:r>
          </a:p>
        </p:txBody>
      </p:sp>
    </p:spTree>
    <p:extLst>
      <p:ext uri="{BB962C8B-B14F-4D97-AF65-F5344CB8AC3E}">
        <p14:creationId xmlns:p14="http://schemas.microsoft.com/office/powerpoint/2010/main" val="252727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r>
              <a:rPr lang="en-GB" dirty="0" err="1"/>
              <a:t>c</a:t>
            </a:r>
            <a:r>
              <a:rPr lang="en-GB" dirty="0" err="1" smtClean="0"/>
              <a:t>ontructors</a:t>
            </a:r>
            <a:r>
              <a:rPr lang="en-GB" dirty="0" smtClean="0"/>
              <a:t> and static methods </a:t>
            </a:r>
            <a:r>
              <a:rPr lang="en-GB" b="1" dirty="0" smtClean="0"/>
              <a:t>cannot</a:t>
            </a:r>
            <a:r>
              <a:rPr lang="en-GB" dirty="0" smtClean="0"/>
              <a:t> be abstract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onstructors are not inherited, therefore an abstract constructor could never be implemented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erived classes cannot override static methods, so an abstract static could never be implemented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32656"/>
            <a:ext cx="8229600" cy="636680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mtClean="0"/>
              <a:t>Creating an abstract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85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en-GB" dirty="0" smtClean="0"/>
              <a:t>Activity - 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b="1" u="sng" dirty="0" smtClean="0"/>
              <a:t>Case Study – Payroll system using polymorphism</a:t>
            </a:r>
          </a:p>
          <a:p>
            <a:pPr marL="0" indent="0">
              <a:buNone/>
            </a:pPr>
            <a:r>
              <a:rPr lang="en-GB" dirty="0" smtClean="0"/>
              <a:t>Now we use an abstract method and polymorphism to perform payroll calculations based on the type of employee  We create an enhanced employee hierarchy to solve the following problem:</a:t>
            </a:r>
          </a:p>
          <a:p>
            <a:pPr marL="0" indent="0">
              <a:buNone/>
            </a:pPr>
            <a:r>
              <a:rPr lang="en-GB" i="1" dirty="0" smtClean="0"/>
              <a:t>A company pays it’s employees on a weekly basis.  The employees are of 4 types: Salaried employees are paid a fixed weekly salary regardless of the number of hours worked, hourly employees are paid by the hour and receive “time and a half” overtime pay for all hours worked in excess of 40, commission employees are paid a percentage of their sales, and salaried-commission employees receive a base salary plus a percentage of their sales.  For the current pay period, the company has decided to reward salaried-commission employees by adding 10% to their base salaries.  The company wants to implement an app that performs its payroll calculations </a:t>
            </a:r>
            <a:r>
              <a:rPr lang="en-GB" i="1" dirty="0" err="1" smtClean="0"/>
              <a:t>polymorphically</a:t>
            </a:r>
            <a:r>
              <a:rPr lang="en-GB" i="1" dirty="0" smtClean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6035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Payroll System Inheritance Hierarchy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73612" y="1716788"/>
            <a:ext cx="2448272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i="1" dirty="0" smtClean="0"/>
              <a:t>Employee</a:t>
            </a:r>
            <a:endParaRPr lang="en-GB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301504" y="4766208"/>
            <a:ext cx="4392488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 smtClean="0"/>
              <a:t>BasePlusCommissionEmployee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055344" y="3206836"/>
            <a:ext cx="2884808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 smtClean="0"/>
              <a:t>CommissionEmployee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206836"/>
            <a:ext cx="2448272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 smtClean="0"/>
              <a:t>HourlyEmployee</a:t>
            </a:r>
            <a:endParaRPr lang="en-GB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190025"/>
            <a:ext cx="2448272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 smtClean="0"/>
              <a:t>SalariedEmployee</a:t>
            </a:r>
            <a:endParaRPr lang="en-GB" sz="2200" dirty="0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1475656" y="2315350"/>
            <a:ext cx="3022092" cy="8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4319972" y="2099326"/>
            <a:ext cx="355552" cy="2160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6" idx="0"/>
          </p:cNvCxnSpPr>
          <p:nvPr/>
        </p:nvCxnSpPr>
        <p:spPr>
          <a:xfrm flipV="1">
            <a:off x="4497748" y="2276872"/>
            <a:ext cx="0" cy="929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7" idx="0"/>
          </p:cNvCxnSpPr>
          <p:nvPr/>
        </p:nvCxnSpPr>
        <p:spPr>
          <a:xfrm>
            <a:off x="4497748" y="2315350"/>
            <a:ext cx="2954572" cy="89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4319972" y="3687737"/>
            <a:ext cx="355552" cy="2160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>
            <a:stCxn id="17" idx="3"/>
          </p:cNvCxnSpPr>
          <p:nvPr/>
        </p:nvCxnSpPr>
        <p:spPr>
          <a:xfrm>
            <a:off x="4497748" y="3903761"/>
            <a:ext cx="0" cy="86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1520" y="5197095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use abstract class Employee (abstract class names are in italics in UML) to represent the general concept of an employee. The classes that extend Employee are </a:t>
            </a:r>
            <a:r>
              <a:rPr lang="en-GB" dirty="0" err="1" smtClean="0"/>
              <a:t>SalariedEmployee</a:t>
            </a:r>
            <a:r>
              <a:rPr lang="en-GB" dirty="0" smtClean="0"/>
              <a:t>, </a:t>
            </a:r>
            <a:r>
              <a:rPr lang="en-GB" dirty="0" err="1" smtClean="0"/>
              <a:t>CommissionEmployee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HourlyEmployee</a:t>
            </a:r>
            <a:r>
              <a:rPr lang="en-GB" dirty="0" smtClean="0"/>
              <a:t>.  Class </a:t>
            </a:r>
            <a:r>
              <a:rPr lang="en-GB" dirty="0" err="1" smtClean="0"/>
              <a:t>BasePlusCommissionEmployee</a:t>
            </a:r>
            <a:r>
              <a:rPr lang="en-GB" dirty="0" smtClean="0"/>
              <a:t>, which extends </a:t>
            </a:r>
            <a:r>
              <a:rPr lang="en-GB" dirty="0" err="1" smtClean="0"/>
              <a:t>CommissionEmployee</a:t>
            </a:r>
            <a:r>
              <a:rPr lang="en-GB" dirty="0" smtClean="0"/>
              <a:t>, represents the last employee 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2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en-GB" dirty="0" smtClean="0"/>
              <a:t>Case Study- 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b="1" i="1" dirty="0" smtClean="0"/>
              <a:t>Aim</a:t>
            </a:r>
            <a:r>
              <a:rPr lang="en-GB" dirty="0" smtClean="0"/>
              <a:t> – to generically process the payroll for each employee, having the actual payroll calculated specifically based on the type of employee</a:t>
            </a:r>
          </a:p>
          <a:p>
            <a:r>
              <a:rPr lang="en-GB" dirty="0" smtClean="0"/>
              <a:t>i.e. execute the payroll calculation for each employee irrespective of their employee status and have the program automatically work-out which calculation to use based on what type of employee they are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i="1" dirty="0" smtClean="0"/>
              <a:t>Implementation</a:t>
            </a:r>
            <a:r>
              <a:rPr lang="en-GB" dirty="0" smtClean="0"/>
              <a:t> - implement the class hierarchy, then implement a test app that builds objects of all these classes and processes those objects </a:t>
            </a:r>
            <a:r>
              <a:rPr lang="en-GB" dirty="0" err="1" smtClean="0"/>
              <a:t>polymorphically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7045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Polymorphism – “many forms”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enables us to program in the </a:t>
            </a:r>
            <a:r>
              <a:rPr lang="en-GB" i="1" dirty="0" smtClean="0"/>
              <a:t>general</a:t>
            </a:r>
            <a:r>
              <a:rPr lang="en-GB" dirty="0" smtClean="0"/>
              <a:t> rather than </a:t>
            </a:r>
            <a:r>
              <a:rPr lang="en-GB" i="1" dirty="0" smtClean="0"/>
              <a:t>specific</a:t>
            </a:r>
          </a:p>
          <a:p>
            <a:r>
              <a:rPr lang="en-GB" dirty="0" smtClean="0"/>
              <a:t>enables us to write apps that process objects that share the same base class in a class hierarchy as if they were all objects of the base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93096"/>
            <a:ext cx="1138436" cy="22768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1545" y="4087943"/>
            <a:ext cx="64169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What does this mean?</a:t>
            </a:r>
            <a:endParaRPr lang="en-US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898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Case Study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55989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b="1" dirty="0"/>
              <a:t>Step 1 </a:t>
            </a:r>
            <a:r>
              <a:rPr lang="en-GB" dirty="0"/>
              <a:t>– create abstract class Employee </a:t>
            </a:r>
            <a:endParaRPr lang="en-GB" dirty="0" smtClean="0"/>
          </a:p>
          <a:p>
            <a:pPr marL="0" lvl="0" indent="0">
              <a:buNone/>
            </a:pPr>
            <a:endParaRPr lang="en-GB" dirty="0" smtClean="0"/>
          </a:p>
          <a:p>
            <a:pPr lvl="0"/>
            <a:r>
              <a:rPr lang="en-GB" b="1" dirty="0" smtClean="0"/>
              <a:t>Step </a:t>
            </a:r>
            <a:r>
              <a:rPr lang="en-GB" b="1" dirty="0"/>
              <a:t>2</a:t>
            </a:r>
            <a:r>
              <a:rPr lang="en-GB" dirty="0"/>
              <a:t> – create concrete derived </a:t>
            </a:r>
            <a:r>
              <a:rPr lang="en-GB" dirty="0" smtClean="0"/>
              <a:t>class </a:t>
            </a:r>
            <a:r>
              <a:rPr lang="en-GB" dirty="0" err="1" smtClean="0"/>
              <a:t>SalariedEmployee</a:t>
            </a:r>
            <a:r>
              <a:rPr lang="en-GB" dirty="0" smtClean="0"/>
              <a:t>  </a:t>
            </a:r>
          </a:p>
          <a:p>
            <a:pPr marL="0" lvl="0" indent="0">
              <a:buNone/>
            </a:pPr>
            <a:endParaRPr lang="en-GB" dirty="0" smtClean="0"/>
          </a:p>
          <a:p>
            <a:pPr lvl="0"/>
            <a:r>
              <a:rPr lang="en-GB" b="1" dirty="0" smtClean="0"/>
              <a:t>Step </a:t>
            </a:r>
            <a:r>
              <a:rPr lang="en-GB" b="1" dirty="0"/>
              <a:t>3</a:t>
            </a:r>
            <a:r>
              <a:rPr lang="en-GB" dirty="0"/>
              <a:t> – create concrete class </a:t>
            </a:r>
            <a:r>
              <a:rPr lang="en-GB" dirty="0" err="1"/>
              <a:t>HourlyEmployee</a:t>
            </a:r>
            <a:r>
              <a:rPr lang="en-GB" dirty="0"/>
              <a:t> </a:t>
            </a:r>
            <a:endParaRPr lang="en-GB" dirty="0" smtClean="0"/>
          </a:p>
          <a:p>
            <a:pPr marL="0" lvl="0" indent="0">
              <a:buNone/>
            </a:pPr>
            <a:endParaRPr lang="en-GB" dirty="0" smtClean="0"/>
          </a:p>
          <a:p>
            <a:pPr lvl="0"/>
            <a:r>
              <a:rPr lang="en-GB" b="1" dirty="0" smtClean="0"/>
              <a:t>Step </a:t>
            </a:r>
            <a:r>
              <a:rPr lang="en-GB" b="1" dirty="0"/>
              <a:t>4</a:t>
            </a:r>
            <a:r>
              <a:rPr lang="en-GB" dirty="0"/>
              <a:t> – create concrete class </a:t>
            </a:r>
            <a:r>
              <a:rPr lang="en-GB" dirty="0" err="1"/>
              <a:t>CommissionEmployee</a:t>
            </a:r>
            <a:r>
              <a:rPr lang="en-GB" dirty="0"/>
              <a:t> </a:t>
            </a:r>
            <a:endParaRPr lang="en-GB" dirty="0" smtClean="0"/>
          </a:p>
          <a:p>
            <a:pPr marL="0" lvl="0" indent="0">
              <a:buNone/>
            </a:pPr>
            <a:endParaRPr lang="en-GB" dirty="0" smtClean="0"/>
          </a:p>
          <a:p>
            <a:pPr lvl="0"/>
            <a:r>
              <a:rPr lang="en-GB" b="1" dirty="0" smtClean="0"/>
              <a:t>Step </a:t>
            </a:r>
            <a:r>
              <a:rPr lang="en-GB" b="1" dirty="0"/>
              <a:t>5 </a:t>
            </a:r>
            <a:r>
              <a:rPr lang="en-GB" dirty="0"/>
              <a:t>– create indirect concrete derived </a:t>
            </a:r>
            <a:r>
              <a:rPr lang="en-GB" dirty="0" smtClean="0"/>
              <a:t>class </a:t>
            </a:r>
            <a:r>
              <a:rPr lang="en-GB" dirty="0" err="1" smtClean="0"/>
              <a:t>BasePlusCommissionEmployee</a:t>
            </a:r>
            <a:r>
              <a:rPr lang="en-GB" dirty="0" smtClean="0"/>
              <a:t> </a:t>
            </a:r>
          </a:p>
          <a:p>
            <a:pPr marL="0" lvl="0" indent="0">
              <a:buNone/>
            </a:pPr>
            <a:endParaRPr lang="en-GB" dirty="0" smtClean="0"/>
          </a:p>
          <a:p>
            <a:pPr lvl="0"/>
            <a:r>
              <a:rPr lang="en-GB" b="1" dirty="0" smtClean="0"/>
              <a:t>Step </a:t>
            </a:r>
            <a:r>
              <a:rPr lang="en-GB" b="1" dirty="0"/>
              <a:t>6 </a:t>
            </a:r>
            <a:r>
              <a:rPr lang="en-GB" dirty="0"/>
              <a:t>– create a test application to </a:t>
            </a:r>
            <a:r>
              <a:rPr lang="en-GB" dirty="0" err="1"/>
              <a:t>polymorphically</a:t>
            </a:r>
            <a:r>
              <a:rPr lang="en-GB" dirty="0"/>
              <a:t> execute payroll for various different types of employees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1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7373" y="224009"/>
            <a:ext cx="8229600" cy="86636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Polymorphism – “many forms”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72541" y="1120968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Animal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80811" y="2136631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Move()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80811" y="1490300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x</a:t>
            </a:r>
            <a:r>
              <a:rPr lang="en-GB" dirty="0" err="1" smtClean="0"/>
              <a:t>coord</a:t>
            </a:r>
            <a:endParaRPr lang="en-GB" dirty="0" smtClean="0"/>
          </a:p>
          <a:p>
            <a:r>
              <a:rPr lang="en-GB" dirty="0" err="1" smtClean="0"/>
              <a:t>ycoord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7266" y="3275692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Fish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7266" y="4291355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Move()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3645024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x</a:t>
            </a:r>
            <a:r>
              <a:rPr lang="en-GB" dirty="0" err="1" smtClean="0"/>
              <a:t>coord</a:t>
            </a:r>
            <a:endParaRPr lang="en-GB" dirty="0" smtClean="0"/>
          </a:p>
          <a:p>
            <a:r>
              <a:rPr lang="en-GB" dirty="0" err="1" smtClean="0"/>
              <a:t>ycoord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11760" y="3219556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Frog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420030" y="4235219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Move()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20030" y="3588888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x</a:t>
            </a:r>
            <a:r>
              <a:rPr lang="en-GB" dirty="0" err="1" smtClean="0"/>
              <a:t>coord</a:t>
            </a:r>
            <a:endParaRPr lang="en-GB" dirty="0" smtClean="0"/>
          </a:p>
          <a:p>
            <a:r>
              <a:rPr lang="en-GB" dirty="0" err="1" smtClean="0"/>
              <a:t>ycoord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3219556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Bird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436254" y="4235219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Move()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436254" y="3588888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x</a:t>
            </a:r>
            <a:r>
              <a:rPr lang="en-GB" dirty="0" err="1" smtClean="0"/>
              <a:t>coord</a:t>
            </a:r>
            <a:endParaRPr lang="en-GB" dirty="0" smtClean="0"/>
          </a:p>
          <a:p>
            <a:r>
              <a:rPr lang="en-GB" dirty="0" err="1" smtClean="0"/>
              <a:t>ycoord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308837" y="1120968"/>
            <a:ext cx="266429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App – simulates moving several types of animals</a:t>
            </a:r>
          </a:p>
          <a:p>
            <a:endParaRPr lang="en-GB" dirty="0"/>
          </a:p>
          <a:p>
            <a:r>
              <a:rPr lang="en-GB" dirty="0" smtClean="0"/>
              <a:t>The app maintains an Animal array of references to objects of the various Animal-derived classes.  The app then issues the same “Move” command to each object, but each specific type of Animal responds to the “Move” message in a unique way.</a:t>
            </a: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15616" y="2852936"/>
            <a:ext cx="41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5616" y="2852936"/>
            <a:ext cx="0" cy="3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6076" y="2852936"/>
            <a:ext cx="0" cy="3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59832" y="2704760"/>
            <a:ext cx="0" cy="9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2966254" y="2509642"/>
            <a:ext cx="202156" cy="13748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95536" y="5013176"/>
            <a:ext cx="8577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Relying on each object to “</a:t>
            </a:r>
            <a:r>
              <a:rPr lang="en-GB" sz="2000" i="1" dirty="0" smtClean="0"/>
              <a:t>do the right thing</a:t>
            </a:r>
            <a:r>
              <a:rPr lang="en-GB" sz="2000" dirty="0" smtClean="0"/>
              <a:t>” in response to the same method call is the key concept of polymorphism.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The same message (in this case, Move) sent to a variety of objects has </a:t>
            </a:r>
            <a:r>
              <a:rPr lang="en-GB" sz="2000" b="1" i="1" dirty="0" smtClean="0"/>
              <a:t>many forms </a:t>
            </a:r>
            <a:r>
              <a:rPr lang="en-GB" sz="2000" dirty="0" smtClean="0"/>
              <a:t>of results – hence the term polymorphism</a:t>
            </a:r>
            <a:endParaRPr lang="en-GB" sz="2000" dirty="0"/>
          </a:p>
          <a:p>
            <a:r>
              <a:rPr lang="en-GB" sz="2000" dirty="0" smtClean="0"/>
              <a:t>e.g. fish will swim, frog will jump, bird will fly</a:t>
            </a:r>
          </a:p>
        </p:txBody>
      </p:sp>
    </p:spTree>
    <p:extLst>
      <p:ext uri="{BB962C8B-B14F-4D97-AF65-F5344CB8AC3E}">
        <p14:creationId xmlns:p14="http://schemas.microsoft.com/office/powerpoint/2010/main" val="3645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Benefits of 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363272" cy="5688632"/>
          </a:xfrm>
        </p:spPr>
        <p:txBody>
          <a:bodyPr>
            <a:normAutofit/>
          </a:bodyPr>
          <a:lstStyle/>
          <a:p>
            <a:r>
              <a:rPr lang="en-GB" dirty="0" smtClean="0"/>
              <a:t>Systems are easily extensible i.e. new classes can be added with little/no modification to the general parts of the application, as long as the new classes are part of the inheritance hierarchy that the app processes generically.</a:t>
            </a:r>
          </a:p>
          <a:p>
            <a:r>
              <a:rPr lang="en-GB" dirty="0" smtClean="0"/>
              <a:t>e.g. if we extend class Animal to create class Tortoise, we need only write the Tortoise class and the part of the app that instantiates a Tortoise object.  The portions of the app that process each Animal generically can remain the same </a:t>
            </a:r>
          </a:p>
        </p:txBody>
      </p:sp>
    </p:spTree>
    <p:extLst>
      <p:ext uri="{BB962C8B-B14F-4D97-AF65-F5344CB8AC3E}">
        <p14:creationId xmlns:p14="http://schemas.microsoft.com/office/powerpoint/2010/main" val="245556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Polymorphism </a:t>
            </a:r>
            <a:r>
              <a:rPr lang="en-GB" dirty="0"/>
              <a:t>promotes extensibility: Software that invokes polymorphic behaviour is independent of the object types to which messages are sent.  New object types that can respond to existing method calls can be incorporated into a system without requiring modification of the base system.  Only client code that instantiates new objects must be modified to accommodate new types.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Benefits of Polymorphism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03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Polymorphism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72541" y="1120968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Quadrilateral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57266" y="1842695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Perimeter()</a:t>
            </a:r>
          </a:p>
          <a:p>
            <a:r>
              <a:rPr lang="en-GB" dirty="0" smtClean="0"/>
              <a:t>Area()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7266" y="3275692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Rectangle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7266" y="4024319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Perimeter()</a:t>
            </a:r>
          </a:p>
          <a:p>
            <a:r>
              <a:rPr lang="en-GB" dirty="0" smtClean="0"/>
              <a:t>Area()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3219556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27035" y="3953101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Perimeter()</a:t>
            </a:r>
          </a:p>
          <a:p>
            <a:r>
              <a:rPr lang="en-GB" dirty="0" smtClean="0"/>
              <a:t>Area()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3219556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Trapezoid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3968189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Perimeter()</a:t>
            </a:r>
          </a:p>
          <a:p>
            <a:r>
              <a:rPr lang="en-GB" dirty="0" smtClean="0"/>
              <a:t>Area()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15616" y="2852936"/>
            <a:ext cx="41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616" y="2852936"/>
            <a:ext cx="0" cy="3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6076" y="2852936"/>
            <a:ext cx="0" cy="3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59832" y="2704760"/>
            <a:ext cx="0" cy="9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2966254" y="2509642"/>
            <a:ext cx="202156" cy="13748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357266" y="1490300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87266" y="3641750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411760" y="3598856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428616" y="3600647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191863" y="98246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Reminder – quadrilateral is a 4 sided shape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87266" y="5013176"/>
            <a:ext cx="8217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polymorphism occurs when an app invokes a method through a </a:t>
            </a:r>
            <a:r>
              <a:rPr lang="en-GB" sz="2400" i="1" dirty="0" smtClean="0"/>
              <a:t>base-class</a:t>
            </a:r>
            <a:r>
              <a:rPr lang="en-GB" sz="2400" dirty="0" smtClean="0"/>
              <a:t> variable  - at execution time, the correct derived-class version of the method is called, based on the type of the referenced object</a:t>
            </a:r>
            <a:endParaRPr lang="en-GB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08837" y="1319857"/>
            <a:ext cx="266429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App – calculates perimeter and area of several types of shapes</a:t>
            </a:r>
          </a:p>
          <a:p>
            <a:endParaRPr lang="en-GB" dirty="0" smtClean="0"/>
          </a:p>
          <a:p>
            <a:r>
              <a:rPr lang="en-GB" dirty="0" smtClean="0"/>
              <a:t>Maintains a collection (e.g. Quadrilateral array) of references to various Quadrilateral-derived classes and generically calls methods Perimeter() and Area() and each object will respond in a unique 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24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88" y="260648"/>
            <a:ext cx="8229600" cy="6015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Polymorphism Example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372541" y="1120968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SpaceObject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357266" y="1842695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Draw()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7266" y="3275692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</a:t>
            </a:r>
            <a:r>
              <a:rPr lang="en-GB" dirty="0" smtClean="0"/>
              <a:t>artian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87266" y="4024319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Draw()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11760" y="3219556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Venusian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427035" y="3953101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Draw()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27984" y="3219556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SpaceShip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427984" y="3968189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Draw()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115616" y="2852936"/>
            <a:ext cx="41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15616" y="2852936"/>
            <a:ext cx="0" cy="3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56076" y="2852936"/>
            <a:ext cx="0" cy="3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9832" y="2704760"/>
            <a:ext cx="0" cy="9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2966254" y="2509642"/>
            <a:ext cx="202156" cy="13748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357266" y="1490300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87266" y="3641750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411760" y="3598856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428616" y="3600647"/>
            <a:ext cx="16714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908720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Suppose we design a video game that manipulates objects of many different types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6372200" y="1859632"/>
            <a:ext cx="244827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 screen manager app </a:t>
            </a:r>
            <a:r>
              <a:rPr lang="en-GB" dirty="0" smtClean="0"/>
              <a:t>maintains a collection (e.g. a </a:t>
            </a:r>
            <a:r>
              <a:rPr lang="en-GB" dirty="0" err="1" smtClean="0"/>
              <a:t>SpaceObject</a:t>
            </a:r>
            <a:r>
              <a:rPr lang="en-GB" dirty="0" smtClean="0"/>
              <a:t> array) of references to objects of the various derived classes and to refresh the screen, the screen manager periodically sends each object the same message – “Draw”.  However each object will respond in a unique way.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8880" y="5733256"/>
            <a:ext cx="8601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FF0000"/>
                </a:solidFill>
              </a:rPr>
              <a:t>Essentially, we are treating the derived-class objects as base-class objects so they can be manipulated generically</a:t>
            </a:r>
            <a:endParaRPr lang="en-GB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2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Implementing Polymorphic Behaviour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 smtClean="0"/>
              <a:t>Previously</a:t>
            </a:r>
            <a:r>
              <a:rPr lang="en-GB" sz="2400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We aimed </a:t>
            </a:r>
            <a:r>
              <a:rPr lang="en-GB" b="1" dirty="0" smtClean="0"/>
              <a:t>base-class references </a:t>
            </a:r>
            <a:r>
              <a:rPr lang="en-GB" dirty="0" smtClean="0"/>
              <a:t>at </a:t>
            </a:r>
            <a:r>
              <a:rPr lang="en-GB" b="1" dirty="0" smtClean="0"/>
              <a:t>base-class objects </a:t>
            </a:r>
            <a:r>
              <a:rPr lang="en-GB" dirty="0" smtClean="0"/>
              <a:t>and </a:t>
            </a:r>
            <a:r>
              <a:rPr lang="en-GB" b="1" dirty="0" smtClean="0"/>
              <a:t>derived-class references </a:t>
            </a:r>
            <a:r>
              <a:rPr lang="en-GB" dirty="0" smtClean="0"/>
              <a:t>at </a:t>
            </a:r>
            <a:r>
              <a:rPr lang="en-GB" b="1" dirty="0" smtClean="0"/>
              <a:t>derived-class objects</a:t>
            </a:r>
          </a:p>
          <a:p>
            <a:pPr marL="0" indent="0">
              <a:buNone/>
            </a:pPr>
            <a:r>
              <a:rPr lang="en-GB" dirty="0" smtClean="0"/>
              <a:t>e.g. </a:t>
            </a:r>
          </a:p>
          <a:p>
            <a:pPr marL="0" indent="0">
              <a:buNone/>
            </a:pPr>
            <a:r>
              <a:rPr lang="en-GB" sz="2400" dirty="0" err="1" smtClean="0"/>
              <a:t>BasePlusCommissionEmployee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employee</a:t>
            </a:r>
            <a:r>
              <a:rPr lang="en-GB" sz="2400" b="1" dirty="0" smtClean="0"/>
              <a:t> </a:t>
            </a:r>
            <a:r>
              <a:rPr lang="en-GB" sz="2400" dirty="0" smtClean="0"/>
              <a:t>= new </a:t>
            </a:r>
            <a:r>
              <a:rPr lang="en-GB" sz="2400" dirty="0" err="1" smtClean="0"/>
              <a:t>BasePlusCommissionEmployee</a:t>
            </a:r>
            <a:r>
              <a:rPr lang="en-GB" sz="2400" dirty="0" smtClean="0"/>
              <a:t>(“Bob”, “Lewis”, “333-33-333”, 500.00M, 0.04M, 300.00M);</a:t>
            </a:r>
          </a:p>
          <a:p>
            <a:pPr marL="0" indent="0">
              <a:buNone/>
            </a:pPr>
            <a:r>
              <a:rPr lang="en-GB" sz="2400" dirty="0" err="1" smtClean="0"/>
              <a:t>Console.WriteLine</a:t>
            </a:r>
            <a:r>
              <a:rPr lang="en-GB" sz="2400" dirty="0" smtClean="0"/>
              <a:t>(“earnings: {0:C}”, </a:t>
            </a:r>
            <a:r>
              <a:rPr lang="en-GB" sz="2400" b="1" dirty="0" err="1" smtClean="0">
                <a:solidFill>
                  <a:srgbClr val="FF0000"/>
                </a:solidFill>
              </a:rPr>
              <a:t>employee</a:t>
            </a:r>
            <a:r>
              <a:rPr lang="en-GB" sz="2400" dirty="0" err="1" smtClean="0"/>
              <a:t>.Earnings</a:t>
            </a:r>
            <a:r>
              <a:rPr lang="en-GB" sz="2400" dirty="0" smtClean="0"/>
              <a:t>() );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57266" y="1120968"/>
            <a:ext cx="34388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CommissionEmployee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57266" y="1842695"/>
            <a:ext cx="34388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72540" y="2636912"/>
            <a:ext cx="34235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BasePlusCommisionEmployee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372540" y="3275692"/>
            <a:ext cx="34235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82202" y="2361921"/>
            <a:ext cx="0" cy="274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3881653" y="2224439"/>
            <a:ext cx="202156" cy="13748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357266" y="1490300"/>
            <a:ext cx="3438870" cy="3523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372540" y="3012113"/>
            <a:ext cx="3423596" cy="263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012160" y="1093386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examples in that section manipulated </a:t>
            </a:r>
            <a:r>
              <a:rPr lang="en-GB" dirty="0" err="1"/>
              <a:t>CommissionEmployee</a:t>
            </a:r>
            <a:r>
              <a:rPr lang="en-GB" dirty="0"/>
              <a:t> and </a:t>
            </a:r>
            <a:r>
              <a:rPr lang="en-GB" dirty="0" err="1"/>
              <a:t>BasePlusCommissionEmployee</a:t>
            </a:r>
            <a:r>
              <a:rPr lang="en-GB" dirty="0"/>
              <a:t> objects by using references to them to invoke their methods</a:t>
            </a:r>
          </a:p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67544" y="630932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However, other assignments are possible…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r>
              <a:rPr lang="en-GB" dirty="0" smtClean="0"/>
              <a:t>To implement polymorphic behaviour we are going to aim a </a:t>
            </a:r>
            <a:r>
              <a:rPr lang="en-GB" b="1" dirty="0" smtClean="0">
                <a:solidFill>
                  <a:srgbClr val="FF0000"/>
                </a:solidFill>
              </a:rPr>
              <a:t>base</a:t>
            </a:r>
            <a:r>
              <a:rPr lang="en-GB" b="1" dirty="0" smtClean="0"/>
              <a:t>-class reference</a:t>
            </a:r>
            <a:r>
              <a:rPr lang="en-GB" dirty="0" smtClean="0"/>
              <a:t> at a </a:t>
            </a:r>
            <a:r>
              <a:rPr lang="en-GB" b="1" dirty="0" smtClean="0">
                <a:solidFill>
                  <a:srgbClr val="FF0000"/>
                </a:solidFill>
              </a:rPr>
              <a:t>derived</a:t>
            </a:r>
            <a:r>
              <a:rPr lang="en-GB" b="1" dirty="0" smtClean="0"/>
              <a:t>-class object</a:t>
            </a:r>
          </a:p>
          <a:p>
            <a:r>
              <a:rPr lang="en-GB" dirty="0" smtClean="0"/>
              <a:t>Invoking a method on a derived-class object via a base-class reference can invoke the derived-class functionality</a:t>
            </a:r>
          </a:p>
          <a:p>
            <a:pPr lvl="1"/>
            <a:r>
              <a:rPr lang="en-GB" i="1" dirty="0" smtClean="0"/>
              <a:t>The type of the actual referenced object, not the type of the reference, determines which method is called</a:t>
            </a:r>
          </a:p>
          <a:p>
            <a:pPr lvl="1"/>
            <a:endParaRPr lang="en-GB" i="1" dirty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 smtClean="0"/>
              <a:t>Implementing Polymorphic Behaviour</a:t>
            </a:r>
            <a:endParaRPr lang="en-GB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3" y="4872934"/>
            <a:ext cx="996995" cy="881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5696" y="480596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rgbClr val="FF0000"/>
                </a:solidFill>
              </a:rPr>
              <a:t>Key concept: </a:t>
            </a:r>
            <a:r>
              <a:rPr lang="en-GB" sz="3000" dirty="0" smtClean="0"/>
              <a:t>a derived-class object can be treated as an object of it’s base-class</a:t>
            </a:r>
            <a:endParaRPr lang="en-GB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00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2770</TotalTime>
  <Words>1505</Words>
  <Application>Microsoft Office PowerPoint</Application>
  <PresentationFormat>On-screen Show (4:3)</PresentationFormat>
  <Paragraphs>172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HND Computing Software Development: Object Oriented Programming (H171 35)</vt:lpstr>
      <vt:lpstr>Polymorphism – “many forms”</vt:lpstr>
      <vt:lpstr>Polymorphism – “many forms”</vt:lpstr>
      <vt:lpstr>Benefits of Polymorphism</vt:lpstr>
      <vt:lpstr>Benefits of Polymorphism</vt:lpstr>
      <vt:lpstr>Polymorphism Example</vt:lpstr>
      <vt:lpstr>Polymorphism Example</vt:lpstr>
      <vt:lpstr>Implementing Polymorphic Behaviour</vt:lpstr>
      <vt:lpstr>Implementing Polymorphic Behaviour</vt:lpstr>
      <vt:lpstr>Implementing Polymorphic Behaviour</vt:lpstr>
      <vt:lpstr>Activity - Polymorphism</vt:lpstr>
      <vt:lpstr>Abstract Classes</vt:lpstr>
      <vt:lpstr>Abstract Classes</vt:lpstr>
      <vt:lpstr>Creating an abstract class</vt:lpstr>
      <vt:lpstr>Creating an abstract class</vt:lpstr>
      <vt:lpstr>PowerPoint Presentation</vt:lpstr>
      <vt:lpstr>Activity - Polymorphism</vt:lpstr>
      <vt:lpstr>Payroll System Inheritance Hierarchy</vt:lpstr>
      <vt:lpstr>Case Study- Polymorphism</vt:lpstr>
      <vt:lpstr>Case Study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Dawn Wilson</cp:lastModifiedBy>
  <cp:revision>180</cp:revision>
  <cp:lastPrinted>2016-09-01T12:10:23Z</cp:lastPrinted>
  <dcterms:created xsi:type="dcterms:W3CDTF">2014-08-20T09:50:30Z</dcterms:created>
  <dcterms:modified xsi:type="dcterms:W3CDTF">2017-11-15T14:51:46Z</dcterms:modified>
</cp:coreProperties>
</file>