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7" autoAdjust="0"/>
    <p:restoredTop sz="83126" autoAdjust="0"/>
  </p:normalViewPr>
  <p:slideViewPr>
    <p:cSldViewPr>
      <p:cViewPr varScale="1">
        <p:scale>
          <a:sx n="65" d="100"/>
          <a:sy n="65" d="100"/>
        </p:scale>
        <p:origin x="-1027"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3CC0FB2D-319C-464F-A0A5-C669ACC85E47}" type="datetimeFigureOut">
              <a:rPr lang="en-GB" smtClean="0"/>
              <a:t>06/12/2017</a:t>
            </a:fld>
            <a:endParaRPr lang="en-GB"/>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5287495B-880B-4555-9160-5C63B7E51D7F}" type="slidenum">
              <a:rPr lang="en-GB" smtClean="0"/>
              <a:t>‹#›</a:t>
            </a:fld>
            <a:endParaRPr lang="en-GB"/>
          </a:p>
        </p:txBody>
      </p:sp>
    </p:spTree>
    <p:extLst>
      <p:ext uri="{BB962C8B-B14F-4D97-AF65-F5344CB8AC3E}">
        <p14:creationId xmlns:p14="http://schemas.microsoft.com/office/powerpoint/2010/main" val="425372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287495B-880B-4555-9160-5C63B7E51D7F}" type="slidenum">
              <a:rPr lang="en-GB" smtClean="0"/>
              <a:t>1</a:t>
            </a:fld>
            <a:endParaRPr lang="en-GB"/>
          </a:p>
        </p:txBody>
      </p:sp>
    </p:spTree>
    <p:extLst>
      <p:ext uri="{BB962C8B-B14F-4D97-AF65-F5344CB8AC3E}">
        <p14:creationId xmlns:p14="http://schemas.microsoft.com/office/powerpoint/2010/main" val="300940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CLR – Common</a:t>
            </a:r>
            <a:r>
              <a:rPr lang="en-GB" baseline="0" dirty="0" smtClean="0"/>
              <a:t> Language Runtime</a:t>
            </a:r>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11</a:t>
            </a:fld>
            <a:endParaRPr lang="en-GB"/>
          </a:p>
        </p:txBody>
      </p:sp>
    </p:spTree>
    <p:extLst>
      <p:ext uri="{BB962C8B-B14F-4D97-AF65-F5344CB8AC3E}">
        <p14:creationId xmlns:p14="http://schemas.microsoft.com/office/powerpoint/2010/main" val="9431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87495B-880B-4555-9160-5C63B7E51D7F}" type="slidenum">
              <a:rPr lang="en-GB" smtClean="0"/>
              <a:t>22</a:t>
            </a:fld>
            <a:endParaRPr lang="en-GB"/>
          </a:p>
        </p:txBody>
      </p:sp>
    </p:spTree>
    <p:extLst>
      <p:ext uri="{BB962C8B-B14F-4D97-AF65-F5344CB8AC3E}">
        <p14:creationId xmlns:p14="http://schemas.microsoft.com/office/powerpoint/2010/main" val="171649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06/12/2017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06/12/2017</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Computing</a:t>
            </a:r>
            <a:br>
              <a:rPr lang="en-GB" dirty="0" smtClean="0">
                <a:solidFill>
                  <a:schemeClr val="bg1"/>
                </a:solidFill>
              </a:rPr>
            </a:br>
            <a:r>
              <a:rPr lang="en-GB" dirty="0" smtClean="0">
                <a:solidFill>
                  <a:schemeClr val="bg1"/>
                </a:solidFill>
              </a:rPr>
              <a:t>Software Development: Object Oriented Programming</a:t>
            </a:r>
            <a:br>
              <a:rPr lang="en-GB" dirty="0" smtClean="0">
                <a:solidFill>
                  <a:schemeClr val="bg1"/>
                </a:solidFill>
              </a:rPr>
            </a:br>
            <a:r>
              <a:rPr lang="en-GB" dirty="0" smtClean="0">
                <a:solidFill>
                  <a:schemeClr val="bg1"/>
                </a:solidFill>
              </a:rPr>
              <a:t>(H171 35)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564672"/>
          </a:xfrm>
        </p:spPr>
        <p:txBody>
          <a:bodyPr>
            <a:normAutofit fontScale="90000"/>
          </a:bodyPr>
          <a:lstStyle/>
          <a:p>
            <a:pPr algn="ctr"/>
            <a:r>
              <a:rPr lang="en-GB" sz="3600" dirty="0" smtClean="0"/>
              <a:t>Termination model of exception handling</a:t>
            </a:r>
            <a:endParaRPr lang="en-GB" sz="3600" dirty="0"/>
          </a:p>
        </p:txBody>
      </p:sp>
      <p:sp>
        <p:nvSpPr>
          <p:cNvPr id="3" name="Content Placeholder 2"/>
          <p:cNvSpPr>
            <a:spLocks noGrp="1"/>
          </p:cNvSpPr>
          <p:nvPr>
            <p:ph idx="1"/>
          </p:nvPr>
        </p:nvSpPr>
        <p:spPr>
          <a:xfrm>
            <a:off x="457200" y="1052736"/>
            <a:ext cx="8229600" cy="5688632"/>
          </a:xfrm>
        </p:spPr>
        <p:txBody>
          <a:bodyPr>
            <a:normAutofit fontScale="77500" lnSpcReduction="20000"/>
          </a:bodyPr>
          <a:lstStyle/>
          <a:p>
            <a:r>
              <a:rPr lang="en-GB" dirty="0" smtClean="0"/>
              <a:t>the </a:t>
            </a:r>
            <a:r>
              <a:rPr lang="en-GB" dirty="0"/>
              <a:t>point in the program at which an exception occurs is called the </a:t>
            </a:r>
            <a:r>
              <a:rPr lang="en-GB" b="1" i="1" dirty="0"/>
              <a:t>throw </a:t>
            </a:r>
            <a:r>
              <a:rPr lang="en-GB" b="1" i="1" dirty="0" smtClean="0"/>
              <a:t>point - </a:t>
            </a:r>
            <a:r>
              <a:rPr lang="en-GB" dirty="0" smtClean="0"/>
              <a:t>this </a:t>
            </a:r>
            <a:r>
              <a:rPr lang="en-GB" dirty="0"/>
              <a:t>is an important location for debugging purposes </a:t>
            </a:r>
            <a:endParaRPr lang="en-GB" dirty="0" smtClean="0"/>
          </a:p>
          <a:p>
            <a:r>
              <a:rPr lang="en-GB" dirty="0" smtClean="0"/>
              <a:t>If</a:t>
            </a:r>
            <a:r>
              <a:rPr lang="en-GB" dirty="0"/>
              <a:t> </a:t>
            </a:r>
            <a:r>
              <a:rPr lang="en-GB" dirty="0" smtClean="0"/>
              <a:t>an </a:t>
            </a:r>
            <a:r>
              <a:rPr lang="en-GB" dirty="0"/>
              <a:t>exception occurs in a try </a:t>
            </a:r>
            <a:r>
              <a:rPr lang="en-GB" dirty="0" smtClean="0"/>
              <a:t>block, </a:t>
            </a:r>
            <a:r>
              <a:rPr lang="en-GB" dirty="0"/>
              <a:t>the try block terminates immediately, and </a:t>
            </a:r>
            <a:r>
              <a:rPr lang="en-GB" dirty="0" smtClean="0"/>
              <a:t>program control </a:t>
            </a:r>
            <a:r>
              <a:rPr lang="en-GB" dirty="0"/>
              <a:t>transfers to the first of the following catch blocks in which the exception </a:t>
            </a:r>
            <a:r>
              <a:rPr lang="en-GB" dirty="0" smtClean="0"/>
              <a:t>parameter’s type </a:t>
            </a:r>
            <a:r>
              <a:rPr lang="en-GB" dirty="0"/>
              <a:t>matches that of the thrown exception</a:t>
            </a:r>
            <a:r>
              <a:rPr lang="en-GB" dirty="0" smtClean="0"/>
              <a:t>.</a:t>
            </a:r>
          </a:p>
          <a:p>
            <a:r>
              <a:rPr lang="en-GB" dirty="0" smtClean="0"/>
              <a:t>After the </a:t>
            </a:r>
            <a:r>
              <a:rPr lang="en-GB" dirty="0"/>
              <a:t>exception is handled, program control does </a:t>
            </a:r>
            <a:r>
              <a:rPr lang="en-GB" i="1" dirty="0"/>
              <a:t>not </a:t>
            </a:r>
            <a:r>
              <a:rPr lang="en-GB" dirty="0"/>
              <a:t>return to the throw point because </a:t>
            </a:r>
            <a:r>
              <a:rPr lang="en-GB" dirty="0" smtClean="0"/>
              <a:t>the try </a:t>
            </a:r>
            <a:r>
              <a:rPr lang="en-GB" dirty="0"/>
              <a:t>block has </a:t>
            </a:r>
            <a:r>
              <a:rPr lang="en-GB" i="1" dirty="0"/>
              <a:t>exited </a:t>
            </a:r>
            <a:r>
              <a:rPr lang="en-GB" dirty="0"/>
              <a:t>(which also causes any of its local variables to go out of scope). </a:t>
            </a:r>
            <a:r>
              <a:rPr lang="en-GB" dirty="0" smtClean="0"/>
              <a:t>Rather, control </a:t>
            </a:r>
            <a:r>
              <a:rPr lang="en-GB" dirty="0"/>
              <a:t>resumes after the last catch block. This is known as the </a:t>
            </a:r>
            <a:r>
              <a:rPr lang="en-GB" b="1" dirty="0"/>
              <a:t>termination model of </a:t>
            </a:r>
            <a:r>
              <a:rPr lang="en-GB" b="1" dirty="0" smtClean="0"/>
              <a:t>exception handling</a:t>
            </a:r>
          </a:p>
          <a:p>
            <a:r>
              <a:rPr lang="en-GB" dirty="0"/>
              <a:t>If no exceptions occur in the try block, the program </a:t>
            </a:r>
            <a:r>
              <a:rPr lang="en-GB" dirty="0" smtClean="0"/>
              <a:t>successfully completes the </a:t>
            </a:r>
            <a:r>
              <a:rPr lang="en-GB" dirty="0"/>
              <a:t>try block by ignoring the catch </a:t>
            </a:r>
            <a:r>
              <a:rPr lang="en-GB" dirty="0" smtClean="0"/>
              <a:t>blocks, then the program executes the first statement following the try and catch blocks.</a:t>
            </a:r>
          </a:p>
          <a:p>
            <a:r>
              <a:rPr lang="en-GB" dirty="0"/>
              <a:t>The try block and its corresponding catch and finally blocks together form a </a:t>
            </a:r>
            <a:r>
              <a:rPr lang="en-GB" b="1" dirty="0" smtClean="0"/>
              <a:t>try statement</a:t>
            </a:r>
            <a:r>
              <a:rPr lang="en-GB" dirty="0"/>
              <a:t>. It’s important not to confuse the terms “try block” and “try statement”—</a:t>
            </a:r>
            <a:r>
              <a:rPr lang="en-GB" dirty="0" smtClean="0"/>
              <a:t>the term </a:t>
            </a:r>
            <a:r>
              <a:rPr lang="en-GB" dirty="0"/>
              <a:t>“try block” refers to the block of code following the keyword try (but before </a:t>
            </a:r>
            <a:r>
              <a:rPr lang="en-GB" dirty="0" smtClean="0"/>
              <a:t>any catch </a:t>
            </a:r>
            <a:r>
              <a:rPr lang="en-GB" dirty="0"/>
              <a:t>or finally blocks), while the term “try statement” includes all the code from </a:t>
            </a:r>
            <a:r>
              <a:rPr lang="en-GB" dirty="0" smtClean="0"/>
              <a:t>the opening </a:t>
            </a:r>
            <a:r>
              <a:rPr lang="en-GB" dirty="0"/>
              <a:t>try keyword to the end of the last catch or finally block. This includes the </a:t>
            </a:r>
            <a:r>
              <a:rPr lang="en-GB" dirty="0" smtClean="0"/>
              <a:t>try block</a:t>
            </a:r>
            <a:r>
              <a:rPr lang="en-GB" dirty="0"/>
              <a:t>, as well as any associated catch blocks and finally block.</a:t>
            </a:r>
            <a:endParaRPr lang="en-GB" dirty="0" smtClean="0"/>
          </a:p>
        </p:txBody>
      </p:sp>
    </p:spTree>
    <p:extLst>
      <p:ext uri="{BB962C8B-B14F-4D97-AF65-F5344CB8AC3E}">
        <p14:creationId xmlns:p14="http://schemas.microsoft.com/office/powerpoint/2010/main" val="397463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08688"/>
          </a:xfrm>
        </p:spPr>
        <p:txBody>
          <a:bodyPr>
            <a:normAutofit fontScale="90000"/>
          </a:bodyPr>
          <a:lstStyle/>
          <a:p>
            <a:pPr algn="ctr"/>
            <a:r>
              <a:rPr lang="en-GB" dirty="0" smtClean="0"/>
              <a:t>Class </a:t>
            </a:r>
            <a:r>
              <a:rPr lang="en-GB" dirty="0" err="1" smtClean="0"/>
              <a:t>System.Exception</a:t>
            </a:r>
            <a:endParaRPr lang="en-GB" dirty="0"/>
          </a:p>
        </p:txBody>
      </p:sp>
      <p:sp>
        <p:nvSpPr>
          <p:cNvPr id="3" name="Content Placeholder 2"/>
          <p:cNvSpPr>
            <a:spLocks noGrp="1"/>
          </p:cNvSpPr>
          <p:nvPr>
            <p:ph idx="1"/>
          </p:nvPr>
        </p:nvSpPr>
        <p:spPr>
          <a:xfrm>
            <a:off x="457200" y="1268760"/>
            <a:ext cx="8229600" cy="5055840"/>
          </a:xfrm>
        </p:spPr>
        <p:txBody>
          <a:bodyPr>
            <a:normAutofit fontScale="77500" lnSpcReduction="20000"/>
          </a:bodyPr>
          <a:lstStyle/>
          <a:p>
            <a:r>
              <a:rPr lang="en-GB" dirty="0"/>
              <a:t>Class Exception (namespace System) is the base class of .NET’s exception class hierarchy.</a:t>
            </a:r>
          </a:p>
          <a:p>
            <a:r>
              <a:rPr lang="en-GB" dirty="0"/>
              <a:t>An important derived class is </a:t>
            </a:r>
            <a:r>
              <a:rPr lang="en-GB" b="1" dirty="0" err="1"/>
              <a:t>SystemException</a:t>
            </a:r>
            <a:r>
              <a:rPr lang="en-GB" dirty="0"/>
              <a:t>. The CLR generates </a:t>
            </a:r>
            <a:r>
              <a:rPr lang="en-GB" dirty="0" err="1"/>
              <a:t>SystemExceptions</a:t>
            </a:r>
            <a:r>
              <a:rPr lang="en-GB" dirty="0"/>
              <a:t>.</a:t>
            </a:r>
          </a:p>
          <a:p>
            <a:r>
              <a:rPr lang="en-GB" dirty="0"/>
              <a:t>Many of these can be avoided if apps are coded properly. For example, if a program </a:t>
            </a:r>
            <a:r>
              <a:rPr lang="en-GB" dirty="0" smtClean="0"/>
              <a:t>attempts to </a:t>
            </a:r>
            <a:r>
              <a:rPr lang="en-GB" dirty="0"/>
              <a:t>access an </a:t>
            </a:r>
            <a:r>
              <a:rPr lang="en-GB" b="1" dirty="0"/>
              <a:t>out-of-range array index</a:t>
            </a:r>
            <a:r>
              <a:rPr lang="en-GB" dirty="0"/>
              <a:t>, the CLR throws an exception of type </a:t>
            </a:r>
            <a:r>
              <a:rPr lang="en-GB" b="1" dirty="0" err="1" smtClean="0"/>
              <a:t>IndexOutOfRangeException</a:t>
            </a:r>
            <a:r>
              <a:rPr lang="en-GB" b="1" dirty="0"/>
              <a:t> </a:t>
            </a:r>
            <a:r>
              <a:rPr lang="en-GB" dirty="0" smtClean="0"/>
              <a:t>(a </a:t>
            </a:r>
            <a:r>
              <a:rPr lang="en-GB" dirty="0"/>
              <a:t>derived class of </a:t>
            </a:r>
            <a:r>
              <a:rPr lang="en-GB" dirty="0" err="1" smtClean="0"/>
              <a:t>SystemException</a:t>
            </a:r>
            <a:r>
              <a:rPr lang="en-GB" dirty="0" smtClean="0"/>
              <a:t>)</a:t>
            </a:r>
          </a:p>
          <a:p>
            <a:r>
              <a:rPr lang="en-GB" dirty="0" smtClean="0"/>
              <a:t>Similarly</a:t>
            </a:r>
            <a:r>
              <a:rPr lang="en-GB" dirty="0"/>
              <a:t>, an </a:t>
            </a:r>
            <a:r>
              <a:rPr lang="en-GB" dirty="0" smtClean="0"/>
              <a:t>exception occurs </a:t>
            </a:r>
            <a:r>
              <a:rPr lang="en-GB" dirty="0"/>
              <a:t>when a program uses a reference-type variable to call a method when the </a:t>
            </a:r>
            <a:r>
              <a:rPr lang="en-GB" dirty="0" smtClean="0"/>
              <a:t>reference has </a:t>
            </a:r>
            <a:r>
              <a:rPr lang="en-GB" dirty="0"/>
              <a:t>a value of null. This causes a </a:t>
            </a:r>
            <a:r>
              <a:rPr lang="en-GB" b="1" dirty="0" err="1"/>
              <a:t>NullReferenceException</a:t>
            </a:r>
            <a:r>
              <a:rPr lang="en-GB" b="1" dirty="0"/>
              <a:t> </a:t>
            </a:r>
            <a:r>
              <a:rPr lang="en-GB" dirty="0"/>
              <a:t>(another derived class of </a:t>
            </a:r>
            <a:r>
              <a:rPr lang="en-GB" dirty="0" err="1"/>
              <a:t>SystemException</a:t>
            </a:r>
            <a:r>
              <a:rPr lang="en-GB" dirty="0"/>
              <a:t>).</a:t>
            </a:r>
          </a:p>
          <a:p>
            <a:r>
              <a:rPr lang="en-GB" dirty="0" smtClean="0"/>
              <a:t>Other </a:t>
            </a:r>
            <a:r>
              <a:rPr lang="en-GB" dirty="0"/>
              <a:t>exceptions thrown by the CLR include </a:t>
            </a:r>
            <a:r>
              <a:rPr lang="en-GB" b="1" dirty="0" err="1"/>
              <a:t>OutOfMemoryException</a:t>
            </a:r>
            <a:r>
              <a:rPr lang="en-GB" dirty="0"/>
              <a:t>, </a:t>
            </a:r>
            <a:r>
              <a:rPr lang="en-GB" b="1" dirty="0" err="1" smtClean="0"/>
              <a:t>StackOverflowException</a:t>
            </a:r>
            <a:r>
              <a:rPr lang="en-GB" b="1" dirty="0"/>
              <a:t> </a:t>
            </a:r>
            <a:r>
              <a:rPr lang="en-GB" dirty="0" smtClean="0"/>
              <a:t>and </a:t>
            </a:r>
            <a:r>
              <a:rPr lang="en-GB" b="1" dirty="0" err="1"/>
              <a:t>ExecutionEngineException</a:t>
            </a:r>
            <a:r>
              <a:rPr lang="en-GB" dirty="0"/>
              <a:t>, which are thrown when something </a:t>
            </a:r>
            <a:r>
              <a:rPr lang="en-GB" dirty="0" smtClean="0"/>
              <a:t>goes wrong </a:t>
            </a:r>
            <a:r>
              <a:rPr lang="en-GB" dirty="0"/>
              <a:t>that causes the CLR to become unstable. </a:t>
            </a:r>
            <a:endParaRPr lang="en-GB" dirty="0" smtClean="0"/>
          </a:p>
          <a:p>
            <a:r>
              <a:rPr lang="en-GB" dirty="0" smtClean="0"/>
              <a:t>Sometimes </a:t>
            </a:r>
            <a:r>
              <a:rPr lang="en-GB" dirty="0"/>
              <a:t>such exceptions cannot </a:t>
            </a:r>
            <a:r>
              <a:rPr lang="en-GB" dirty="0" smtClean="0"/>
              <a:t>even be </a:t>
            </a:r>
            <a:r>
              <a:rPr lang="en-GB" dirty="0"/>
              <a:t>caught. It’s best to simply log such </a:t>
            </a:r>
            <a:r>
              <a:rPr lang="en-GB" dirty="0" smtClean="0"/>
              <a:t>exceptions, </a:t>
            </a:r>
            <a:r>
              <a:rPr lang="en-GB" dirty="0"/>
              <a:t>then terminate your app.</a:t>
            </a:r>
          </a:p>
        </p:txBody>
      </p:sp>
    </p:spTree>
    <p:extLst>
      <p:ext uri="{BB962C8B-B14F-4D97-AF65-F5344CB8AC3E}">
        <p14:creationId xmlns:p14="http://schemas.microsoft.com/office/powerpoint/2010/main" val="420100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fontScale="92500" lnSpcReduction="20000"/>
          </a:bodyPr>
          <a:lstStyle/>
          <a:p>
            <a:r>
              <a:rPr lang="en-GB" dirty="0"/>
              <a:t>A benefit of the exception class hierarchy is that a catch block can catch </a:t>
            </a:r>
            <a:r>
              <a:rPr lang="en-GB" dirty="0" smtClean="0"/>
              <a:t>exceptions of </a:t>
            </a:r>
            <a:r>
              <a:rPr lang="en-GB" dirty="0"/>
              <a:t>a particular type or—because of the </a:t>
            </a:r>
            <a:r>
              <a:rPr lang="en-GB" i="1" dirty="0"/>
              <a:t>is-a </a:t>
            </a:r>
            <a:r>
              <a:rPr lang="en-GB" dirty="0"/>
              <a:t>relationship of inheritance—can use a </a:t>
            </a:r>
            <a:r>
              <a:rPr lang="en-GB" dirty="0" smtClean="0"/>
              <a:t>base-class type </a:t>
            </a:r>
            <a:r>
              <a:rPr lang="en-GB" dirty="0"/>
              <a:t>to catch exceptions in a hierarchy of related exception </a:t>
            </a:r>
            <a:r>
              <a:rPr lang="en-GB" dirty="0" smtClean="0"/>
              <a:t>types</a:t>
            </a:r>
          </a:p>
          <a:p>
            <a:pPr lvl="1"/>
            <a:r>
              <a:rPr lang="en-GB" dirty="0" smtClean="0"/>
              <a:t>e.g. we discussed </a:t>
            </a:r>
            <a:r>
              <a:rPr lang="en-GB" dirty="0"/>
              <a:t>the catch block with no parameter, which catches exceptions </a:t>
            </a:r>
            <a:r>
              <a:rPr lang="en-GB" dirty="0" smtClean="0"/>
              <a:t>of all </a:t>
            </a:r>
            <a:r>
              <a:rPr lang="en-GB" dirty="0"/>
              <a:t>types (including those that are not derived from Exception). A catch block that </a:t>
            </a:r>
            <a:r>
              <a:rPr lang="en-GB" dirty="0" smtClean="0"/>
              <a:t>specifies </a:t>
            </a:r>
            <a:r>
              <a:rPr lang="en-GB" dirty="0" smtClean="0"/>
              <a:t>a </a:t>
            </a:r>
            <a:r>
              <a:rPr lang="en-GB" dirty="0"/>
              <a:t>parameter of type Exception can catch all exceptions that derive from </a:t>
            </a:r>
            <a:r>
              <a:rPr lang="en-GB" dirty="0" smtClean="0"/>
              <a:t>Exception, because </a:t>
            </a:r>
            <a:r>
              <a:rPr lang="en-GB" dirty="0"/>
              <a:t>Exception is the base class of all exception classes. </a:t>
            </a:r>
            <a:endParaRPr lang="en-GB" dirty="0" smtClean="0"/>
          </a:p>
          <a:p>
            <a:r>
              <a:rPr lang="en-GB" dirty="0" smtClean="0"/>
              <a:t>The </a:t>
            </a:r>
            <a:r>
              <a:rPr lang="en-GB" dirty="0"/>
              <a:t>advantage of this </a:t>
            </a:r>
            <a:r>
              <a:rPr lang="en-GB" dirty="0" smtClean="0"/>
              <a:t>approach is </a:t>
            </a:r>
            <a:r>
              <a:rPr lang="en-GB" dirty="0"/>
              <a:t>that the exception handler can access the caught exception’s information via the </a:t>
            </a:r>
            <a:r>
              <a:rPr lang="en-GB" dirty="0" smtClean="0"/>
              <a:t>parameter in </a:t>
            </a:r>
            <a:r>
              <a:rPr lang="en-GB" dirty="0"/>
              <a:t>the catch. </a:t>
            </a:r>
            <a:endParaRPr lang="en-GB" dirty="0" smtClean="0"/>
          </a:p>
          <a:p>
            <a:r>
              <a:rPr lang="en-GB" dirty="0" smtClean="0"/>
              <a:t>This </a:t>
            </a:r>
            <a:r>
              <a:rPr lang="en-GB" dirty="0"/>
              <a:t>technique makes sense </a:t>
            </a:r>
            <a:r>
              <a:rPr lang="en-GB" i="1" dirty="0"/>
              <a:t>only </a:t>
            </a:r>
            <a:r>
              <a:rPr lang="en-GB" dirty="0"/>
              <a:t>if the handling </a:t>
            </a:r>
            <a:r>
              <a:rPr lang="en-GB" dirty="0" smtClean="0"/>
              <a:t>behaviour </a:t>
            </a:r>
            <a:r>
              <a:rPr lang="en-GB" dirty="0"/>
              <a:t>is the same for a base </a:t>
            </a:r>
            <a:r>
              <a:rPr lang="en-GB" dirty="0" smtClean="0"/>
              <a:t>class and </a:t>
            </a:r>
            <a:r>
              <a:rPr lang="en-GB" dirty="0"/>
              <a:t>all derived classes. Otherwise, catch each derived-class exception individually.</a:t>
            </a:r>
          </a:p>
        </p:txBody>
      </p:sp>
      <p:sp>
        <p:nvSpPr>
          <p:cNvPr id="4" name="Title 1"/>
          <p:cNvSpPr>
            <a:spLocks noGrp="1"/>
          </p:cNvSpPr>
          <p:nvPr>
            <p:ph type="title"/>
          </p:nvPr>
        </p:nvSpPr>
        <p:spPr>
          <a:xfrm>
            <a:off x="395536" y="188640"/>
            <a:ext cx="8229600" cy="794352"/>
          </a:xfrm>
        </p:spPr>
        <p:txBody>
          <a:bodyPr>
            <a:normAutofit fontScale="90000"/>
          </a:bodyPr>
          <a:lstStyle/>
          <a:p>
            <a:pPr algn="ctr"/>
            <a:r>
              <a:rPr lang="en-GB" dirty="0" smtClean="0"/>
              <a:t>Class </a:t>
            </a:r>
            <a:r>
              <a:rPr lang="en-GB" dirty="0" err="1" smtClean="0"/>
              <a:t>System.Exception</a:t>
            </a:r>
            <a:endParaRPr lang="en-GB" dirty="0"/>
          </a:p>
        </p:txBody>
      </p:sp>
    </p:spTree>
    <p:extLst>
      <p:ext uri="{BB962C8B-B14F-4D97-AF65-F5344CB8AC3E}">
        <p14:creationId xmlns:p14="http://schemas.microsoft.com/office/powerpoint/2010/main" val="234061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6680"/>
          </a:xfrm>
        </p:spPr>
        <p:txBody>
          <a:bodyPr>
            <a:normAutofit fontScale="90000"/>
          </a:bodyPr>
          <a:lstStyle/>
          <a:p>
            <a:pPr algn="ctr"/>
            <a:r>
              <a:rPr lang="en-GB" dirty="0"/>
              <a:t>f</a:t>
            </a:r>
            <a:r>
              <a:rPr lang="en-GB" dirty="0" smtClean="0"/>
              <a:t>inally block</a:t>
            </a:r>
            <a:endParaRPr lang="en-GB" dirty="0"/>
          </a:p>
        </p:txBody>
      </p:sp>
      <p:sp>
        <p:nvSpPr>
          <p:cNvPr id="3" name="Content Placeholder 2"/>
          <p:cNvSpPr>
            <a:spLocks noGrp="1"/>
          </p:cNvSpPr>
          <p:nvPr>
            <p:ph idx="1"/>
          </p:nvPr>
        </p:nvSpPr>
        <p:spPr>
          <a:xfrm>
            <a:off x="457200" y="1124744"/>
            <a:ext cx="8229600" cy="5472608"/>
          </a:xfrm>
        </p:spPr>
        <p:txBody>
          <a:bodyPr>
            <a:normAutofit lnSpcReduction="10000"/>
          </a:bodyPr>
          <a:lstStyle/>
          <a:p>
            <a:r>
              <a:rPr lang="en-GB" dirty="0"/>
              <a:t>Programs frequently request and release resources dynamically (i.e</a:t>
            </a:r>
            <a:r>
              <a:rPr lang="en-GB" dirty="0" smtClean="0"/>
              <a:t>. </a:t>
            </a:r>
            <a:r>
              <a:rPr lang="en-GB" dirty="0"/>
              <a:t>at execution time).</a:t>
            </a:r>
          </a:p>
          <a:p>
            <a:pPr lvl="1"/>
            <a:r>
              <a:rPr lang="en-GB" dirty="0"/>
              <a:t>e</a:t>
            </a:r>
            <a:r>
              <a:rPr lang="en-GB" dirty="0" smtClean="0"/>
              <a:t>.g. a </a:t>
            </a:r>
            <a:r>
              <a:rPr lang="en-GB" dirty="0"/>
              <a:t>program that reads a file from disk first makes a file-open request </a:t>
            </a:r>
            <a:r>
              <a:rPr lang="en-GB" dirty="0" smtClean="0"/>
              <a:t>.  If </a:t>
            </a:r>
            <a:r>
              <a:rPr lang="en-GB" dirty="0"/>
              <a:t>that request succeeds, the program reads the </a:t>
            </a:r>
            <a:r>
              <a:rPr lang="en-GB" dirty="0" smtClean="0"/>
              <a:t>contents of </a:t>
            </a:r>
            <a:r>
              <a:rPr lang="en-GB" dirty="0"/>
              <a:t>the file. Operating systems typically prevent more than one program from </a:t>
            </a:r>
            <a:r>
              <a:rPr lang="en-GB" dirty="0" smtClean="0"/>
              <a:t>manipulating a </a:t>
            </a:r>
            <a:r>
              <a:rPr lang="en-GB" dirty="0"/>
              <a:t>file at once. Therefore, when a program finishes processing a file, the </a:t>
            </a:r>
            <a:r>
              <a:rPr lang="en-GB" dirty="0" smtClean="0"/>
              <a:t>program should </a:t>
            </a:r>
            <a:r>
              <a:rPr lang="en-GB" dirty="0"/>
              <a:t>close the file (i.e</a:t>
            </a:r>
            <a:r>
              <a:rPr lang="en-GB" dirty="0" smtClean="0"/>
              <a:t>. </a:t>
            </a:r>
            <a:r>
              <a:rPr lang="en-GB" dirty="0"/>
              <a:t>release the resource) so other programs can use it</a:t>
            </a:r>
            <a:r>
              <a:rPr lang="en-GB" dirty="0" smtClean="0"/>
              <a:t>.</a:t>
            </a:r>
          </a:p>
          <a:p>
            <a:pPr lvl="1"/>
            <a:r>
              <a:rPr lang="en-GB" dirty="0" smtClean="0"/>
              <a:t> </a:t>
            </a:r>
            <a:r>
              <a:rPr lang="en-GB" dirty="0"/>
              <a:t>If the file is </a:t>
            </a:r>
            <a:r>
              <a:rPr lang="en-GB" dirty="0" smtClean="0"/>
              <a:t>not closed</a:t>
            </a:r>
            <a:r>
              <a:rPr lang="en-GB" dirty="0"/>
              <a:t>, a </a:t>
            </a:r>
            <a:r>
              <a:rPr lang="en-GB" b="1" dirty="0"/>
              <a:t>resource leak </a:t>
            </a:r>
            <a:r>
              <a:rPr lang="en-GB" dirty="0"/>
              <a:t>occurs. In such a case, the file resource is not available to other programs</a:t>
            </a:r>
            <a:r>
              <a:rPr lang="en-GB" dirty="0" smtClean="0"/>
              <a:t>.</a:t>
            </a:r>
          </a:p>
          <a:p>
            <a:r>
              <a:rPr lang="en-GB" dirty="0" smtClean="0"/>
              <a:t>All resource release code should be moved to a </a:t>
            </a:r>
            <a:r>
              <a:rPr lang="en-GB" i="1" dirty="0" smtClean="0"/>
              <a:t>finally</a:t>
            </a:r>
            <a:r>
              <a:rPr lang="en-GB" dirty="0" smtClean="0"/>
              <a:t> block</a:t>
            </a:r>
            <a:endParaRPr lang="en-GB" dirty="0"/>
          </a:p>
        </p:txBody>
      </p:sp>
    </p:spTree>
    <p:extLst>
      <p:ext uri="{BB962C8B-B14F-4D97-AF65-F5344CB8AC3E}">
        <p14:creationId xmlns:p14="http://schemas.microsoft.com/office/powerpoint/2010/main" val="383433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fontScale="85000" lnSpcReduction="20000"/>
          </a:bodyPr>
          <a:lstStyle/>
          <a:p>
            <a:r>
              <a:rPr lang="en-GB" dirty="0"/>
              <a:t>Suppose a program places all </a:t>
            </a:r>
            <a:r>
              <a:rPr lang="en-GB" dirty="0" smtClean="0"/>
              <a:t>resource-request and </a:t>
            </a:r>
            <a:r>
              <a:rPr lang="en-GB" dirty="0"/>
              <a:t>resource-release code in a try block. If no exceptions occur, the try block </a:t>
            </a:r>
            <a:r>
              <a:rPr lang="en-GB" dirty="0" smtClean="0"/>
              <a:t>executes normally </a:t>
            </a:r>
            <a:r>
              <a:rPr lang="en-GB" dirty="0"/>
              <a:t>and releases the resources after using </a:t>
            </a:r>
            <a:r>
              <a:rPr lang="en-GB" dirty="0" smtClean="0"/>
              <a:t>them</a:t>
            </a:r>
          </a:p>
          <a:p>
            <a:r>
              <a:rPr lang="en-GB" dirty="0" smtClean="0"/>
              <a:t>However</a:t>
            </a:r>
            <a:r>
              <a:rPr lang="en-GB" dirty="0"/>
              <a:t>, if an exception occurs, </a:t>
            </a:r>
            <a:r>
              <a:rPr lang="en-GB" dirty="0" smtClean="0"/>
              <a:t>the try </a:t>
            </a:r>
            <a:r>
              <a:rPr lang="en-GB" dirty="0"/>
              <a:t>block may exit </a:t>
            </a:r>
            <a:r>
              <a:rPr lang="en-GB" i="1" dirty="0"/>
              <a:t>before </a:t>
            </a:r>
            <a:r>
              <a:rPr lang="en-GB" dirty="0"/>
              <a:t>the resource-release code can </a:t>
            </a:r>
            <a:r>
              <a:rPr lang="en-GB" dirty="0" smtClean="0"/>
              <a:t>execute</a:t>
            </a:r>
          </a:p>
          <a:p>
            <a:r>
              <a:rPr lang="en-GB" dirty="0" smtClean="0"/>
              <a:t>We </a:t>
            </a:r>
            <a:r>
              <a:rPr lang="en-GB" dirty="0"/>
              <a:t>could duplicate all </a:t>
            </a:r>
            <a:r>
              <a:rPr lang="en-GB" dirty="0" smtClean="0"/>
              <a:t>the resource-release </a:t>
            </a:r>
            <a:r>
              <a:rPr lang="en-GB" dirty="0"/>
              <a:t>code in each of the catch blocks, but this would make the code more </a:t>
            </a:r>
            <a:r>
              <a:rPr lang="en-GB" dirty="0" smtClean="0"/>
              <a:t>difficult to </a:t>
            </a:r>
            <a:r>
              <a:rPr lang="en-GB" dirty="0"/>
              <a:t>modify and maintain. We could also place the resource-release code after the </a:t>
            </a:r>
            <a:r>
              <a:rPr lang="en-GB" dirty="0" smtClean="0"/>
              <a:t>try statement</a:t>
            </a:r>
            <a:r>
              <a:rPr lang="en-GB" dirty="0"/>
              <a:t>; however, if the try block terminated due to a return statement or an </a:t>
            </a:r>
            <a:r>
              <a:rPr lang="en-GB" dirty="0" smtClean="0"/>
              <a:t>exception occurred</a:t>
            </a:r>
            <a:r>
              <a:rPr lang="en-GB" dirty="0"/>
              <a:t>, code following the try statement would never execute.</a:t>
            </a:r>
          </a:p>
          <a:p>
            <a:r>
              <a:rPr lang="en-GB" dirty="0"/>
              <a:t>To address these problems, C#’s exception-handling mechanism provides </a:t>
            </a:r>
            <a:r>
              <a:rPr lang="en-GB" dirty="0" smtClean="0"/>
              <a:t>the finally </a:t>
            </a:r>
            <a:r>
              <a:rPr lang="en-GB" dirty="0"/>
              <a:t>block, which is guaranteed to execute regardless of whether the try block </a:t>
            </a:r>
            <a:r>
              <a:rPr lang="en-GB" dirty="0" smtClean="0"/>
              <a:t>executes successfully </a:t>
            </a:r>
            <a:r>
              <a:rPr lang="en-GB" dirty="0"/>
              <a:t>or an exception </a:t>
            </a:r>
            <a:r>
              <a:rPr lang="en-GB" dirty="0" smtClean="0"/>
              <a:t>occurs</a:t>
            </a:r>
          </a:p>
          <a:p>
            <a:r>
              <a:rPr lang="en-GB" dirty="0" smtClean="0"/>
              <a:t>This </a:t>
            </a:r>
            <a:r>
              <a:rPr lang="en-GB" dirty="0"/>
              <a:t>makes the finally block an ideal location </a:t>
            </a:r>
            <a:r>
              <a:rPr lang="en-GB" dirty="0" smtClean="0"/>
              <a:t>in which </a:t>
            </a:r>
            <a:r>
              <a:rPr lang="en-GB" dirty="0"/>
              <a:t>to place resource-release code for resources that are acquired and manipulated in </a:t>
            </a:r>
            <a:r>
              <a:rPr lang="en-GB" dirty="0" smtClean="0"/>
              <a:t>the corresponding </a:t>
            </a:r>
            <a:r>
              <a:rPr lang="en-GB" dirty="0"/>
              <a:t>try block</a:t>
            </a:r>
          </a:p>
        </p:txBody>
      </p:sp>
      <p:sp>
        <p:nvSpPr>
          <p:cNvPr id="4" name="Title 1"/>
          <p:cNvSpPr>
            <a:spLocks noGrp="1"/>
          </p:cNvSpPr>
          <p:nvPr>
            <p:ph type="title"/>
          </p:nvPr>
        </p:nvSpPr>
        <p:spPr>
          <a:xfrm>
            <a:off x="467544" y="188640"/>
            <a:ext cx="8229600" cy="794352"/>
          </a:xfrm>
        </p:spPr>
        <p:txBody>
          <a:bodyPr>
            <a:normAutofit fontScale="90000"/>
          </a:bodyPr>
          <a:lstStyle/>
          <a:p>
            <a:pPr algn="ctr"/>
            <a:r>
              <a:rPr lang="en-GB" dirty="0"/>
              <a:t>f</a:t>
            </a:r>
            <a:r>
              <a:rPr lang="en-GB" dirty="0" smtClean="0"/>
              <a:t>inally block</a:t>
            </a:r>
            <a:endParaRPr lang="en-GB" dirty="0"/>
          </a:p>
        </p:txBody>
      </p:sp>
    </p:spTree>
    <p:extLst>
      <p:ext uri="{BB962C8B-B14F-4D97-AF65-F5344CB8AC3E}">
        <p14:creationId xmlns:p14="http://schemas.microsoft.com/office/powerpoint/2010/main" val="228870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normAutofit lnSpcReduction="10000"/>
          </a:bodyPr>
          <a:lstStyle/>
          <a:p>
            <a:r>
              <a:rPr lang="en-GB" dirty="0"/>
              <a:t>If the try block executes successfully, the finally block </a:t>
            </a:r>
            <a:r>
              <a:rPr lang="en-GB" dirty="0" smtClean="0"/>
              <a:t>executes immediately </a:t>
            </a:r>
            <a:r>
              <a:rPr lang="en-GB" dirty="0"/>
              <a:t>after the try block </a:t>
            </a:r>
            <a:r>
              <a:rPr lang="en-GB" dirty="0" smtClean="0"/>
              <a:t>terminates</a:t>
            </a:r>
          </a:p>
          <a:p>
            <a:r>
              <a:rPr lang="en-GB" dirty="0" smtClean="0"/>
              <a:t>If </a:t>
            </a:r>
            <a:r>
              <a:rPr lang="en-GB" dirty="0"/>
              <a:t>an exception occurs in the try </a:t>
            </a:r>
            <a:r>
              <a:rPr lang="en-GB" dirty="0" smtClean="0"/>
              <a:t>block, the </a:t>
            </a:r>
            <a:r>
              <a:rPr lang="en-GB" dirty="0"/>
              <a:t>finally block executes immediately after a catch block </a:t>
            </a:r>
            <a:r>
              <a:rPr lang="en-GB" dirty="0" smtClean="0"/>
              <a:t>completes </a:t>
            </a:r>
          </a:p>
          <a:p>
            <a:r>
              <a:rPr lang="en-GB" dirty="0" smtClean="0"/>
              <a:t>If </a:t>
            </a:r>
            <a:r>
              <a:rPr lang="en-GB" dirty="0"/>
              <a:t>the exception </a:t>
            </a:r>
            <a:r>
              <a:rPr lang="en-GB" dirty="0" smtClean="0"/>
              <a:t>is not </a:t>
            </a:r>
            <a:r>
              <a:rPr lang="en-GB" dirty="0"/>
              <a:t>caught by a catch block associated with the try block, or if a catch block </a:t>
            </a:r>
            <a:r>
              <a:rPr lang="en-GB" dirty="0" smtClean="0"/>
              <a:t>associated with </a:t>
            </a:r>
            <a:r>
              <a:rPr lang="en-GB" dirty="0"/>
              <a:t>the try block throws an exception itself, the finally block executes before the </a:t>
            </a:r>
            <a:r>
              <a:rPr lang="en-GB" dirty="0" smtClean="0"/>
              <a:t>exception is </a:t>
            </a:r>
            <a:r>
              <a:rPr lang="en-GB" dirty="0"/>
              <a:t>processed by the next enclosing try block, which could be in the calling method</a:t>
            </a:r>
            <a:r>
              <a:rPr lang="en-GB" dirty="0" smtClean="0"/>
              <a:t>.</a:t>
            </a:r>
          </a:p>
          <a:p>
            <a:r>
              <a:rPr lang="en-GB" dirty="0" smtClean="0"/>
              <a:t>N.B. variables </a:t>
            </a:r>
            <a:r>
              <a:rPr lang="en-GB" dirty="0"/>
              <a:t>that must be accessed in both a try block, and its corresponding finally </a:t>
            </a:r>
            <a:r>
              <a:rPr lang="en-GB" dirty="0" smtClean="0"/>
              <a:t>block should </a:t>
            </a:r>
            <a:r>
              <a:rPr lang="en-GB" dirty="0"/>
              <a:t>be declared before the try block.</a:t>
            </a:r>
          </a:p>
        </p:txBody>
      </p:sp>
      <p:sp>
        <p:nvSpPr>
          <p:cNvPr id="4" name="Title 1"/>
          <p:cNvSpPr>
            <a:spLocks noGrp="1"/>
          </p:cNvSpPr>
          <p:nvPr>
            <p:ph type="title"/>
          </p:nvPr>
        </p:nvSpPr>
        <p:spPr>
          <a:xfrm>
            <a:off x="467544" y="188640"/>
            <a:ext cx="8229600" cy="564672"/>
          </a:xfrm>
        </p:spPr>
        <p:txBody>
          <a:bodyPr>
            <a:normAutofit fontScale="90000"/>
          </a:bodyPr>
          <a:lstStyle/>
          <a:p>
            <a:pPr algn="ctr"/>
            <a:r>
              <a:rPr lang="en-GB" dirty="0"/>
              <a:t>f</a:t>
            </a:r>
            <a:r>
              <a:rPr lang="en-GB" dirty="0" smtClean="0"/>
              <a:t>inally block</a:t>
            </a:r>
            <a:endParaRPr lang="en-GB" dirty="0"/>
          </a:p>
        </p:txBody>
      </p:sp>
    </p:spTree>
    <p:extLst>
      <p:ext uri="{BB962C8B-B14F-4D97-AF65-F5344CB8AC3E}">
        <p14:creationId xmlns:p14="http://schemas.microsoft.com/office/powerpoint/2010/main" val="153225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Rules of </a:t>
            </a:r>
            <a:r>
              <a:rPr lang="en-GB" dirty="0" err="1" smtClean="0"/>
              <a:t>try..catch..finally</a:t>
            </a:r>
            <a:endParaRPr lang="en-GB" dirty="0"/>
          </a:p>
        </p:txBody>
      </p:sp>
      <p:sp>
        <p:nvSpPr>
          <p:cNvPr id="3" name="Content Placeholder 2"/>
          <p:cNvSpPr>
            <a:spLocks noGrp="1"/>
          </p:cNvSpPr>
          <p:nvPr>
            <p:ph idx="1"/>
          </p:nvPr>
        </p:nvSpPr>
        <p:spPr/>
        <p:txBody>
          <a:bodyPr>
            <a:normAutofit/>
          </a:bodyPr>
          <a:lstStyle/>
          <a:p>
            <a:r>
              <a:rPr lang="en-GB" dirty="0"/>
              <a:t>If one or more catch blocks follow a try block, the finally block is </a:t>
            </a:r>
            <a:r>
              <a:rPr lang="en-GB" dirty="0" smtClean="0"/>
              <a:t>optional</a:t>
            </a:r>
          </a:p>
          <a:p>
            <a:r>
              <a:rPr lang="en-GB" dirty="0" smtClean="0"/>
              <a:t>However, if </a:t>
            </a:r>
            <a:r>
              <a:rPr lang="en-GB" dirty="0"/>
              <a:t>no catch blocks follow a try block, a finally block must appear immediately </a:t>
            </a:r>
            <a:r>
              <a:rPr lang="en-GB" dirty="0" smtClean="0"/>
              <a:t>after the </a:t>
            </a:r>
            <a:r>
              <a:rPr lang="en-GB" dirty="0"/>
              <a:t>try block. </a:t>
            </a:r>
            <a:endParaRPr lang="en-GB" dirty="0" smtClean="0"/>
          </a:p>
          <a:p>
            <a:r>
              <a:rPr lang="en-GB" dirty="0" smtClean="0"/>
              <a:t>If </a:t>
            </a:r>
            <a:r>
              <a:rPr lang="en-GB" dirty="0"/>
              <a:t>any catch blocks follow a try block, the finally block (if there is </a:t>
            </a:r>
            <a:r>
              <a:rPr lang="en-GB" dirty="0" smtClean="0"/>
              <a:t>one) appears </a:t>
            </a:r>
            <a:r>
              <a:rPr lang="en-GB" i="1" dirty="0"/>
              <a:t>after </a:t>
            </a:r>
            <a:r>
              <a:rPr lang="en-GB" dirty="0"/>
              <a:t>the last catch </a:t>
            </a:r>
            <a:r>
              <a:rPr lang="en-GB" dirty="0" smtClean="0"/>
              <a:t>block</a:t>
            </a:r>
          </a:p>
          <a:p>
            <a:r>
              <a:rPr lang="en-GB" dirty="0" smtClean="0"/>
              <a:t>Only </a:t>
            </a:r>
            <a:r>
              <a:rPr lang="en-GB" dirty="0"/>
              <a:t>whitespace and comments can separate the </a:t>
            </a:r>
            <a:r>
              <a:rPr lang="en-GB" dirty="0" smtClean="0"/>
              <a:t>blocks in </a:t>
            </a:r>
            <a:r>
              <a:rPr lang="en-GB" dirty="0"/>
              <a:t>a try statement.</a:t>
            </a:r>
          </a:p>
        </p:txBody>
      </p:sp>
    </p:spTree>
    <p:extLst>
      <p:ext uri="{BB962C8B-B14F-4D97-AF65-F5344CB8AC3E}">
        <p14:creationId xmlns:p14="http://schemas.microsoft.com/office/powerpoint/2010/main" val="341820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a:bodyPr>
          <a:lstStyle/>
          <a:p>
            <a:pPr algn="ctr"/>
            <a:r>
              <a:rPr lang="en-GB" sz="3200" dirty="0" smtClean="0"/>
              <a:t>Throwing exceptions using the throw statement</a:t>
            </a:r>
            <a:endParaRPr lang="en-GB" sz="3200" dirty="0"/>
          </a:p>
        </p:txBody>
      </p:sp>
      <p:sp>
        <p:nvSpPr>
          <p:cNvPr id="3" name="Content Placeholder 2"/>
          <p:cNvSpPr>
            <a:spLocks noGrp="1"/>
          </p:cNvSpPr>
          <p:nvPr>
            <p:ph idx="1"/>
          </p:nvPr>
        </p:nvSpPr>
        <p:spPr>
          <a:xfrm>
            <a:off x="457200" y="1268760"/>
            <a:ext cx="8229600" cy="5055840"/>
          </a:xfrm>
        </p:spPr>
        <p:txBody>
          <a:bodyPr>
            <a:normAutofit lnSpcReduction="10000"/>
          </a:bodyPr>
          <a:lstStyle/>
          <a:p>
            <a:r>
              <a:rPr lang="en-GB" dirty="0" smtClean="0"/>
              <a:t>You can create an exception and use </a:t>
            </a:r>
            <a:r>
              <a:rPr lang="en-GB" dirty="0"/>
              <a:t>a </a:t>
            </a:r>
            <a:r>
              <a:rPr lang="en-GB" b="1" dirty="0"/>
              <a:t>throw statement </a:t>
            </a:r>
            <a:r>
              <a:rPr lang="en-GB" dirty="0"/>
              <a:t>to throw it </a:t>
            </a:r>
            <a:endParaRPr lang="en-GB" dirty="0" smtClean="0"/>
          </a:p>
          <a:p>
            <a:pPr lvl="1"/>
            <a:r>
              <a:rPr lang="en-GB" b="1" dirty="0"/>
              <a:t>throw new </a:t>
            </a:r>
            <a:r>
              <a:rPr lang="en-GB" dirty="0"/>
              <a:t>Exception( </a:t>
            </a:r>
            <a:r>
              <a:rPr lang="en-GB" b="1" dirty="0"/>
              <a:t>"Exception </a:t>
            </a:r>
            <a:r>
              <a:rPr lang="en-GB" b="1" dirty="0" smtClean="0"/>
              <a:t>in </a:t>
            </a:r>
            <a:r>
              <a:rPr lang="en-GB" b="1" dirty="0" err="1" smtClean="0"/>
              <a:t>ThrowExceptionWithCatch</a:t>
            </a:r>
            <a:r>
              <a:rPr lang="en-GB" b="1" dirty="0"/>
              <a:t>" </a:t>
            </a:r>
            <a:r>
              <a:rPr lang="en-GB" dirty="0" smtClean="0"/>
              <a:t>);</a:t>
            </a:r>
          </a:p>
          <a:p>
            <a:r>
              <a:rPr lang="en-GB" dirty="0" smtClean="0"/>
              <a:t>Executing </a:t>
            </a:r>
            <a:r>
              <a:rPr lang="en-GB" dirty="0"/>
              <a:t>the throw </a:t>
            </a:r>
            <a:r>
              <a:rPr lang="en-GB" dirty="0" smtClean="0"/>
              <a:t>statement indicates </a:t>
            </a:r>
            <a:r>
              <a:rPr lang="en-GB" dirty="0"/>
              <a:t>that a problem has occurred in the </a:t>
            </a:r>
            <a:r>
              <a:rPr lang="en-GB" dirty="0" smtClean="0"/>
              <a:t>code</a:t>
            </a:r>
          </a:p>
          <a:p>
            <a:r>
              <a:rPr lang="en-GB" dirty="0" smtClean="0"/>
              <a:t>Just </a:t>
            </a:r>
            <a:r>
              <a:rPr lang="en-GB" dirty="0"/>
              <a:t>as with exceptions thrown by </a:t>
            </a:r>
            <a:r>
              <a:rPr lang="en-GB" dirty="0" smtClean="0"/>
              <a:t>the Framework </a:t>
            </a:r>
            <a:r>
              <a:rPr lang="en-GB" dirty="0"/>
              <a:t>Class Library’s methods and the CLR, this indicates to client apps that an </a:t>
            </a:r>
            <a:r>
              <a:rPr lang="en-GB" dirty="0" smtClean="0"/>
              <a:t>error has </a:t>
            </a:r>
            <a:r>
              <a:rPr lang="en-GB" dirty="0"/>
              <a:t>occurred. </a:t>
            </a:r>
            <a:endParaRPr lang="en-GB" dirty="0" smtClean="0"/>
          </a:p>
          <a:p>
            <a:r>
              <a:rPr lang="en-GB" dirty="0" smtClean="0"/>
              <a:t>A </a:t>
            </a:r>
            <a:r>
              <a:rPr lang="en-GB" dirty="0"/>
              <a:t>throw statement specifies an object to be thrown. The operand of a </a:t>
            </a:r>
            <a:r>
              <a:rPr lang="en-GB" dirty="0" smtClean="0"/>
              <a:t>throw statement </a:t>
            </a:r>
            <a:r>
              <a:rPr lang="en-GB" dirty="0"/>
              <a:t>can be of type Exception or of any type derived from class Exception.</a:t>
            </a:r>
          </a:p>
        </p:txBody>
      </p:sp>
    </p:spTree>
    <p:extLst>
      <p:ext uri="{BB962C8B-B14F-4D97-AF65-F5344CB8AC3E}">
        <p14:creationId xmlns:p14="http://schemas.microsoft.com/office/powerpoint/2010/main" val="85594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08688"/>
          </a:xfrm>
        </p:spPr>
        <p:txBody>
          <a:bodyPr>
            <a:normAutofit fontScale="90000"/>
          </a:bodyPr>
          <a:lstStyle/>
          <a:p>
            <a:pPr algn="ctr"/>
            <a:r>
              <a:rPr lang="en-GB" dirty="0" smtClean="0"/>
              <a:t>Exception Tips</a:t>
            </a:r>
            <a:endParaRPr lang="en-GB" dirty="0"/>
          </a:p>
        </p:txBody>
      </p:sp>
      <p:sp>
        <p:nvSpPr>
          <p:cNvPr id="3" name="Content Placeholder 2"/>
          <p:cNvSpPr>
            <a:spLocks noGrp="1"/>
          </p:cNvSpPr>
          <p:nvPr>
            <p:ph idx="1"/>
          </p:nvPr>
        </p:nvSpPr>
        <p:spPr>
          <a:xfrm>
            <a:off x="457200" y="1412776"/>
            <a:ext cx="8229600" cy="5256584"/>
          </a:xfrm>
        </p:spPr>
        <p:txBody>
          <a:bodyPr>
            <a:normAutofit fontScale="85000" lnSpcReduction="10000"/>
          </a:bodyPr>
          <a:lstStyle/>
          <a:p>
            <a:r>
              <a:rPr lang="en-GB" i="1" dirty="0"/>
              <a:t>If an uncaught exception is awaiting processing when the finally block executes, and </a:t>
            </a:r>
            <a:r>
              <a:rPr lang="en-GB" i="1" dirty="0" smtClean="0"/>
              <a:t>the finally </a:t>
            </a:r>
            <a:r>
              <a:rPr lang="en-GB" i="1" dirty="0"/>
              <a:t>block throws a new exception that’s not caught in the finally block, the </a:t>
            </a:r>
            <a:r>
              <a:rPr lang="en-GB" i="1" dirty="0" smtClean="0"/>
              <a:t>first exception </a:t>
            </a:r>
            <a:r>
              <a:rPr lang="en-GB" i="1" dirty="0"/>
              <a:t>is </a:t>
            </a:r>
            <a:r>
              <a:rPr lang="en-GB" dirty="0"/>
              <a:t>lost</a:t>
            </a:r>
            <a:r>
              <a:rPr lang="en-GB" i="1" dirty="0"/>
              <a:t>, and the new exception is passed to the next enclosing try block</a:t>
            </a:r>
            <a:r>
              <a:rPr lang="en-GB" i="1" dirty="0" smtClean="0"/>
              <a:t>.</a:t>
            </a:r>
          </a:p>
          <a:p>
            <a:r>
              <a:rPr lang="en-GB" i="1" dirty="0"/>
              <a:t>When placing code that can throw an exception in a finally block, always enclose </a:t>
            </a:r>
            <a:r>
              <a:rPr lang="en-GB" i="1" dirty="0" smtClean="0"/>
              <a:t>the code </a:t>
            </a:r>
            <a:r>
              <a:rPr lang="en-GB" i="1" dirty="0"/>
              <a:t>in a try statement that catches the appropriate exception types. This prevents the </a:t>
            </a:r>
            <a:r>
              <a:rPr lang="en-GB" i="1" dirty="0" smtClean="0"/>
              <a:t>loss of </a:t>
            </a:r>
            <a:r>
              <a:rPr lang="en-GB" i="1" dirty="0"/>
              <a:t>any uncaught and </a:t>
            </a:r>
            <a:r>
              <a:rPr lang="en-GB" i="1" dirty="0" err="1"/>
              <a:t>rethrown</a:t>
            </a:r>
            <a:r>
              <a:rPr lang="en-GB" i="1" dirty="0"/>
              <a:t> exceptions that occur before the finally block </a:t>
            </a:r>
            <a:r>
              <a:rPr lang="en-GB" i="1" dirty="0" smtClean="0"/>
              <a:t>executes</a:t>
            </a:r>
          </a:p>
          <a:p>
            <a:r>
              <a:rPr lang="en-GB" i="1" dirty="0"/>
              <a:t>Do not place try blocks around every statement that might throw an exception—this </a:t>
            </a:r>
            <a:r>
              <a:rPr lang="en-GB" i="1" dirty="0" smtClean="0"/>
              <a:t>can make </a:t>
            </a:r>
            <a:r>
              <a:rPr lang="en-GB" i="1" dirty="0"/>
              <a:t>programs difficult to read. Instead, place one try block around a significant </a:t>
            </a:r>
            <a:r>
              <a:rPr lang="en-GB" i="1" dirty="0" smtClean="0"/>
              <a:t>portion of </a:t>
            </a:r>
            <a:r>
              <a:rPr lang="en-GB" i="1" dirty="0"/>
              <a:t>code, and follow this try block with catch blocks that handle each possible </a:t>
            </a:r>
            <a:r>
              <a:rPr lang="en-GB" i="1" dirty="0" smtClean="0"/>
              <a:t>exception.  Then </a:t>
            </a:r>
            <a:r>
              <a:rPr lang="en-GB" i="1" dirty="0"/>
              <a:t>follow the catch blocks with a single finally block. Use separate try blocks </a:t>
            </a:r>
            <a:r>
              <a:rPr lang="en-GB" i="1" dirty="0" smtClean="0"/>
              <a:t>to distinguish </a:t>
            </a:r>
            <a:r>
              <a:rPr lang="en-GB" i="1" dirty="0"/>
              <a:t>between multiple statements that can throw the same exception type.</a:t>
            </a:r>
            <a:endParaRPr lang="en-GB" dirty="0"/>
          </a:p>
        </p:txBody>
      </p:sp>
    </p:spTree>
    <p:extLst>
      <p:ext uri="{BB962C8B-B14F-4D97-AF65-F5344CB8AC3E}">
        <p14:creationId xmlns:p14="http://schemas.microsoft.com/office/powerpoint/2010/main" val="337232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08688"/>
          </a:xfrm>
        </p:spPr>
        <p:txBody>
          <a:bodyPr>
            <a:normAutofit fontScale="90000"/>
          </a:bodyPr>
          <a:lstStyle/>
          <a:p>
            <a:pPr algn="ctr"/>
            <a:r>
              <a:rPr lang="en-GB" dirty="0" smtClean="0"/>
              <a:t>Exception Properties</a:t>
            </a:r>
            <a:endParaRPr lang="en-GB" dirty="0"/>
          </a:p>
        </p:txBody>
      </p:sp>
      <p:sp>
        <p:nvSpPr>
          <p:cNvPr id="3" name="Content Placeholder 2"/>
          <p:cNvSpPr>
            <a:spLocks noGrp="1"/>
          </p:cNvSpPr>
          <p:nvPr>
            <p:ph idx="1"/>
          </p:nvPr>
        </p:nvSpPr>
        <p:spPr>
          <a:xfrm>
            <a:off x="467544" y="908720"/>
            <a:ext cx="8229600" cy="3960440"/>
          </a:xfrm>
        </p:spPr>
        <p:txBody>
          <a:bodyPr/>
          <a:lstStyle/>
          <a:p>
            <a:r>
              <a:rPr lang="en-GB" dirty="0"/>
              <a:t>exception types derive from class Exception, which </a:t>
            </a:r>
            <a:r>
              <a:rPr lang="en-GB" dirty="0" smtClean="0"/>
              <a:t>has several properties. </a:t>
            </a:r>
            <a:r>
              <a:rPr lang="en-GB" dirty="0"/>
              <a:t>Two important properties </a:t>
            </a:r>
            <a:r>
              <a:rPr lang="en-GB" dirty="0" smtClean="0"/>
              <a:t>are:</a:t>
            </a:r>
          </a:p>
          <a:p>
            <a:pPr lvl="1"/>
            <a:r>
              <a:rPr lang="en-GB" b="1" dirty="0" smtClean="0"/>
              <a:t>Message - </a:t>
            </a:r>
            <a:r>
              <a:rPr lang="en-GB" dirty="0"/>
              <a:t>stores the error message associated with an Exception </a:t>
            </a:r>
            <a:r>
              <a:rPr lang="en-GB" dirty="0" smtClean="0"/>
              <a:t>object.  Can be a customized </a:t>
            </a:r>
            <a:r>
              <a:rPr lang="en-GB" dirty="0"/>
              <a:t>message passed to </a:t>
            </a:r>
            <a:r>
              <a:rPr lang="en-GB" dirty="0" smtClean="0"/>
              <a:t>an Exception </a:t>
            </a:r>
            <a:r>
              <a:rPr lang="en-GB" dirty="0"/>
              <a:t>object’s constructor when the Exception object is thrown</a:t>
            </a:r>
            <a:endParaRPr lang="en-GB" b="1" dirty="0" smtClean="0"/>
          </a:p>
          <a:p>
            <a:pPr lvl="1"/>
            <a:r>
              <a:rPr lang="en-GB" b="1" dirty="0" err="1" smtClean="0"/>
              <a:t>StackTrace</a:t>
            </a:r>
            <a:r>
              <a:rPr lang="en-GB" b="1" dirty="0" smtClean="0"/>
              <a:t> - </a:t>
            </a:r>
            <a:r>
              <a:rPr lang="en-GB" dirty="0"/>
              <a:t>contains a string that represents the </a:t>
            </a:r>
            <a:r>
              <a:rPr lang="en-GB" b="1" dirty="0"/>
              <a:t>method-call </a:t>
            </a:r>
            <a:r>
              <a:rPr lang="en-GB" b="1" dirty="0" smtClean="0"/>
              <a:t>stack  </a:t>
            </a:r>
            <a:r>
              <a:rPr lang="en-GB" dirty="0" smtClean="0"/>
              <a:t>which shows the </a:t>
            </a:r>
            <a:r>
              <a:rPr lang="en-GB" dirty="0"/>
              <a:t>series of methods that have not finished </a:t>
            </a:r>
            <a:r>
              <a:rPr lang="en-GB" dirty="0" smtClean="0"/>
              <a:t>processing at </a:t>
            </a:r>
            <a:r>
              <a:rPr lang="en-GB" dirty="0"/>
              <a:t>the time the exception occurs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97152"/>
            <a:ext cx="6408712" cy="192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64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36680"/>
          </a:xfrm>
        </p:spPr>
        <p:txBody>
          <a:bodyPr>
            <a:normAutofit/>
          </a:bodyPr>
          <a:lstStyle/>
          <a:p>
            <a:r>
              <a:rPr lang="en-GB" sz="2800" dirty="0" smtClean="0"/>
              <a:t>Common interfaces of the .NET Framework Class Library</a:t>
            </a:r>
            <a:endParaRPr lang="en-GB" sz="2800" dirty="0"/>
          </a:p>
        </p:txBody>
      </p:sp>
      <p:sp>
        <p:nvSpPr>
          <p:cNvPr id="3" name="Content Placeholder 2"/>
          <p:cNvSpPr>
            <a:spLocks noGrp="1"/>
          </p:cNvSpPr>
          <p:nvPr>
            <p:ph idx="1"/>
          </p:nvPr>
        </p:nvSpPr>
        <p:spPr>
          <a:xfrm>
            <a:off x="457200" y="1268760"/>
            <a:ext cx="8229600" cy="5055840"/>
          </a:xfrm>
        </p:spPr>
        <p:txBody>
          <a:bodyPr>
            <a:normAutofit fontScale="85000" lnSpcReduction="20000"/>
          </a:bodyPr>
          <a:lstStyle/>
          <a:p>
            <a:r>
              <a:rPr lang="en-GB" dirty="0" err="1" smtClean="0"/>
              <a:t>IComparable</a:t>
            </a:r>
            <a:r>
              <a:rPr lang="en-GB" dirty="0" smtClean="0"/>
              <a:t> </a:t>
            </a:r>
          </a:p>
          <a:p>
            <a:pPr lvl="1"/>
            <a:r>
              <a:rPr lang="en-GB" dirty="0" smtClean="0"/>
              <a:t>C</a:t>
            </a:r>
            <a:r>
              <a:rPr lang="en-GB" dirty="0"/>
              <a:t># contains several comparison operators (e.g., &lt;, &lt;=, &gt;, &gt;=, ==, !=) that allow you to compare simple-type values. </a:t>
            </a:r>
            <a:r>
              <a:rPr lang="en-GB" dirty="0" smtClean="0"/>
              <a:t> These </a:t>
            </a:r>
            <a:r>
              <a:rPr lang="en-GB" dirty="0"/>
              <a:t>operators can be defined to compare two objects. Interface </a:t>
            </a:r>
            <a:r>
              <a:rPr lang="en-GB" dirty="0" err="1"/>
              <a:t>IComparable</a:t>
            </a:r>
            <a:r>
              <a:rPr lang="en-GB" dirty="0"/>
              <a:t> can also be used to allow objects of a class that implements the interface to be compared to one another. </a:t>
            </a:r>
            <a:endParaRPr lang="en-GB" dirty="0" smtClean="0"/>
          </a:p>
          <a:p>
            <a:pPr lvl="1"/>
            <a:r>
              <a:rPr lang="en-GB" dirty="0" smtClean="0"/>
              <a:t>The </a:t>
            </a:r>
            <a:r>
              <a:rPr lang="en-GB" dirty="0"/>
              <a:t>interface contains one method, </a:t>
            </a:r>
            <a:r>
              <a:rPr lang="en-GB" dirty="0" err="1"/>
              <a:t>CompareTo</a:t>
            </a:r>
            <a:r>
              <a:rPr lang="en-GB" dirty="0"/>
              <a:t>, that compares the object that calls the method to the object passed as an argument to the method. </a:t>
            </a:r>
            <a:endParaRPr lang="en-GB" dirty="0" smtClean="0"/>
          </a:p>
          <a:p>
            <a:pPr lvl="1"/>
            <a:r>
              <a:rPr lang="en-GB" dirty="0" smtClean="0"/>
              <a:t>Classes </a:t>
            </a:r>
            <a:r>
              <a:rPr lang="en-GB" dirty="0"/>
              <a:t>must implement </a:t>
            </a:r>
            <a:r>
              <a:rPr lang="en-GB" dirty="0" err="1"/>
              <a:t>CompareTo</a:t>
            </a:r>
            <a:r>
              <a:rPr lang="en-GB" dirty="0"/>
              <a:t> to return a value indicating whether the object on which it’s invoked is less than (negative integer return value), equal to (0 return value) or greater than (positive integer return value) the object passed as an argument, using any criteria you specify. </a:t>
            </a:r>
            <a:endParaRPr lang="en-GB" dirty="0" smtClean="0"/>
          </a:p>
          <a:p>
            <a:pPr lvl="1"/>
            <a:r>
              <a:rPr lang="en-GB" dirty="0" smtClean="0"/>
              <a:t>For </a:t>
            </a:r>
            <a:r>
              <a:rPr lang="en-GB" dirty="0"/>
              <a:t>example, if class Employee implements </a:t>
            </a:r>
            <a:r>
              <a:rPr lang="en-GB" dirty="0" err="1"/>
              <a:t>IComparable</a:t>
            </a:r>
            <a:r>
              <a:rPr lang="en-GB" dirty="0"/>
              <a:t>, its </a:t>
            </a:r>
            <a:r>
              <a:rPr lang="en-GB" dirty="0" err="1"/>
              <a:t>CompareTo</a:t>
            </a:r>
            <a:r>
              <a:rPr lang="en-GB" dirty="0"/>
              <a:t> method could compare Employee objects by their earnings amounts. Interface </a:t>
            </a:r>
            <a:r>
              <a:rPr lang="en-GB" dirty="0" err="1" smtClean="0"/>
              <a:t>IComparable</a:t>
            </a:r>
            <a:r>
              <a:rPr lang="en-GB" dirty="0" smtClean="0"/>
              <a:t> </a:t>
            </a:r>
            <a:r>
              <a:rPr lang="en-GB" dirty="0"/>
              <a:t>is commonly used for ordering objects in a collection such as an array. </a:t>
            </a:r>
          </a:p>
        </p:txBody>
      </p:sp>
    </p:spTree>
    <p:extLst>
      <p:ext uri="{BB962C8B-B14F-4D97-AF65-F5344CB8AC3E}">
        <p14:creationId xmlns:p14="http://schemas.microsoft.com/office/powerpoint/2010/main" val="288846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08688"/>
          </a:xfrm>
        </p:spPr>
        <p:txBody>
          <a:bodyPr>
            <a:normAutofit fontScale="90000"/>
          </a:bodyPr>
          <a:lstStyle/>
          <a:p>
            <a:pPr algn="ctr"/>
            <a:r>
              <a:rPr lang="en-GB" dirty="0" smtClean="0"/>
              <a:t>User-defined exception classes</a:t>
            </a:r>
            <a:endParaRPr lang="en-GB" dirty="0"/>
          </a:p>
        </p:txBody>
      </p:sp>
      <p:sp>
        <p:nvSpPr>
          <p:cNvPr id="3" name="Content Placeholder 2"/>
          <p:cNvSpPr>
            <a:spLocks noGrp="1"/>
          </p:cNvSpPr>
          <p:nvPr>
            <p:ph idx="1"/>
          </p:nvPr>
        </p:nvSpPr>
        <p:spPr>
          <a:xfrm>
            <a:off x="457200" y="980728"/>
            <a:ext cx="8229600" cy="5343872"/>
          </a:xfrm>
        </p:spPr>
        <p:txBody>
          <a:bodyPr/>
          <a:lstStyle/>
          <a:p>
            <a:r>
              <a:rPr lang="en-GB" b="1" dirty="0"/>
              <a:t>User-defined exception classes </a:t>
            </a:r>
            <a:r>
              <a:rPr lang="en-GB" dirty="0"/>
              <a:t>should derive directly or indirectly from class Exception </a:t>
            </a:r>
            <a:r>
              <a:rPr lang="en-GB" dirty="0" smtClean="0"/>
              <a:t>of namespace System</a:t>
            </a:r>
          </a:p>
          <a:p>
            <a:r>
              <a:rPr lang="en-GB" i="1" dirty="0"/>
              <a:t>Before creating a user-defined exception class, investigate the existing exceptions in </a:t>
            </a:r>
            <a:r>
              <a:rPr lang="en-GB" i="1" dirty="0" smtClean="0"/>
              <a:t>the .NET </a:t>
            </a:r>
            <a:r>
              <a:rPr lang="en-GB" i="1" dirty="0"/>
              <a:t>Framework Class Library to determine whether an appropriate exception </a:t>
            </a:r>
            <a:r>
              <a:rPr lang="en-GB" i="1" dirty="0" smtClean="0"/>
              <a:t>type already </a:t>
            </a:r>
            <a:r>
              <a:rPr lang="en-GB" i="1" dirty="0"/>
              <a:t>exists.</a:t>
            </a:r>
            <a:endParaRPr lang="en-GB" dirty="0"/>
          </a:p>
        </p:txBody>
      </p:sp>
    </p:spTree>
    <p:extLst>
      <p:ext uri="{BB962C8B-B14F-4D97-AF65-F5344CB8AC3E}">
        <p14:creationId xmlns:p14="http://schemas.microsoft.com/office/powerpoint/2010/main" val="11119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555" y="260648"/>
            <a:ext cx="6246440" cy="6463308"/>
          </a:xfrm>
          <a:prstGeom prst="rect">
            <a:avLst/>
          </a:prstGeom>
        </p:spPr>
        <p:txBody>
          <a:bodyPr wrap="square">
            <a:spAutoFit/>
          </a:bodyPr>
          <a:lstStyle/>
          <a:p>
            <a:r>
              <a:rPr lang="en-GB" b="1" dirty="0"/>
              <a:t>class </a:t>
            </a:r>
            <a:r>
              <a:rPr lang="en-GB" dirty="0" err="1"/>
              <a:t>NegativeNumberException</a:t>
            </a:r>
            <a:r>
              <a:rPr lang="en-GB" dirty="0"/>
              <a:t> : Exception</a:t>
            </a:r>
          </a:p>
          <a:p>
            <a:r>
              <a:rPr lang="en-GB" dirty="0" smtClean="0"/>
              <a:t>{</a:t>
            </a:r>
          </a:p>
          <a:p>
            <a:r>
              <a:rPr lang="en-GB" dirty="0"/>
              <a:t> </a:t>
            </a:r>
            <a:r>
              <a:rPr lang="en-GB" dirty="0" smtClean="0"/>
              <a:t>   // </a:t>
            </a:r>
            <a:r>
              <a:rPr lang="en-GB" dirty="0"/>
              <a:t>default </a:t>
            </a:r>
            <a:r>
              <a:rPr lang="en-GB" dirty="0" smtClean="0"/>
              <a:t>constructor</a:t>
            </a:r>
          </a:p>
          <a:p>
            <a:r>
              <a:rPr lang="en-GB" b="1" dirty="0" smtClean="0"/>
              <a:t>    public </a:t>
            </a:r>
            <a:r>
              <a:rPr lang="en-GB" dirty="0" err="1"/>
              <a:t>NegativeNumberException</a:t>
            </a:r>
            <a:r>
              <a:rPr lang="en-GB" dirty="0"/>
              <a:t>()</a:t>
            </a:r>
          </a:p>
          <a:p>
            <a:r>
              <a:rPr lang="en-GB" dirty="0" smtClean="0"/>
              <a:t>    : </a:t>
            </a:r>
            <a:r>
              <a:rPr lang="en-GB" b="1" dirty="0"/>
              <a:t>base</a:t>
            </a:r>
            <a:r>
              <a:rPr lang="en-GB" dirty="0"/>
              <a:t>( </a:t>
            </a:r>
            <a:r>
              <a:rPr lang="en-GB" b="1" dirty="0"/>
              <a:t>"Illegal operation for a negative number" </a:t>
            </a:r>
            <a:r>
              <a:rPr lang="en-GB" dirty="0"/>
              <a:t>)</a:t>
            </a:r>
          </a:p>
          <a:p>
            <a:r>
              <a:rPr lang="en-GB" dirty="0" smtClean="0"/>
              <a:t>   {</a:t>
            </a:r>
            <a:endParaRPr lang="en-GB" dirty="0"/>
          </a:p>
          <a:p>
            <a:r>
              <a:rPr lang="en-GB" dirty="0" smtClean="0"/>
              <a:t>        // </a:t>
            </a:r>
            <a:r>
              <a:rPr lang="en-GB" dirty="0"/>
              <a:t>empty body</a:t>
            </a:r>
          </a:p>
          <a:p>
            <a:r>
              <a:rPr lang="en-GB" dirty="0" smtClean="0"/>
              <a:t>    } </a:t>
            </a:r>
            <a:r>
              <a:rPr lang="en-GB" dirty="0"/>
              <a:t>// end default constructor</a:t>
            </a:r>
          </a:p>
          <a:p>
            <a:r>
              <a:rPr lang="en-GB" dirty="0" smtClean="0"/>
              <a:t>    // </a:t>
            </a:r>
            <a:r>
              <a:rPr lang="en-GB" dirty="0"/>
              <a:t>constructor for customizing error message</a:t>
            </a:r>
          </a:p>
          <a:p>
            <a:r>
              <a:rPr lang="en-GB" b="1" dirty="0" smtClean="0"/>
              <a:t>    public </a:t>
            </a:r>
            <a:r>
              <a:rPr lang="en-GB" dirty="0" err="1"/>
              <a:t>NegativeNumberException</a:t>
            </a:r>
            <a:r>
              <a:rPr lang="en-GB" dirty="0"/>
              <a:t>( </a:t>
            </a:r>
            <a:r>
              <a:rPr lang="en-GB" b="1" dirty="0"/>
              <a:t>string </a:t>
            </a:r>
            <a:r>
              <a:rPr lang="en-GB" dirty="0" err="1"/>
              <a:t>messageValue</a:t>
            </a:r>
            <a:r>
              <a:rPr lang="en-GB" dirty="0"/>
              <a:t> )</a:t>
            </a:r>
          </a:p>
          <a:p>
            <a:r>
              <a:rPr lang="en-GB" dirty="0" smtClean="0"/>
              <a:t>    : </a:t>
            </a:r>
            <a:r>
              <a:rPr lang="en-GB" b="1" dirty="0"/>
              <a:t>base</a:t>
            </a:r>
            <a:r>
              <a:rPr lang="en-GB" dirty="0"/>
              <a:t>( </a:t>
            </a:r>
            <a:r>
              <a:rPr lang="en-GB" dirty="0" err="1"/>
              <a:t>messageValue</a:t>
            </a:r>
            <a:r>
              <a:rPr lang="en-GB" dirty="0"/>
              <a:t> )</a:t>
            </a:r>
          </a:p>
          <a:p>
            <a:r>
              <a:rPr lang="en-GB" dirty="0" smtClean="0"/>
              <a:t>    {</a:t>
            </a:r>
            <a:endParaRPr lang="en-GB" dirty="0"/>
          </a:p>
          <a:p>
            <a:r>
              <a:rPr lang="en-GB" dirty="0" smtClean="0"/>
              <a:t>        // </a:t>
            </a:r>
            <a:r>
              <a:rPr lang="en-GB" dirty="0"/>
              <a:t>empty body</a:t>
            </a:r>
          </a:p>
          <a:p>
            <a:r>
              <a:rPr lang="en-GB" dirty="0" smtClean="0"/>
              <a:t>    } </a:t>
            </a:r>
            <a:r>
              <a:rPr lang="en-GB" dirty="0"/>
              <a:t>// end one-argument constructor</a:t>
            </a:r>
          </a:p>
          <a:p>
            <a:r>
              <a:rPr lang="en-GB" dirty="0" smtClean="0"/>
              <a:t>    // </a:t>
            </a:r>
            <a:r>
              <a:rPr lang="en-GB" dirty="0"/>
              <a:t>constructor for customizing the exception's error</a:t>
            </a:r>
          </a:p>
          <a:p>
            <a:r>
              <a:rPr lang="en-GB" dirty="0" smtClean="0"/>
              <a:t>    // </a:t>
            </a:r>
            <a:r>
              <a:rPr lang="en-GB" dirty="0"/>
              <a:t>message and specifying the </a:t>
            </a:r>
            <a:r>
              <a:rPr lang="en-GB" dirty="0" err="1"/>
              <a:t>InnerException</a:t>
            </a:r>
            <a:r>
              <a:rPr lang="en-GB" dirty="0"/>
              <a:t> object</a:t>
            </a:r>
          </a:p>
          <a:p>
            <a:r>
              <a:rPr lang="en-GB" b="1" dirty="0" smtClean="0"/>
              <a:t>    public </a:t>
            </a:r>
            <a:r>
              <a:rPr lang="en-GB" dirty="0" err="1"/>
              <a:t>NegativeNumberException</a:t>
            </a:r>
            <a:r>
              <a:rPr lang="en-GB" dirty="0"/>
              <a:t>( </a:t>
            </a:r>
            <a:r>
              <a:rPr lang="en-GB" b="1" dirty="0"/>
              <a:t>string </a:t>
            </a:r>
            <a:r>
              <a:rPr lang="en-GB" dirty="0" err="1"/>
              <a:t>messageValue</a:t>
            </a:r>
            <a:r>
              <a:rPr lang="en-GB" dirty="0"/>
              <a:t>,</a:t>
            </a:r>
          </a:p>
          <a:p>
            <a:r>
              <a:rPr lang="en-GB" dirty="0" smtClean="0"/>
              <a:t>    Exception </a:t>
            </a:r>
            <a:r>
              <a:rPr lang="en-GB" dirty="0"/>
              <a:t>inner )</a:t>
            </a:r>
          </a:p>
          <a:p>
            <a:r>
              <a:rPr lang="en-GB" dirty="0" smtClean="0"/>
              <a:t>    : </a:t>
            </a:r>
            <a:r>
              <a:rPr lang="en-GB" b="1" dirty="0"/>
              <a:t>base</a:t>
            </a:r>
            <a:r>
              <a:rPr lang="en-GB" dirty="0"/>
              <a:t>( </a:t>
            </a:r>
            <a:r>
              <a:rPr lang="en-GB" dirty="0" err="1"/>
              <a:t>messageValue</a:t>
            </a:r>
            <a:r>
              <a:rPr lang="en-GB" dirty="0"/>
              <a:t>, inner )</a:t>
            </a:r>
          </a:p>
          <a:p>
            <a:r>
              <a:rPr lang="en-GB" dirty="0" smtClean="0"/>
              <a:t>    {</a:t>
            </a:r>
            <a:endParaRPr lang="en-GB" dirty="0"/>
          </a:p>
          <a:p>
            <a:r>
              <a:rPr lang="en-GB" dirty="0" smtClean="0"/>
              <a:t>         // </a:t>
            </a:r>
            <a:r>
              <a:rPr lang="en-GB" dirty="0"/>
              <a:t>empty body</a:t>
            </a:r>
          </a:p>
          <a:p>
            <a:r>
              <a:rPr lang="en-GB" dirty="0" smtClean="0"/>
              <a:t>    } </a:t>
            </a:r>
            <a:r>
              <a:rPr lang="en-GB" dirty="0"/>
              <a:t>// end two-argument </a:t>
            </a:r>
            <a:r>
              <a:rPr lang="en-GB" dirty="0" smtClean="0"/>
              <a:t>constructor</a:t>
            </a:r>
          </a:p>
          <a:p>
            <a:r>
              <a:rPr lang="en-GB" dirty="0"/>
              <a:t>}</a:t>
            </a:r>
          </a:p>
        </p:txBody>
      </p:sp>
      <p:sp>
        <p:nvSpPr>
          <p:cNvPr id="3" name="TextBox 2"/>
          <p:cNvSpPr txBox="1"/>
          <p:nvPr/>
        </p:nvSpPr>
        <p:spPr>
          <a:xfrm>
            <a:off x="5940152" y="404664"/>
            <a:ext cx="3024336" cy="4247317"/>
          </a:xfrm>
          <a:prstGeom prst="rect">
            <a:avLst/>
          </a:prstGeom>
          <a:noFill/>
        </p:spPr>
        <p:txBody>
          <a:bodyPr wrap="square" rtlCol="0">
            <a:spAutoFit/>
          </a:bodyPr>
          <a:lstStyle/>
          <a:p>
            <a:pPr algn="ctr"/>
            <a:r>
              <a:rPr lang="en-GB" b="1" u="sng" dirty="0" smtClean="0"/>
              <a:t>Best Practice</a:t>
            </a:r>
          </a:p>
          <a:p>
            <a:pPr marL="285750" indent="-285750">
              <a:buFont typeface="Arial" panose="020B0604020202020204" pitchFamily="34" charset="0"/>
              <a:buChar char="•"/>
            </a:pPr>
            <a:r>
              <a:rPr lang="en-GB" dirty="0"/>
              <a:t>e</a:t>
            </a:r>
            <a:r>
              <a:rPr lang="en-GB" dirty="0" smtClean="0"/>
              <a:t>xtend class </a:t>
            </a:r>
            <a:r>
              <a:rPr lang="en-GB" dirty="0"/>
              <a:t>Exception, </a:t>
            </a:r>
            <a:endParaRPr lang="en-GB" dirty="0" smtClean="0"/>
          </a:p>
          <a:p>
            <a:pPr marL="285750" indent="-285750">
              <a:buFont typeface="Arial" panose="020B0604020202020204" pitchFamily="34" charset="0"/>
              <a:buChar char="•"/>
            </a:pPr>
            <a:r>
              <a:rPr lang="en-GB" dirty="0" smtClean="0"/>
              <a:t>have </a:t>
            </a:r>
            <a:r>
              <a:rPr lang="en-GB" dirty="0"/>
              <a:t>a class name that ends with “Exception” </a:t>
            </a:r>
          </a:p>
          <a:p>
            <a:pPr marL="285750" indent="-285750">
              <a:buFont typeface="Arial" panose="020B0604020202020204" pitchFamily="34" charset="0"/>
              <a:buChar char="•"/>
            </a:pPr>
            <a:r>
              <a:rPr lang="en-GB" dirty="0" smtClean="0"/>
              <a:t>define </a:t>
            </a:r>
            <a:r>
              <a:rPr lang="en-GB" dirty="0"/>
              <a:t>three </a:t>
            </a:r>
            <a:r>
              <a:rPr lang="en-GB" dirty="0" smtClean="0"/>
              <a:t>constructors</a:t>
            </a:r>
          </a:p>
          <a:p>
            <a:pPr marL="742950" lvl="1" indent="-285750">
              <a:buFont typeface="Arial" panose="020B0604020202020204" pitchFamily="34" charset="0"/>
              <a:buChar char="•"/>
            </a:pPr>
            <a:r>
              <a:rPr lang="en-GB" i="1" dirty="0" err="1" smtClean="0"/>
              <a:t>parameterless</a:t>
            </a:r>
            <a:r>
              <a:rPr lang="en-GB" i="1" dirty="0" smtClean="0"/>
              <a:t> constructor</a:t>
            </a:r>
            <a:endParaRPr lang="en-GB" dirty="0"/>
          </a:p>
          <a:p>
            <a:pPr marL="742950" lvl="1" indent="-285750">
              <a:buFont typeface="Arial" panose="020B0604020202020204" pitchFamily="34" charset="0"/>
              <a:buChar char="•"/>
            </a:pPr>
            <a:r>
              <a:rPr lang="en-GB" i="1" dirty="0" smtClean="0"/>
              <a:t>constructor </a:t>
            </a:r>
            <a:r>
              <a:rPr lang="en-GB" i="1" dirty="0"/>
              <a:t>that receives a </a:t>
            </a:r>
            <a:r>
              <a:rPr lang="en-GB" sz="1400" i="1" dirty="0"/>
              <a:t>string </a:t>
            </a:r>
            <a:r>
              <a:rPr lang="en-GB" i="1" dirty="0"/>
              <a:t>argument </a:t>
            </a:r>
            <a:r>
              <a:rPr lang="en-GB" dirty="0"/>
              <a:t>(the error </a:t>
            </a:r>
            <a:r>
              <a:rPr lang="en-GB" dirty="0" smtClean="0"/>
              <a:t>message)</a:t>
            </a:r>
          </a:p>
          <a:p>
            <a:pPr marL="742950" lvl="1" indent="-285750">
              <a:buFont typeface="Arial" panose="020B0604020202020204" pitchFamily="34" charset="0"/>
              <a:buChar char="•"/>
            </a:pPr>
            <a:r>
              <a:rPr lang="en-GB" i="1" dirty="0" smtClean="0"/>
              <a:t>constructor </a:t>
            </a:r>
            <a:r>
              <a:rPr lang="en-GB" i="1" dirty="0"/>
              <a:t>that receives a </a:t>
            </a:r>
            <a:r>
              <a:rPr lang="en-GB" sz="1400" i="1" dirty="0"/>
              <a:t>string </a:t>
            </a:r>
            <a:r>
              <a:rPr lang="en-GB" i="1" dirty="0"/>
              <a:t>argument and an </a:t>
            </a:r>
            <a:r>
              <a:rPr lang="en-GB" sz="1400" i="1" dirty="0"/>
              <a:t>Exception </a:t>
            </a:r>
            <a:r>
              <a:rPr lang="en-GB" i="1" dirty="0"/>
              <a:t>argument</a:t>
            </a:r>
            <a:endParaRPr lang="en-GB" dirty="0"/>
          </a:p>
        </p:txBody>
      </p:sp>
    </p:spTree>
    <p:extLst>
      <p:ext uri="{BB962C8B-B14F-4D97-AF65-F5344CB8AC3E}">
        <p14:creationId xmlns:p14="http://schemas.microsoft.com/office/powerpoint/2010/main" val="362945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 y="188640"/>
            <a:ext cx="5264731" cy="2187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7" y="2406430"/>
            <a:ext cx="5881543" cy="445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1023409"/>
            <a:ext cx="3494144"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68770" y="100079"/>
            <a:ext cx="3661470" cy="923330"/>
          </a:xfrm>
          <a:prstGeom prst="rect">
            <a:avLst/>
          </a:prstGeom>
          <a:noFill/>
        </p:spPr>
        <p:txBody>
          <a:bodyPr wrap="square" rtlCol="0">
            <a:spAutoFit/>
          </a:bodyPr>
          <a:lstStyle/>
          <a:p>
            <a:r>
              <a:rPr lang="en-GB" b="1" dirty="0"/>
              <a:t>Class </a:t>
            </a:r>
            <a:r>
              <a:rPr lang="en-GB" b="1" dirty="0" err="1"/>
              <a:t>SquareRootTest</a:t>
            </a:r>
            <a:r>
              <a:rPr lang="en-GB" b="1" dirty="0"/>
              <a:t> </a:t>
            </a:r>
            <a:r>
              <a:rPr lang="en-GB" b="1" dirty="0" smtClean="0"/>
              <a:t>-demonstrates </a:t>
            </a:r>
            <a:r>
              <a:rPr lang="en-GB" b="1" dirty="0"/>
              <a:t>our user-defined exception class</a:t>
            </a:r>
          </a:p>
        </p:txBody>
      </p:sp>
    </p:spTree>
    <p:extLst>
      <p:ext uri="{BB962C8B-B14F-4D97-AF65-F5344CB8AC3E}">
        <p14:creationId xmlns:p14="http://schemas.microsoft.com/office/powerpoint/2010/main" val="351172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fontScale="92500" lnSpcReduction="10000"/>
          </a:bodyPr>
          <a:lstStyle/>
          <a:p>
            <a:r>
              <a:rPr lang="en-GB" dirty="0" err="1" smtClean="0"/>
              <a:t>IComponent</a:t>
            </a:r>
            <a:endParaRPr lang="en-GB" dirty="0" smtClean="0"/>
          </a:p>
          <a:p>
            <a:pPr lvl="1"/>
            <a:r>
              <a:rPr lang="en-GB" dirty="0"/>
              <a:t>Implemented by any class that represents a component, including Graphical User Interface (GUI) controls (such as buttons or labels). </a:t>
            </a:r>
            <a:endParaRPr lang="en-GB" dirty="0" smtClean="0"/>
          </a:p>
          <a:p>
            <a:pPr lvl="1"/>
            <a:r>
              <a:rPr lang="en-GB" dirty="0" smtClean="0"/>
              <a:t>Interface </a:t>
            </a:r>
            <a:r>
              <a:rPr lang="en-GB" dirty="0" err="1"/>
              <a:t>IComponent</a:t>
            </a:r>
            <a:r>
              <a:rPr lang="en-GB" dirty="0"/>
              <a:t> defines the </a:t>
            </a:r>
            <a:r>
              <a:rPr lang="en-GB" dirty="0" smtClean="0"/>
              <a:t>behaviours </a:t>
            </a:r>
            <a:r>
              <a:rPr lang="en-GB" dirty="0"/>
              <a:t>that components must implement. </a:t>
            </a:r>
            <a:endParaRPr lang="en-GB" dirty="0" smtClean="0"/>
          </a:p>
          <a:p>
            <a:pPr lvl="1"/>
            <a:endParaRPr lang="en-GB" dirty="0"/>
          </a:p>
          <a:p>
            <a:r>
              <a:rPr lang="en-GB" dirty="0" err="1" smtClean="0"/>
              <a:t>IEnumerator</a:t>
            </a:r>
            <a:endParaRPr lang="en-GB" dirty="0" smtClean="0"/>
          </a:p>
          <a:p>
            <a:pPr lvl="1"/>
            <a:r>
              <a:rPr lang="en-GB" dirty="0"/>
              <a:t>Used for iterating through the elements </a:t>
            </a:r>
            <a:r>
              <a:rPr lang="en-GB" i="1" dirty="0"/>
              <a:t>of a collection</a:t>
            </a:r>
            <a:r>
              <a:rPr lang="en-GB" dirty="0"/>
              <a:t> (such as an array) one </a:t>
            </a:r>
            <a:r>
              <a:rPr lang="en-GB" dirty="0" smtClean="0"/>
              <a:t>element </a:t>
            </a:r>
            <a:r>
              <a:rPr lang="en-GB" dirty="0"/>
              <a:t>at a time. </a:t>
            </a:r>
            <a:endParaRPr lang="en-GB" dirty="0" smtClean="0"/>
          </a:p>
          <a:p>
            <a:pPr lvl="1"/>
            <a:r>
              <a:rPr lang="en-GB" dirty="0" smtClean="0"/>
              <a:t>Interface </a:t>
            </a:r>
            <a:r>
              <a:rPr lang="en-GB" dirty="0" err="1"/>
              <a:t>IEnumerator</a:t>
            </a:r>
            <a:r>
              <a:rPr lang="en-GB" dirty="0"/>
              <a:t> contains method </a:t>
            </a:r>
            <a:r>
              <a:rPr lang="en-GB" dirty="0" err="1"/>
              <a:t>MoveNext</a:t>
            </a:r>
            <a:r>
              <a:rPr lang="en-GB" dirty="0"/>
              <a:t> to move to the next element in a </a:t>
            </a:r>
            <a:r>
              <a:rPr lang="en-GB" dirty="0" smtClean="0"/>
              <a:t>collection</a:t>
            </a:r>
          </a:p>
          <a:p>
            <a:pPr lvl="1"/>
            <a:r>
              <a:rPr lang="en-GB" dirty="0" smtClean="0"/>
              <a:t>method </a:t>
            </a:r>
            <a:r>
              <a:rPr lang="en-GB" dirty="0"/>
              <a:t>Reset to move to the position before the first element </a:t>
            </a:r>
          </a:p>
          <a:p>
            <a:pPr lvl="1"/>
            <a:r>
              <a:rPr lang="en-GB" dirty="0" smtClean="0"/>
              <a:t>property </a:t>
            </a:r>
            <a:r>
              <a:rPr lang="en-GB" dirty="0"/>
              <a:t>Current to return the object at the current </a:t>
            </a:r>
            <a:r>
              <a:rPr lang="en-GB" dirty="0" smtClean="0"/>
              <a:t>location</a:t>
            </a:r>
          </a:p>
        </p:txBody>
      </p:sp>
      <p:sp>
        <p:nvSpPr>
          <p:cNvPr id="4" name="Title 1"/>
          <p:cNvSpPr>
            <a:spLocks noGrp="1"/>
          </p:cNvSpPr>
          <p:nvPr>
            <p:ph type="title"/>
          </p:nvPr>
        </p:nvSpPr>
        <p:spPr>
          <a:xfrm>
            <a:off x="467544" y="260648"/>
            <a:ext cx="8229600" cy="708688"/>
          </a:xfrm>
        </p:spPr>
        <p:txBody>
          <a:bodyPr>
            <a:normAutofit/>
          </a:bodyPr>
          <a:lstStyle/>
          <a:p>
            <a:r>
              <a:rPr lang="en-GB" sz="2800" dirty="0" smtClean="0"/>
              <a:t>Common interfaces of the .NET Framework Class Library</a:t>
            </a:r>
            <a:endParaRPr lang="en-GB" sz="2800" dirty="0"/>
          </a:p>
        </p:txBody>
      </p:sp>
    </p:spTree>
    <p:extLst>
      <p:ext uri="{BB962C8B-B14F-4D97-AF65-F5344CB8AC3E}">
        <p14:creationId xmlns:p14="http://schemas.microsoft.com/office/powerpoint/2010/main" val="42828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6680"/>
          </a:xfrm>
        </p:spPr>
        <p:txBody>
          <a:bodyPr>
            <a:normAutofit fontScale="90000"/>
          </a:bodyPr>
          <a:lstStyle/>
          <a:p>
            <a:pPr algn="ctr"/>
            <a:r>
              <a:rPr lang="en-GB" dirty="0" smtClean="0"/>
              <a:t>Exceptions – </a:t>
            </a:r>
            <a:r>
              <a:rPr lang="en-GB" dirty="0" err="1" smtClean="0"/>
              <a:t>System.Exception</a:t>
            </a:r>
            <a:endParaRPr lang="en-GB" dirty="0"/>
          </a:p>
        </p:txBody>
      </p:sp>
      <p:sp>
        <p:nvSpPr>
          <p:cNvPr id="3" name="Content Placeholder 2"/>
          <p:cNvSpPr>
            <a:spLocks noGrp="1"/>
          </p:cNvSpPr>
          <p:nvPr>
            <p:ph idx="1"/>
          </p:nvPr>
        </p:nvSpPr>
        <p:spPr>
          <a:xfrm>
            <a:off x="457200" y="1052736"/>
            <a:ext cx="8229600" cy="5271864"/>
          </a:xfrm>
        </p:spPr>
        <p:txBody>
          <a:bodyPr>
            <a:normAutofit/>
          </a:bodyPr>
          <a:lstStyle/>
          <a:p>
            <a:r>
              <a:rPr lang="en-GB" dirty="0"/>
              <a:t>an </a:t>
            </a:r>
            <a:r>
              <a:rPr lang="en-GB" b="1" dirty="0"/>
              <a:t>exception </a:t>
            </a:r>
            <a:r>
              <a:rPr lang="en-GB" dirty="0"/>
              <a:t>indicates that a problem occurred during a program’s </a:t>
            </a:r>
            <a:r>
              <a:rPr lang="en-GB" dirty="0" smtClean="0"/>
              <a:t>execution</a:t>
            </a:r>
          </a:p>
          <a:p>
            <a:r>
              <a:rPr lang="en-GB" dirty="0" smtClean="0"/>
              <a:t>exception </a:t>
            </a:r>
            <a:r>
              <a:rPr lang="en-GB" dirty="0"/>
              <a:t>handling enables you to </a:t>
            </a:r>
            <a:r>
              <a:rPr lang="en-GB" dirty="0" smtClean="0"/>
              <a:t>create apps </a:t>
            </a:r>
            <a:r>
              <a:rPr lang="en-GB" dirty="0"/>
              <a:t>that can handle exceptions—in many cases allowing a program to continue </a:t>
            </a:r>
            <a:r>
              <a:rPr lang="en-GB" dirty="0" smtClean="0"/>
              <a:t>executing as </a:t>
            </a:r>
            <a:r>
              <a:rPr lang="en-GB" dirty="0"/>
              <a:t>if no problems were encountered</a:t>
            </a:r>
            <a:r>
              <a:rPr lang="en-GB" dirty="0" smtClean="0"/>
              <a:t>.</a:t>
            </a:r>
          </a:p>
          <a:p>
            <a:r>
              <a:rPr lang="en-GB" dirty="0" smtClean="0"/>
              <a:t>More </a:t>
            </a:r>
            <a:r>
              <a:rPr lang="en-GB" dirty="0"/>
              <a:t>severe problems may prevent a program from </a:t>
            </a:r>
            <a:r>
              <a:rPr lang="en-GB" dirty="0" smtClean="0"/>
              <a:t>continuing normal </a:t>
            </a:r>
            <a:r>
              <a:rPr lang="en-GB" dirty="0"/>
              <a:t>execution, instead requiring the program to notify the user of the </a:t>
            </a:r>
            <a:r>
              <a:rPr lang="en-GB" dirty="0" smtClean="0"/>
              <a:t>problem, then </a:t>
            </a:r>
            <a:r>
              <a:rPr lang="en-GB" dirty="0"/>
              <a:t>terminate in a controlled manner. </a:t>
            </a:r>
            <a:endParaRPr lang="en-GB" dirty="0" smtClean="0"/>
          </a:p>
          <a:p>
            <a:r>
              <a:rPr lang="en-GB" dirty="0" smtClean="0"/>
              <a:t>Our aim is to write </a:t>
            </a:r>
            <a:r>
              <a:rPr lang="en-GB" dirty="0"/>
              <a:t>clear, </a:t>
            </a:r>
            <a:r>
              <a:rPr lang="en-GB" b="1" dirty="0"/>
              <a:t>robust </a:t>
            </a:r>
            <a:r>
              <a:rPr lang="en-GB" dirty="0" smtClean="0"/>
              <a:t>and more </a:t>
            </a:r>
            <a:r>
              <a:rPr lang="en-GB" b="1" dirty="0"/>
              <a:t>fault-tolerant programs</a:t>
            </a:r>
            <a:endParaRPr lang="en-GB" dirty="0"/>
          </a:p>
        </p:txBody>
      </p:sp>
    </p:spTree>
    <p:extLst>
      <p:ext uri="{BB962C8B-B14F-4D97-AF65-F5344CB8AC3E}">
        <p14:creationId xmlns:p14="http://schemas.microsoft.com/office/powerpoint/2010/main" val="10152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50336"/>
          </a:xfrm>
        </p:spPr>
        <p:txBody>
          <a:bodyPr>
            <a:normAutofit fontScale="90000"/>
          </a:bodyPr>
          <a:lstStyle/>
          <a:p>
            <a:pPr algn="ctr"/>
            <a:r>
              <a:rPr lang="en-GB" dirty="0" smtClean="0"/>
              <a:t>Preventing Errors</a:t>
            </a:r>
            <a:endParaRPr lang="en-GB" dirty="0"/>
          </a:p>
        </p:txBody>
      </p:sp>
      <p:sp>
        <p:nvSpPr>
          <p:cNvPr id="3" name="Content Placeholder 2"/>
          <p:cNvSpPr>
            <a:spLocks noGrp="1"/>
          </p:cNvSpPr>
          <p:nvPr>
            <p:ph idx="1"/>
          </p:nvPr>
        </p:nvSpPr>
        <p:spPr>
          <a:xfrm>
            <a:off x="457200" y="908720"/>
            <a:ext cx="8229600" cy="5415880"/>
          </a:xfrm>
        </p:spPr>
        <p:txBody>
          <a:bodyPr>
            <a:normAutofit fontScale="85000" lnSpcReduction="20000"/>
          </a:bodyPr>
          <a:lstStyle/>
          <a:p>
            <a:r>
              <a:rPr lang="en-GB" dirty="0" smtClean="0"/>
              <a:t>Typical errors arise from reading in user input, which by default will be read in as a string, then we use the “Convert” methods to convert it into it’s appropriate type e.g. int.  This will fail if the input cannot be converted to this type</a:t>
            </a:r>
          </a:p>
          <a:p>
            <a:r>
              <a:rPr lang="en-GB" dirty="0" smtClean="0"/>
              <a:t>Another </a:t>
            </a:r>
            <a:r>
              <a:rPr lang="en-GB" dirty="0"/>
              <a:t>way to validate the input is to use </a:t>
            </a:r>
            <a:r>
              <a:rPr lang="en-GB" dirty="0" smtClean="0"/>
              <a:t>the </a:t>
            </a:r>
            <a:r>
              <a:rPr lang="en-GB" b="1" dirty="0" err="1" smtClean="0"/>
              <a:t>TryParse</a:t>
            </a:r>
            <a:r>
              <a:rPr lang="en-GB" b="1" dirty="0" smtClean="0"/>
              <a:t> </a:t>
            </a:r>
            <a:r>
              <a:rPr lang="en-GB" dirty="0"/>
              <a:t>method, which </a:t>
            </a:r>
            <a:r>
              <a:rPr lang="en-GB" dirty="0" smtClean="0"/>
              <a:t>performs the conversion only if </a:t>
            </a:r>
            <a:r>
              <a:rPr lang="en-GB" dirty="0"/>
              <a:t>possible. </a:t>
            </a:r>
            <a:endParaRPr lang="en-GB" dirty="0" smtClean="0"/>
          </a:p>
          <a:p>
            <a:pPr lvl="1"/>
            <a:r>
              <a:rPr lang="en-GB" dirty="0" smtClean="0"/>
              <a:t>e.g. </a:t>
            </a:r>
            <a:r>
              <a:rPr lang="en-GB" b="1" dirty="0" smtClean="0"/>
              <a:t>Int32.TryParse</a:t>
            </a:r>
            <a:endParaRPr lang="en-GB" dirty="0" smtClean="0"/>
          </a:p>
          <a:p>
            <a:r>
              <a:rPr lang="en-GB" dirty="0" smtClean="0"/>
              <a:t>All </a:t>
            </a:r>
            <a:r>
              <a:rPr lang="en-GB" dirty="0"/>
              <a:t>of the numeric types have </a:t>
            </a:r>
            <a:r>
              <a:rPr lang="en-GB" dirty="0" err="1"/>
              <a:t>TryParse</a:t>
            </a:r>
            <a:r>
              <a:rPr lang="en-GB" dirty="0"/>
              <a:t> methods. </a:t>
            </a:r>
            <a:r>
              <a:rPr lang="en-GB" dirty="0" smtClean="0"/>
              <a:t>The method </a:t>
            </a:r>
            <a:r>
              <a:rPr lang="en-GB" dirty="0"/>
              <a:t>requires two arguments—one is the string to parse and the other is the </a:t>
            </a:r>
            <a:r>
              <a:rPr lang="en-GB" dirty="0" smtClean="0"/>
              <a:t>variable in </a:t>
            </a:r>
            <a:r>
              <a:rPr lang="en-GB" dirty="0"/>
              <a:t>which the converted value is to be stored. The method returns a bool value that’s </a:t>
            </a:r>
            <a:r>
              <a:rPr lang="en-GB" dirty="0" smtClean="0"/>
              <a:t>true only </a:t>
            </a:r>
            <a:r>
              <a:rPr lang="en-GB" dirty="0"/>
              <a:t>if the string was parsed successfully. If the string could not be converted, the </a:t>
            </a:r>
            <a:r>
              <a:rPr lang="en-GB" dirty="0" smtClean="0"/>
              <a:t>value is </a:t>
            </a:r>
            <a:r>
              <a:rPr lang="en-GB" dirty="0"/>
              <a:t>assigned to the second argument, which is passed by reference so its value can be </a:t>
            </a:r>
            <a:r>
              <a:rPr lang="en-GB" dirty="0" smtClean="0"/>
              <a:t>modified in </a:t>
            </a:r>
            <a:r>
              <a:rPr lang="en-GB" dirty="0"/>
              <a:t>the calling method. </a:t>
            </a:r>
            <a:endParaRPr lang="en-GB" dirty="0" smtClean="0"/>
          </a:p>
          <a:p>
            <a:r>
              <a:rPr lang="en-GB" dirty="0" smtClean="0"/>
              <a:t>Method </a:t>
            </a:r>
            <a:r>
              <a:rPr lang="en-GB" dirty="0" err="1"/>
              <a:t>TryParse</a:t>
            </a:r>
            <a:r>
              <a:rPr lang="en-GB" dirty="0"/>
              <a:t> can be used to validate input in code </a:t>
            </a:r>
            <a:r>
              <a:rPr lang="en-GB" dirty="0" smtClean="0"/>
              <a:t>rather than </a:t>
            </a:r>
            <a:r>
              <a:rPr lang="en-GB" dirty="0"/>
              <a:t>allowing the code to throw an exception—this technique is generally preferred.</a:t>
            </a:r>
          </a:p>
        </p:txBody>
      </p:sp>
    </p:spTree>
    <p:extLst>
      <p:ext uri="{BB962C8B-B14F-4D97-AF65-F5344CB8AC3E}">
        <p14:creationId xmlns:p14="http://schemas.microsoft.com/office/powerpoint/2010/main" val="282575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rmAutofit fontScale="90000"/>
          </a:bodyPr>
          <a:lstStyle/>
          <a:p>
            <a:pPr algn="ctr"/>
            <a:r>
              <a:rPr lang="en-GB" dirty="0"/>
              <a:t>t</a:t>
            </a:r>
            <a:r>
              <a:rPr lang="en-GB" dirty="0" smtClean="0"/>
              <a:t>ry block</a:t>
            </a:r>
            <a:endParaRPr lang="en-GB" dirty="0"/>
          </a:p>
        </p:txBody>
      </p:sp>
      <p:sp>
        <p:nvSpPr>
          <p:cNvPr id="3" name="Content Placeholder 2"/>
          <p:cNvSpPr>
            <a:spLocks noGrp="1"/>
          </p:cNvSpPr>
          <p:nvPr>
            <p:ph idx="1"/>
          </p:nvPr>
        </p:nvSpPr>
        <p:spPr>
          <a:xfrm>
            <a:off x="465870" y="851198"/>
            <a:ext cx="8229600" cy="1205488"/>
          </a:xfrm>
        </p:spPr>
        <p:txBody>
          <a:bodyPr>
            <a:normAutofit lnSpcReduction="10000"/>
          </a:bodyPr>
          <a:lstStyle/>
          <a:p>
            <a:r>
              <a:rPr lang="en-GB" dirty="0"/>
              <a:t>define a </a:t>
            </a:r>
            <a:r>
              <a:rPr lang="en-GB" b="1" dirty="0"/>
              <a:t>try block </a:t>
            </a:r>
            <a:r>
              <a:rPr lang="en-GB" dirty="0"/>
              <a:t>enclosing the code that </a:t>
            </a:r>
            <a:r>
              <a:rPr lang="en-GB" dirty="0" smtClean="0"/>
              <a:t>might throw </a:t>
            </a:r>
            <a:r>
              <a:rPr lang="en-GB" dirty="0"/>
              <a:t>exceptions, as well as the code that’s skipped when an exception </a:t>
            </a:r>
            <a:r>
              <a:rPr lang="en-GB" dirty="0" smtClean="0"/>
              <a:t>occurs</a:t>
            </a:r>
          </a:p>
          <a:p>
            <a:pPr marL="0" indent="0">
              <a:buNone/>
            </a:pPr>
            <a:endParaRPr lang="en-GB" dirty="0"/>
          </a:p>
          <a:p>
            <a:pPr marL="0" indent="0">
              <a:buNone/>
            </a:pPr>
            <a:endParaRPr lang="en-GB" dirty="0"/>
          </a:p>
        </p:txBody>
      </p:sp>
      <p:sp>
        <p:nvSpPr>
          <p:cNvPr id="4" name="TextBox 3"/>
          <p:cNvSpPr txBox="1"/>
          <p:nvPr/>
        </p:nvSpPr>
        <p:spPr>
          <a:xfrm>
            <a:off x="467544" y="2056686"/>
            <a:ext cx="8280920" cy="4801314"/>
          </a:xfrm>
          <a:prstGeom prst="rect">
            <a:avLst/>
          </a:prstGeom>
          <a:noFill/>
        </p:spPr>
        <p:txBody>
          <a:bodyPr wrap="square" rtlCol="0">
            <a:spAutoFit/>
          </a:bodyPr>
          <a:lstStyle/>
          <a:p>
            <a:r>
              <a:rPr lang="en-GB" dirty="0"/>
              <a:t> </a:t>
            </a:r>
            <a:r>
              <a:rPr lang="en-GB" b="1" dirty="0"/>
              <a:t>try</a:t>
            </a:r>
          </a:p>
          <a:p>
            <a:r>
              <a:rPr lang="en-GB" dirty="0"/>
              <a:t>                {</a:t>
            </a:r>
          </a:p>
          <a:p>
            <a:r>
              <a:rPr lang="en-GB" dirty="0"/>
              <a:t>                    // Convert.ToInt32 generates </a:t>
            </a:r>
            <a:r>
              <a:rPr lang="en-GB" dirty="0" err="1"/>
              <a:t>FormatException</a:t>
            </a:r>
            <a:endParaRPr lang="en-GB" dirty="0"/>
          </a:p>
          <a:p>
            <a:r>
              <a:rPr lang="en-GB" dirty="0"/>
              <a:t>                    // if argument cannot be converted to an integer</a:t>
            </a:r>
          </a:p>
          <a:p>
            <a:r>
              <a:rPr lang="en-GB" dirty="0"/>
              <a:t>                    </a:t>
            </a:r>
            <a:r>
              <a:rPr lang="en-GB" dirty="0" err="1"/>
              <a:t>Console.Write</a:t>
            </a:r>
            <a:r>
              <a:rPr lang="en-GB" dirty="0"/>
              <a:t>("Enter an integer numerator: ");</a:t>
            </a:r>
          </a:p>
          <a:p>
            <a:r>
              <a:rPr lang="en-GB" dirty="0"/>
              <a:t>                    </a:t>
            </a:r>
            <a:r>
              <a:rPr lang="en-GB" dirty="0" err="1"/>
              <a:t>int</a:t>
            </a:r>
            <a:r>
              <a:rPr lang="en-GB" dirty="0"/>
              <a:t> numerator = Convert.ToInt32(</a:t>
            </a:r>
            <a:r>
              <a:rPr lang="en-GB" dirty="0" err="1"/>
              <a:t>Console.ReadLine</a:t>
            </a:r>
            <a:r>
              <a:rPr lang="en-GB" dirty="0"/>
              <a:t>());</a:t>
            </a:r>
          </a:p>
          <a:p>
            <a:r>
              <a:rPr lang="en-GB" dirty="0"/>
              <a:t>                    </a:t>
            </a:r>
            <a:r>
              <a:rPr lang="en-GB" dirty="0" err="1"/>
              <a:t>Console.Write</a:t>
            </a:r>
            <a:r>
              <a:rPr lang="en-GB" dirty="0"/>
              <a:t>("Enter an integer denominator: ");</a:t>
            </a:r>
          </a:p>
          <a:p>
            <a:r>
              <a:rPr lang="en-GB" dirty="0"/>
              <a:t>                    </a:t>
            </a:r>
            <a:r>
              <a:rPr lang="en-GB" dirty="0" err="1"/>
              <a:t>int</a:t>
            </a:r>
            <a:r>
              <a:rPr lang="en-GB" dirty="0"/>
              <a:t> denominator = Convert.ToInt32(</a:t>
            </a:r>
            <a:r>
              <a:rPr lang="en-GB" dirty="0" err="1"/>
              <a:t>Console.ReadLine</a:t>
            </a:r>
            <a:r>
              <a:rPr lang="en-GB" dirty="0"/>
              <a:t>());</a:t>
            </a:r>
          </a:p>
          <a:p>
            <a:endParaRPr lang="en-GB" dirty="0"/>
          </a:p>
          <a:p>
            <a:r>
              <a:rPr lang="en-GB" dirty="0"/>
              <a:t>                    // division generates </a:t>
            </a:r>
            <a:r>
              <a:rPr lang="en-GB" dirty="0" err="1"/>
              <a:t>DivideByZeroException</a:t>
            </a:r>
            <a:endParaRPr lang="en-GB" dirty="0"/>
          </a:p>
          <a:p>
            <a:r>
              <a:rPr lang="en-GB" dirty="0"/>
              <a:t>                    // if denominator is 0</a:t>
            </a:r>
          </a:p>
          <a:p>
            <a:r>
              <a:rPr lang="en-GB" dirty="0"/>
              <a:t>                    </a:t>
            </a:r>
            <a:r>
              <a:rPr lang="en-GB" dirty="0" err="1"/>
              <a:t>int</a:t>
            </a:r>
            <a:r>
              <a:rPr lang="en-GB" dirty="0"/>
              <a:t> result = numerator / denominator;</a:t>
            </a:r>
          </a:p>
          <a:p>
            <a:r>
              <a:rPr lang="en-GB" dirty="0"/>
              <a:t>                    // display result</a:t>
            </a:r>
          </a:p>
          <a:p>
            <a:r>
              <a:rPr lang="en-GB" dirty="0"/>
              <a:t>                    </a:t>
            </a:r>
            <a:r>
              <a:rPr lang="en-GB" dirty="0" err="1"/>
              <a:t>Console.WriteLine</a:t>
            </a:r>
            <a:r>
              <a:rPr lang="en-GB" dirty="0"/>
              <a:t>("\</a:t>
            </a:r>
            <a:r>
              <a:rPr lang="en-GB" dirty="0" err="1"/>
              <a:t>nResult</a:t>
            </a:r>
            <a:r>
              <a:rPr lang="en-GB" dirty="0"/>
              <a:t>: {0} / {1} = {2}",</a:t>
            </a:r>
          </a:p>
          <a:p>
            <a:r>
              <a:rPr lang="en-GB" dirty="0"/>
              <a:t>                    numerator, denominator, result);</a:t>
            </a:r>
          </a:p>
          <a:p>
            <a:r>
              <a:rPr lang="en-GB" dirty="0"/>
              <a:t>                    </a:t>
            </a:r>
            <a:r>
              <a:rPr lang="en-GB" dirty="0" err="1"/>
              <a:t>continueLoop</a:t>
            </a:r>
            <a:r>
              <a:rPr lang="en-GB" dirty="0"/>
              <a:t> = false;</a:t>
            </a:r>
          </a:p>
          <a:p>
            <a:r>
              <a:rPr lang="en-GB" dirty="0"/>
              <a:t>                } // end try</a:t>
            </a:r>
          </a:p>
        </p:txBody>
      </p:sp>
    </p:spTree>
    <p:extLst>
      <p:ext uri="{BB962C8B-B14F-4D97-AF65-F5344CB8AC3E}">
        <p14:creationId xmlns:p14="http://schemas.microsoft.com/office/powerpoint/2010/main" val="133579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80696"/>
          </a:xfrm>
        </p:spPr>
        <p:txBody>
          <a:bodyPr>
            <a:normAutofit fontScale="90000"/>
          </a:bodyPr>
          <a:lstStyle/>
          <a:p>
            <a:pPr algn="ctr"/>
            <a:r>
              <a:rPr lang="en-GB" dirty="0" smtClean="0"/>
              <a:t>Catching Exceptions</a:t>
            </a:r>
            <a:endParaRPr lang="en-GB" dirty="0"/>
          </a:p>
        </p:txBody>
      </p:sp>
      <p:sp>
        <p:nvSpPr>
          <p:cNvPr id="3" name="Content Placeholder 2"/>
          <p:cNvSpPr>
            <a:spLocks noGrp="1"/>
          </p:cNvSpPr>
          <p:nvPr>
            <p:ph idx="1"/>
          </p:nvPr>
        </p:nvSpPr>
        <p:spPr>
          <a:xfrm>
            <a:off x="457200" y="1268760"/>
            <a:ext cx="8229600" cy="1800200"/>
          </a:xfrm>
        </p:spPr>
        <p:txBody>
          <a:bodyPr/>
          <a:lstStyle/>
          <a:p>
            <a:r>
              <a:rPr lang="en-GB" dirty="0"/>
              <a:t>Exception-handling code appears in a </a:t>
            </a:r>
            <a:r>
              <a:rPr lang="en-GB" b="1" dirty="0"/>
              <a:t>catch block</a:t>
            </a:r>
            <a:r>
              <a:rPr lang="en-GB" dirty="0"/>
              <a:t>. In general, when an exception </a:t>
            </a:r>
            <a:r>
              <a:rPr lang="en-GB" dirty="0" smtClean="0"/>
              <a:t>occurs in </a:t>
            </a:r>
            <a:r>
              <a:rPr lang="en-GB" dirty="0"/>
              <a:t>a try block, a corresponding catch block </a:t>
            </a:r>
            <a:r>
              <a:rPr lang="en-GB" i="1" dirty="0"/>
              <a:t>catches </a:t>
            </a:r>
            <a:r>
              <a:rPr lang="en-GB" dirty="0"/>
              <a:t>the exception and </a:t>
            </a:r>
            <a:r>
              <a:rPr lang="en-GB" i="1" dirty="0"/>
              <a:t>handles </a:t>
            </a:r>
            <a:r>
              <a:rPr lang="en-GB" dirty="0"/>
              <a:t>it.</a:t>
            </a:r>
          </a:p>
        </p:txBody>
      </p:sp>
      <p:sp>
        <p:nvSpPr>
          <p:cNvPr id="4" name="TextBox 3"/>
          <p:cNvSpPr txBox="1"/>
          <p:nvPr/>
        </p:nvSpPr>
        <p:spPr>
          <a:xfrm>
            <a:off x="683568" y="3140968"/>
            <a:ext cx="7992888" cy="3416320"/>
          </a:xfrm>
          <a:prstGeom prst="rect">
            <a:avLst/>
          </a:prstGeom>
          <a:noFill/>
        </p:spPr>
        <p:txBody>
          <a:bodyPr wrap="square" rtlCol="0">
            <a:spAutoFit/>
          </a:bodyPr>
          <a:lstStyle/>
          <a:p>
            <a:r>
              <a:rPr lang="en-GB" dirty="0"/>
              <a:t>catch (</a:t>
            </a:r>
            <a:r>
              <a:rPr lang="en-GB" dirty="0" err="1"/>
              <a:t>FormatException</a:t>
            </a:r>
            <a:r>
              <a:rPr lang="en-GB" dirty="0"/>
              <a:t> </a:t>
            </a:r>
            <a:r>
              <a:rPr lang="en-GB" dirty="0" err="1"/>
              <a:t>formatException</a:t>
            </a:r>
            <a:r>
              <a:rPr lang="en-GB" dirty="0"/>
              <a:t>)</a:t>
            </a:r>
          </a:p>
          <a:p>
            <a:r>
              <a:rPr lang="en-GB" dirty="0"/>
              <a:t>                {</a:t>
            </a:r>
          </a:p>
          <a:p>
            <a:r>
              <a:rPr lang="en-GB" dirty="0"/>
              <a:t>                    </a:t>
            </a:r>
            <a:r>
              <a:rPr lang="en-GB" dirty="0" err="1"/>
              <a:t>Console.WriteLine</a:t>
            </a:r>
            <a:r>
              <a:rPr lang="en-GB" dirty="0"/>
              <a:t>("\n" + </a:t>
            </a:r>
            <a:r>
              <a:rPr lang="en-GB" dirty="0" err="1"/>
              <a:t>formatException.Message</a:t>
            </a:r>
            <a:r>
              <a:rPr lang="en-GB" dirty="0"/>
              <a:t>);</a:t>
            </a:r>
          </a:p>
          <a:p>
            <a:r>
              <a:rPr lang="en-GB" dirty="0"/>
              <a:t>                    </a:t>
            </a:r>
            <a:r>
              <a:rPr lang="en-GB" dirty="0" err="1"/>
              <a:t>Console.WriteLine</a:t>
            </a:r>
            <a:r>
              <a:rPr lang="en-GB" dirty="0"/>
              <a:t>("You must enter two integers. Please try </a:t>
            </a:r>
            <a:endParaRPr lang="en-GB" dirty="0" smtClean="0"/>
          </a:p>
          <a:p>
            <a:r>
              <a:rPr lang="en-GB" dirty="0"/>
              <a:t>	</a:t>
            </a:r>
            <a:r>
              <a:rPr lang="en-GB" dirty="0" smtClean="0"/>
              <a:t>	again</a:t>
            </a:r>
            <a:r>
              <a:rPr lang="en-GB" dirty="0"/>
              <a:t>.\n");</a:t>
            </a:r>
          </a:p>
          <a:p>
            <a:r>
              <a:rPr lang="en-GB" dirty="0"/>
              <a:t>                } // end catch</a:t>
            </a:r>
          </a:p>
          <a:p>
            <a:r>
              <a:rPr lang="en-GB" dirty="0" smtClean="0"/>
              <a:t>catch </a:t>
            </a:r>
            <a:r>
              <a:rPr lang="en-GB" dirty="0"/>
              <a:t>(</a:t>
            </a:r>
            <a:r>
              <a:rPr lang="en-GB" dirty="0" err="1"/>
              <a:t>DivideByZeroException</a:t>
            </a:r>
            <a:r>
              <a:rPr lang="en-GB" dirty="0"/>
              <a:t> </a:t>
            </a:r>
            <a:r>
              <a:rPr lang="en-GB" dirty="0" err="1"/>
              <a:t>divideByZeroException</a:t>
            </a:r>
            <a:r>
              <a:rPr lang="en-GB" dirty="0"/>
              <a:t>)</a:t>
            </a:r>
          </a:p>
          <a:p>
            <a:r>
              <a:rPr lang="en-GB" dirty="0"/>
              <a:t>                {</a:t>
            </a:r>
          </a:p>
          <a:p>
            <a:r>
              <a:rPr lang="en-GB" dirty="0"/>
              <a:t>                    </a:t>
            </a:r>
            <a:r>
              <a:rPr lang="en-GB" dirty="0" err="1"/>
              <a:t>Console.WriteLine</a:t>
            </a:r>
            <a:r>
              <a:rPr lang="en-GB" dirty="0"/>
              <a:t>("\n" + </a:t>
            </a:r>
            <a:r>
              <a:rPr lang="en-GB" dirty="0" err="1"/>
              <a:t>divideByZeroException.Message</a:t>
            </a:r>
            <a:r>
              <a:rPr lang="en-GB" dirty="0"/>
              <a:t>);</a:t>
            </a:r>
          </a:p>
          <a:p>
            <a:r>
              <a:rPr lang="en-GB" dirty="0"/>
              <a:t>                    </a:t>
            </a:r>
            <a:r>
              <a:rPr lang="en-GB" dirty="0" err="1"/>
              <a:t>Console.WriteLine</a:t>
            </a:r>
            <a:r>
              <a:rPr lang="en-GB" dirty="0"/>
              <a:t>("Zero is an invalid denominator. Please try </a:t>
            </a:r>
            <a:endParaRPr lang="en-GB" dirty="0" smtClean="0"/>
          </a:p>
          <a:p>
            <a:r>
              <a:rPr lang="en-GB" dirty="0"/>
              <a:t>	</a:t>
            </a:r>
            <a:r>
              <a:rPr lang="en-GB" dirty="0" smtClean="0"/>
              <a:t>	again</a:t>
            </a:r>
            <a:r>
              <a:rPr lang="en-GB" dirty="0"/>
              <a:t>.\n");</a:t>
            </a:r>
          </a:p>
          <a:p>
            <a:r>
              <a:rPr lang="en-GB" dirty="0"/>
              <a:t>                }</a:t>
            </a:r>
          </a:p>
        </p:txBody>
      </p:sp>
    </p:spTree>
    <p:extLst>
      <p:ext uri="{BB962C8B-B14F-4D97-AF65-F5344CB8AC3E}">
        <p14:creationId xmlns:p14="http://schemas.microsoft.com/office/powerpoint/2010/main" val="102624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055840"/>
          </a:xfrm>
        </p:spPr>
        <p:txBody>
          <a:bodyPr>
            <a:normAutofit fontScale="92500" lnSpcReduction="20000"/>
          </a:bodyPr>
          <a:lstStyle/>
          <a:p>
            <a:r>
              <a:rPr lang="en-GB" dirty="0"/>
              <a:t>A catch block specifies an exception parameter representing the exception that the </a:t>
            </a:r>
            <a:r>
              <a:rPr lang="en-GB" dirty="0" smtClean="0"/>
              <a:t>catch block </a:t>
            </a:r>
            <a:r>
              <a:rPr lang="en-GB" dirty="0"/>
              <a:t>can handle</a:t>
            </a:r>
            <a:r>
              <a:rPr lang="en-GB" dirty="0" smtClean="0"/>
              <a:t>.</a:t>
            </a:r>
          </a:p>
          <a:p>
            <a:pPr lvl="1"/>
            <a:r>
              <a:rPr lang="en-GB" dirty="0"/>
              <a:t>catch (</a:t>
            </a:r>
            <a:r>
              <a:rPr lang="en-GB" dirty="0" err="1"/>
              <a:t>FormatException</a:t>
            </a:r>
            <a:r>
              <a:rPr lang="en-GB" dirty="0"/>
              <a:t> </a:t>
            </a:r>
            <a:r>
              <a:rPr lang="en-GB" dirty="0" err="1">
                <a:solidFill>
                  <a:srgbClr val="FF0000"/>
                </a:solidFill>
              </a:rPr>
              <a:t>formatException</a:t>
            </a:r>
            <a:r>
              <a:rPr lang="en-GB" dirty="0"/>
              <a:t>)</a:t>
            </a:r>
            <a:r>
              <a:rPr lang="en-GB" dirty="0" smtClean="0"/>
              <a:t> </a:t>
            </a:r>
          </a:p>
          <a:p>
            <a:r>
              <a:rPr lang="en-GB" dirty="0" smtClean="0"/>
              <a:t>The </a:t>
            </a:r>
            <a:r>
              <a:rPr lang="en-GB" dirty="0"/>
              <a:t>catch block can use the parameter’s identifier (which you </a:t>
            </a:r>
            <a:r>
              <a:rPr lang="en-GB" dirty="0" smtClean="0"/>
              <a:t>choose) to </a:t>
            </a:r>
            <a:r>
              <a:rPr lang="en-GB" dirty="0"/>
              <a:t>interact with a caught exception object. </a:t>
            </a:r>
            <a:endParaRPr lang="en-GB" dirty="0" smtClean="0"/>
          </a:p>
          <a:p>
            <a:pPr lvl="1"/>
            <a:r>
              <a:rPr lang="en-GB" dirty="0" err="1"/>
              <a:t>Console.WriteLine</a:t>
            </a:r>
            <a:r>
              <a:rPr lang="en-GB" dirty="0"/>
              <a:t>("\n" + </a:t>
            </a:r>
            <a:r>
              <a:rPr lang="en-GB" dirty="0" err="1">
                <a:solidFill>
                  <a:srgbClr val="FF0000"/>
                </a:solidFill>
              </a:rPr>
              <a:t>formatException</a:t>
            </a:r>
            <a:r>
              <a:rPr lang="en-GB" dirty="0" err="1"/>
              <a:t>.Message</a:t>
            </a:r>
            <a:r>
              <a:rPr lang="en-GB" dirty="0"/>
              <a:t>);</a:t>
            </a:r>
            <a:endParaRPr lang="en-GB" dirty="0" smtClean="0"/>
          </a:p>
          <a:p>
            <a:r>
              <a:rPr lang="en-GB" dirty="0" smtClean="0"/>
              <a:t>If </a:t>
            </a:r>
            <a:r>
              <a:rPr lang="en-GB" dirty="0"/>
              <a:t>there’s no need to use the exception object </a:t>
            </a:r>
            <a:r>
              <a:rPr lang="en-GB" dirty="0" smtClean="0"/>
              <a:t>in the </a:t>
            </a:r>
            <a:r>
              <a:rPr lang="en-GB" dirty="0"/>
              <a:t>catch block, the exception parameter’s identifier can be omitted. </a:t>
            </a:r>
            <a:endParaRPr lang="en-GB" dirty="0" smtClean="0"/>
          </a:p>
          <a:p>
            <a:r>
              <a:rPr lang="en-GB" dirty="0" smtClean="0"/>
              <a:t>The </a:t>
            </a:r>
            <a:r>
              <a:rPr lang="en-GB" dirty="0"/>
              <a:t>type of </a:t>
            </a:r>
            <a:r>
              <a:rPr lang="en-GB" dirty="0" smtClean="0"/>
              <a:t>the catch’s </a:t>
            </a:r>
            <a:r>
              <a:rPr lang="en-GB" dirty="0"/>
              <a:t>parameter is the type of the exception that the catch block handles. </a:t>
            </a:r>
            <a:endParaRPr lang="en-GB" dirty="0" smtClean="0"/>
          </a:p>
          <a:p>
            <a:r>
              <a:rPr lang="en-GB" dirty="0" smtClean="0"/>
              <a:t>Optionally, you </a:t>
            </a:r>
            <a:r>
              <a:rPr lang="en-GB" dirty="0"/>
              <a:t>can include a catch block that does </a:t>
            </a:r>
            <a:r>
              <a:rPr lang="en-GB" i="1" dirty="0"/>
              <a:t>not </a:t>
            </a:r>
            <a:r>
              <a:rPr lang="en-GB" dirty="0"/>
              <a:t>specify an exception type—such a catch </a:t>
            </a:r>
            <a:r>
              <a:rPr lang="en-GB" dirty="0" smtClean="0"/>
              <a:t>block (known </a:t>
            </a:r>
            <a:r>
              <a:rPr lang="en-GB" dirty="0"/>
              <a:t>as a </a:t>
            </a:r>
            <a:r>
              <a:rPr lang="en-GB" b="1" dirty="0"/>
              <a:t>general catch clause</a:t>
            </a:r>
            <a:r>
              <a:rPr lang="en-GB" dirty="0"/>
              <a:t>) catches all exception types. </a:t>
            </a:r>
            <a:endParaRPr lang="en-GB" dirty="0" smtClean="0"/>
          </a:p>
          <a:p>
            <a:r>
              <a:rPr lang="en-GB" dirty="0" smtClean="0"/>
              <a:t>At </a:t>
            </a:r>
            <a:r>
              <a:rPr lang="en-GB" dirty="0"/>
              <a:t>least one catch </a:t>
            </a:r>
            <a:r>
              <a:rPr lang="en-GB" dirty="0" smtClean="0"/>
              <a:t>block and/or </a:t>
            </a:r>
            <a:r>
              <a:rPr lang="en-GB" dirty="0"/>
              <a:t>a </a:t>
            </a:r>
            <a:r>
              <a:rPr lang="en-GB" b="1" dirty="0"/>
              <a:t>finally block </a:t>
            </a:r>
            <a:r>
              <a:rPr lang="en-GB" dirty="0" smtClean="0"/>
              <a:t>(to be discussed) </a:t>
            </a:r>
            <a:r>
              <a:rPr lang="en-GB" dirty="0"/>
              <a:t>must immediately follow a try block.</a:t>
            </a:r>
          </a:p>
        </p:txBody>
      </p:sp>
      <p:sp>
        <p:nvSpPr>
          <p:cNvPr id="4" name="Title 1"/>
          <p:cNvSpPr>
            <a:spLocks noGrp="1"/>
          </p:cNvSpPr>
          <p:nvPr>
            <p:ph type="title"/>
          </p:nvPr>
        </p:nvSpPr>
        <p:spPr>
          <a:xfrm>
            <a:off x="395536" y="260648"/>
            <a:ext cx="8229600" cy="866360"/>
          </a:xfrm>
        </p:spPr>
        <p:txBody>
          <a:bodyPr>
            <a:normAutofit/>
          </a:bodyPr>
          <a:lstStyle/>
          <a:p>
            <a:pPr algn="ctr"/>
            <a:r>
              <a:rPr lang="en-GB" dirty="0" smtClean="0"/>
              <a:t>Catching Exceptions</a:t>
            </a:r>
            <a:endParaRPr lang="en-GB" dirty="0"/>
          </a:p>
        </p:txBody>
      </p:sp>
    </p:spTree>
    <p:extLst>
      <p:ext uri="{BB962C8B-B14F-4D97-AF65-F5344CB8AC3E}">
        <p14:creationId xmlns:p14="http://schemas.microsoft.com/office/powerpoint/2010/main" val="138991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636680"/>
          </a:xfrm>
        </p:spPr>
        <p:txBody>
          <a:bodyPr>
            <a:normAutofit fontScale="90000"/>
          </a:bodyPr>
          <a:lstStyle/>
          <a:p>
            <a:pPr algn="ctr"/>
            <a:r>
              <a:rPr lang="en-GB" dirty="0" smtClean="0"/>
              <a:t>Uncaught Exceptions</a:t>
            </a:r>
            <a:endParaRPr lang="en-GB" dirty="0"/>
          </a:p>
        </p:txBody>
      </p:sp>
      <p:sp>
        <p:nvSpPr>
          <p:cNvPr id="3" name="Content Placeholder 2"/>
          <p:cNvSpPr>
            <a:spLocks noGrp="1"/>
          </p:cNvSpPr>
          <p:nvPr>
            <p:ph idx="1"/>
          </p:nvPr>
        </p:nvSpPr>
        <p:spPr>
          <a:xfrm>
            <a:off x="457200" y="1196752"/>
            <a:ext cx="8229600" cy="5127848"/>
          </a:xfrm>
        </p:spPr>
        <p:txBody>
          <a:bodyPr>
            <a:normAutofit fontScale="92500" lnSpcReduction="20000"/>
          </a:bodyPr>
          <a:lstStyle/>
          <a:p>
            <a:r>
              <a:rPr lang="en-GB" dirty="0"/>
              <a:t>An </a:t>
            </a:r>
            <a:r>
              <a:rPr lang="en-GB" b="1" dirty="0"/>
              <a:t>uncaught exception </a:t>
            </a:r>
            <a:r>
              <a:rPr lang="en-GB" dirty="0"/>
              <a:t>(or </a:t>
            </a:r>
            <a:r>
              <a:rPr lang="en-GB" b="1" dirty="0"/>
              <a:t>unhandled exception</a:t>
            </a:r>
            <a:r>
              <a:rPr lang="en-GB" dirty="0"/>
              <a:t>) is an exception for which there’s </a:t>
            </a:r>
            <a:r>
              <a:rPr lang="en-GB" dirty="0" smtClean="0"/>
              <a:t>no matching </a:t>
            </a:r>
            <a:r>
              <a:rPr lang="en-GB" dirty="0"/>
              <a:t>catch </a:t>
            </a:r>
            <a:r>
              <a:rPr lang="en-GB" dirty="0" smtClean="0"/>
              <a:t>block</a:t>
            </a:r>
          </a:p>
          <a:p>
            <a:r>
              <a:rPr lang="en-GB" dirty="0" smtClean="0"/>
              <a:t>when uncaught exceptions occur, </a:t>
            </a:r>
            <a:r>
              <a:rPr lang="en-GB" dirty="0"/>
              <a:t>the app </a:t>
            </a:r>
            <a:r>
              <a:rPr lang="en-GB" dirty="0" smtClean="0"/>
              <a:t>terminates early </a:t>
            </a:r>
            <a:r>
              <a:rPr lang="en-GB" dirty="0"/>
              <a:t>(after displaying the exception’s stack </a:t>
            </a:r>
            <a:r>
              <a:rPr lang="en-GB" dirty="0" smtClean="0"/>
              <a:t>trace)</a:t>
            </a:r>
          </a:p>
          <a:p>
            <a:r>
              <a:rPr lang="en-GB" dirty="0" smtClean="0"/>
              <a:t>The </a:t>
            </a:r>
            <a:r>
              <a:rPr lang="en-GB" dirty="0"/>
              <a:t>result of an uncaught </a:t>
            </a:r>
            <a:r>
              <a:rPr lang="en-GB" dirty="0" smtClean="0"/>
              <a:t>exception depends </a:t>
            </a:r>
            <a:r>
              <a:rPr lang="en-GB" dirty="0"/>
              <a:t>on how you execute the </a:t>
            </a:r>
            <a:r>
              <a:rPr lang="en-GB" dirty="0" smtClean="0"/>
              <a:t>app i.e. using </a:t>
            </a:r>
            <a:r>
              <a:rPr lang="en-GB" b="1" dirty="0"/>
              <a:t>DEBUG &gt; Start Without </a:t>
            </a:r>
            <a:r>
              <a:rPr lang="en-GB" b="1" dirty="0" smtClean="0"/>
              <a:t>Debugging or DEBUG </a:t>
            </a:r>
            <a:r>
              <a:rPr lang="en-GB" b="1" dirty="0"/>
              <a:t>&gt; Start Debugging</a:t>
            </a:r>
          </a:p>
          <a:p>
            <a:r>
              <a:rPr lang="en-GB" dirty="0" smtClean="0"/>
              <a:t>If you use the latter, the </a:t>
            </a:r>
            <a:r>
              <a:rPr lang="en-GB" b="1" dirty="0"/>
              <a:t>Exception Assistant </a:t>
            </a:r>
            <a:r>
              <a:rPr lang="en-GB" dirty="0"/>
              <a:t>window appears containing:</a:t>
            </a:r>
          </a:p>
          <a:p>
            <a:pPr lvl="1"/>
            <a:r>
              <a:rPr lang="en-GB" dirty="0" smtClean="0"/>
              <a:t> </a:t>
            </a:r>
            <a:r>
              <a:rPr lang="en-GB" dirty="0"/>
              <a:t>a line pointing from the Exception Assistant to the line of code that caused </a:t>
            </a:r>
            <a:r>
              <a:rPr lang="en-GB" dirty="0" smtClean="0"/>
              <a:t>the exception</a:t>
            </a:r>
            <a:endParaRPr lang="en-GB" dirty="0"/>
          </a:p>
          <a:p>
            <a:pPr lvl="1"/>
            <a:r>
              <a:rPr lang="en-GB" dirty="0" smtClean="0"/>
              <a:t>the </a:t>
            </a:r>
            <a:r>
              <a:rPr lang="en-GB" dirty="0"/>
              <a:t>type of the exception</a:t>
            </a:r>
          </a:p>
          <a:p>
            <a:pPr lvl="1"/>
            <a:r>
              <a:rPr lang="en-GB" b="1" dirty="0" smtClean="0"/>
              <a:t>Troubleshooting </a:t>
            </a:r>
            <a:r>
              <a:rPr lang="en-GB" b="1" dirty="0"/>
              <a:t>tips </a:t>
            </a:r>
            <a:r>
              <a:rPr lang="en-GB" dirty="0"/>
              <a:t>with links to helpful information on what might have </a:t>
            </a:r>
            <a:r>
              <a:rPr lang="en-GB" dirty="0" smtClean="0"/>
              <a:t>caused the </a:t>
            </a:r>
            <a:r>
              <a:rPr lang="en-GB" dirty="0"/>
              <a:t>exception and how to handle </a:t>
            </a:r>
            <a:r>
              <a:rPr lang="en-GB" dirty="0" smtClean="0"/>
              <a:t>it </a:t>
            </a:r>
          </a:p>
          <a:p>
            <a:pPr lvl="1"/>
            <a:r>
              <a:rPr lang="en-GB" dirty="0" smtClean="0"/>
              <a:t>links </a:t>
            </a:r>
            <a:r>
              <a:rPr lang="en-GB" dirty="0"/>
              <a:t>to view or copy the complete exception details</a:t>
            </a:r>
          </a:p>
        </p:txBody>
      </p:sp>
    </p:spTree>
    <p:extLst>
      <p:ext uri="{BB962C8B-B14F-4D97-AF65-F5344CB8AC3E}">
        <p14:creationId xmlns:p14="http://schemas.microsoft.com/office/powerpoint/2010/main" val="235382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3304</TotalTime>
  <Words>2657</Words>
  <Application>Microsoft Office PowerPoint</Application>
  <PresentationFormat>On-screen Show (4:3)</PresentationFormat>
  <Paragraphs>176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HND Computing Software Development: Object Oriented Programming (H171 35)</vt:lpstr>
      <vt:lpstr>Common interfaces of the .NET Framework Class Library</vt:lpstr>
      <vt:lpstr>Common interfaces of the .NET Framework Class Library</vt:lpstr>
      <vt:lpstr>Exceptions – System.Exception</vt:lpstr>
      <vt:lpstr>Preventing Errors</vt:lpstr>
      <vt:lpstr>try block</vt:lpstr>
      <vt:lpstr>Catching Exceptions</vt:lpstr>
      <vt:lpstr>Catching Exceptions</vt:lpstr>
      <vt:lpstr>Uncaught Exceptions</vt:lpstr>
      <vt:lpstr>Termination model of exception handling</vt:lpstr>
      <vt:lpstr>Class System.Exception</vt:lpstr>
      <vt:lpstr>Class System.Exception</vt:lpstr>
      <vt:lpstr>finally block</vt:lpstr>
      <vt:lpstr>finally block</vt:lpstr>
      <vt:lpstr>finally block</vt:lpstr>
      <vt:lpstr>Rules of try..catch..finally</vt:lpstr>
      <vt:lpstr>Throwing exceptions using the throw statement</vt:lpstr>
      <vt:lpstr>Exception Tips</vt:lpstr>
      <vt:lpstr>Exception Properties</vt:lpstr>
      <vt:lpstr>User-defined exception classes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212</cp:revision>
  <cp:lastPrinted>2016-09-01T12:10:23Z</cp:lastPrinted>
  <dcterms:created xsi:type="dcterms:W3CDTF">2014-08-20T09:50:30Z</dcterms:created>
  <dcterms:modified xsi:type="dcterms:W3CDTF">2017-12-06T15:58:06Z</dcterms:modified>
</cp:coreProperties>
</file>