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67"/>
  </p:notesMasterIdLst>
  <p:handoutMasterIdLst>
    <p:handoutMasterId r:id="rId68"/>
  </p:handoutMasterIdLst>
  <p:sldIdLst>
    <p:sldId id="321" r:id="rId2"/>
    <p:sldId id="369" r:id="rId3"/>
    <p:sldId id="336" r:id="rId4"/>
    <p:sldId id="337" r:id="rId5"/>
    <p:sldId id="372" r:id="rId6"/>
    <p:sldId id="371" r:id="rId7"/>
    <p:sldId id="338" r:id="rId8"/>
    <p:sldId id="339" r:id="rId9"/>
    <p:sldId id="340" r:id="rId10"/>
    <p:sldId id="341" r:id="rId11"/>
    <p:sldId id="343" r:id="rId12"/>
    <p:sldId id="342" r:id="rId13"/>
    <p:sldId id="376" r:id="rId14"/>
    <p:sldId id="377" r:id="rId15"/>
    <p:sldId id="378" r:id="rId16"/>
    <p:sldId id="379" r:id="rId17"/>
    <p:sldId id="382" r:id="rId18"/>
    <p:sldId id="384" r:id="rId19"/>
    <p:sldId id="385" r:id="rId20"/>
    <p:sldId id="391" r:id="rId21"/>
    <p:sldId id="383" r:id="rId22"/>
    <p:sldId id="387" r:id="rId23"/>
    <p:sldId id="373" r:id="rId24"/>
    <p:sldId id="349" r:id="rId25"/>
    <p:sldId id="350" r:id="rId26"/>
    <p:sldId id="351" r:id="rId27"/>
    <p:sldId id="352" r:id="rId28"/>
    <p:sldId id="370" r:id="rId29"/>
    <p:sldId id="353" r:id="rId30"/>
    <p:sldId id="354" r:id="rId31"/>
    <p:sldId id="388" r:id="rId32"/>
    <p:sldId id="389" r:id="rId33"/>
    <p:sldId id="390" r:id="rId34"/>
    <p:sldId id="374" r:id="rId35"/>
    <p:sldId id="355" r:id="rId36"/>
    <p:sldId id="356" r:id="rId37"/>
    <p:sldId id="357" r:id="rId38"/>
    <p:sldId id="358" r:id="rId39"/>
    <p:sldId id="375" r:id="rId40"/>
    <p:sldId id="359" r:id="rId41"/>
    <p:sldId id="360" r:id="rId42"/>
    <p:sldId id="411" r:id="rId43"/>
    <p:sldId id="412" r:id="rId44"/>
    <p:sldId id="362" r:id="rId45"/>
    <p:sldId id="361" r:id="rId46"/>
    <p:sldId id="399" r:id="rId47"/>
    <p:sldId id="400" r:id="rId48"/>
    <p:sldId id="392" r:id="rId49"/>
    <p:sldId id="393" r:id="rId50"/>
    <p:sldId id="394" r:id="rId51"/>
    <p:sldId id="395" r:id="rId52"/>
    <p:sldId id="396" r:id="rId53"/>
    <p:sldId id="397" r:id="rId54"/>
    <p:sldId id="401" r:id="rId55"/>
    <p:sldId id="402" r:id="rId56"/>
    <p:sldId id="403" r:id="rId57"/>
    <p:sldId id="404" r:id="rId58"/>
    <p:sldId id="405" r:id="rId59"/>
    <p:sldId id="406" r:id="rId60"/>
    <p:sldId id="407" r:id="rId61"/>
    <p:sldId id="408" r:id="rId62"/>
    <p:sldId id="409" r:id="rId63"/>
    <p:sldId id="410" r:id="rId64"/>
    <p:sldId id="398" r:id="rId65"/>
    <p:sldId id="368" r:id="rId6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FFD2"/>
    <a:srgbClr val="F5FFC2"/>
    <a:srgbClr val="F7FFE7"/>
    <a:srgbClr val="F5FFE0"/>
    <a:srgbClr val="9F8471"/>
    <a:srgbClr val="B5DBE5"/>
    <a:srgbClr val="8CF4F2"/>
    <a:srgbClr val="E8FFC8"/>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5" autoAdjust="0"/>
    <p:restoredTop sz="94383" autoAdjust="0"/>
  </p:normalViewPr>
  <p:slideViewPr>
    <p:cSldViewPr>
      <p:cViewPr>
        <p:scale>
          <a:sx n="75" d="100"/>
          <a:sy n="75" d="100"/>
        </p:scale>
        <p:origin x="-2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9/6/2015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972118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9/6/2015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632994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8A6C2AFE-0841-404F-824C-130C3B6D5D4E}" type="slidenum">
              <a:rPr lang="en-US"/>
              <a:pPr/>
              <a:t>1</a:t>
            </a:fld>
            <a:r>
              <a:rPr lang="en-US" dirty="0"/>
              <a:t>##</a:t>
            </a:r>
          </a:p>
        </p:txBody>
      </p:sp>
      <p:sp>
        <p:nvSpPr>
          <p:cNvPr id="47106" name="Rectangle 2"/>
          <p:cNvSpPr>
            <a:spLocks noGrp="1" noChangeArrowheads="1"/>
          </p:cNvSpPr>
          <p:nvPr>
            <p:ph type="hdr" sz="quarter"/>
          </p:nvPr>
        </p:nvSpPr>
        <p:spPr>
          <a:noFill/>
        </p:spPr>
        <p:txBody>
          <a:bodyPr/>
          <a:lstStyle/>
          <a:p>
            <a:r>
              <a:rPr lang="en-US" dirty="0"/>
              <a:t>*</a:t>
            </a:r>
          </a:p>
        </p:txBody>
      </p:sp>
      <p:sp>
        <p:nvSpPr>
          <p:cNvPr id="47107" name="Rectangle 3"/>
          <p:cNvSpPr>
            <a:spLocks noGrp="1" noChangeArrowheads="1"/>
          </p:cNvSpPr>
          <p:nvPr>
            <p:ph type="dt" sz="quarter" idx="1"/>
          </p:nvPr>
        </p:nvSpPr>
        <p:spPr>
          <a:noFill/>
        </p:spPr>
        <p:txBody>
          <a:bodyPr/>
          <a:lstStyle/>
          <a:p>
            <a:r>
              <a:rPr lang="en-US" dirty="0"/>
              <a:t>07/16/96</a:t>
            </a:r>
          </a:p>
        </p:txBody>
      </p:sp>
      <p:sp>
        <p:nvSpPr>
          <p:cNvPr id="47108"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47109"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3D4EE1A4-2248-46C6-964A-BCDDB65D3B30}" type="slidenum">
              <a:rPr lang="en-US" sz="1000" i="1">
                <a:solidFill>
                  <a:schemeClr val="tx1"/>
                </a:solidFill>
              </a:rPr>
              <a:pPr algn="r" defTabSz="924527"/>
              <a:t>1</a:t>
            </a:fld>
            <a:r>
              <a:rPr lang="en-US" sz="1000" i="1" dirty="0">
                <a:solidFill>
                  <a:schemeClr val="tx1"/>
                </a:solidFill>
              </a:rPr>
              <a:t>##</a:t>
            </a:r>
            <a:endParaRPr lang="en-US" sz="1200" dirty="0">
              <a:solidFill>
                <a:schemeClr val="tx1"/>
              </a:solidFill>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48</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48</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39</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39</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email">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email">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ctrTitle"/>
          </p:nvPr>
        </p:nvSpPr>
        <p:spPr>
          <a:xfrm>
            <a:off x="457200" y="2286000"/>
            <a:ext cx="8153400" cy="1403461"/>
          </a:xfrm>
          <a:prstGeom prst="rect">
            <a:avLst/>
          </a:prstGeom>
          <a:effectLst/>
        </p:spPr>
        <p:txBody>
          <a:bodyPr wrap="square" lIns="0" tIns="0" rIns="0" bIns="0" anchor="b">
            <a:spAutoFit/>
          </a:bodyPr>
          <a:lstStyle/>
          <a:p>
            <a:pPr>
              <a:lnSpc>
                <a:spcPct val="95000"/>
              </a:lnSpc>
            </a:pPr>
            <a:r>
              <a:rPr lang="en-US" sz="4800" dirty="0"/>
              <a:t>Object-Oriented Programming </a:t>
            </a:r>
            <a:r>
              <a:rPr lang="en-US" sz="4800" dirty="0" smtClean="0"/>
              <a:t>Fundamental Concepts</a:t>
            </a:r>
            <a:endParaRPr lang="en-US" sz="4800" dirty="0"/>
          </a:p>
        </p:txBody>
      </p:sp>
      <p:sp>
        <p:nvSpPr>
          <p:cNvPr id="16"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17"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18" name="Text Placeholder 5"/>
          <p:cNvSpPr>
            <a:spLocks noGrp="1"/>
          </p:cNvSpPr>
          <p:nvPr>
            <p:ph type="body" sz="quarter" idx="12"/>
          </p:nvPr>
        </p:nvSpPr>
        <p:spPr/>
        <p:txBody>
          <a:bodyPr/>
          <a:lstStyle/>
          <a:p>
            <a:r>
              <a:rPr lang="en-US" dirty="0" smtClean="0">
                <a:hlinkClick r:id="rId3"/>
              </a:rPr>
              <a:t>www.telerik.com</a:t>
            </a:r>
            <a:endParaRPr lang="en-US" dirty="0"/>
          </a:p>
        </p:txBody>
      </p:sp>
      <p:pic>
        <p:nvPicPr>
          <p:cNvPr id="29697" name="Picture 1"/>
          <p:cNvPicPr>
            <a:picLocks noChangeAspect="1" noChangeArrowheads="1"/>
          </p:cNvPicPr>
          <p:nvPr/>
        </p:nvPicPr>
        <p:blipFill>
          <a:blip r:embed="rId4" cstate="screen">
            <a:duotone>
              <a:prstClr val="black"/>
              <a:schemeClr val="accent4">
                <a:tint val="45000"/>
                <a:satMod val="400000"/>
              </a:schemeClr>
            </a:duotone>
            <a:lum contrast="10000"/>
            <a:extLst>
              <a:ext uri="{28A0092B-C50C-407E-A947-70E740481C1C}">
                <a14:useLocalDpi xmlns:a14="http://schemas.microsoft.com/office/drawing/2010/main" val="0"/>
              </a:ext>
            </a:extLst>
          </a:blip>
          <a:stretch>
            <a:fillRect/>
          </a:stretch>
        </p:blipFill>
        <p:spPr bwMode="auto">
          <a:xfrm>
            <a:off x="2739292" y="304800"/>
            <a:ext cx="6099908" cy="1486853"/>
          </a:xfrm>
          <a:prstGeom prst="flowChartMultidocument">
            <a:avLst/>
          </a:prstGeom>
          <a:noFill/>
          <a:ln w="12700">
            <a:solidFill>
              <a:schemeClr val="tx1">
                <a:lumMod val="20000"/>
                <a:lumOff val="80000"/>
                <a:alpha val="50000"/>
              </a:schemeClr>
            </a:solidFill>
          </a:ln>
        </p:spPr>
      </p:pic>
      <p:pic>
        <p:nvPicPr>
          <p:cNvPr id="40962" name="Picture 2" descr="http://farm4.static.flickr.com/3432/3188923390_64e400682c.jpg"/>
          <p:cNvPicPr>
            <a:picLocks noChangeAspect="1" noChangeArrowheads="1"/>
          </p:cNvPicPr>
          <p:nvPr/>
        </p:nvPicPr>
        <p:blipFill>
          <a:blip r:embed="rId5" cstate="email">
            <a:lum contrast="-10000"/>
            <a:extLst>
              <a:ext uri="{28A0092B-C50C-407E-A947-70E740481C1C}">
                <a14:useLocalDpi xmlns:a14="http://schemas.microsoft.com/office/drawing/2010/main" val="0"/>
              </a:ext>
            </a:extLst>
          </a:blip>
          <a:srcRect/>
          <a:stretch>
            <a:fillRect/>
          </a:stretch>
        </p:blipFill>
        <p:spPr bwMode="auto">
          <a:xfrm>
            <a:off x="4724400" y="4495800"/>
            <a:ext cx="3886200" cy="1905000"/>
          </a:xfrm>
          <a:prstGeom prst="roundRect">
            <a:avLst>
              <a:gd name="adj" fmla="val 5556"/>
            </a:avLst>
          </a:prstGeom>
          <a:noFill/>
          <a:ln>
            <a:solidFill>
              <a:schemeClr val="bg1">
                <a:lumMod val="50000"/>
                <a:lumOff val="50000"/>
                <a:alpha val="50000"/>
              </a:schemeClr>
            </a:solidFill>
          </a:ln>
        </p:spPr>
      </p:pic>
      <p:pic>
        <p:nvPicPr>
          <p:cNvPr id="102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33400" y="3357801"/>
            <a:ext cx="1752600" cy="1193958"/>
          </a:xfrm>
          <a:prstGeom prst="roundRect">
            <a:avLst>
              <a:gd name="adj" fmla="val 941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idx="4294967295"/>
          </p:nvPr>
        </p:nvSpPr>
        <p:spPr>
          <a:xfrm>
            <a:off x="2590800" y="71438"/>
            <a:ext cx="6553200" cy="909637"/>
          </a:xfrm>
          <a:prstGeom prst="rect">
            <a:avLst/>
          </a:prstGeom>
        </p:spPr>
        <p:txBody>
          <a:bodyPr anchor="ctr" anchorCtr="0"/>
          <a:lstStyle/>
          <a:p>
            <a:pPr>
              <a:lnSpc>
                <a:spcPts val="4000"/>
              </a:lnSpc>
              <a:defRPr/>
            </a:pPr>
            <a:r>
              <a:rPr lang="en-US" sz="4000" dirty="0"/>
              <a:t>Inheritance </a:t>
            </a:r>
            <a:r>
              <a:rPr lang="en-US" sz="4000" dirty="0" smtClean="0"/>
              <a:t>– Example</a:t>
            </a:r>
            <a:endParaRPr lang="bg-BG" sz="4000" dirty="0"/>
          </a:p>
        </p:txBody>
      </p:sp>
      <p:sp>
        <p:nvSpPr>
          <p:cNvPr id="798724"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798725"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98726"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7"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8"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9"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0"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1"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2"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40"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798741"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798742"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10</a:t>
            </a:fld>
            <a:endParaRPr lang="en-US" sz="1100" dirty="0"/>
          </a:p>
        </p:txBody>
      </p:sp>
      <p:sp>
        <p:nvSpPr>
          <p:cNvPr id="20"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2"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3"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spcBef>
                <a:spcPct val="50000"/>
              </a:spcBef>
              <a:defRPr/>
            </a:pPr>
            <a:r>
              <a:rPr lang="en-US" dirty="0">
                <a:solidFill>
                  <a:srgbClr val="EBFFD2"/>
                </a:solidFill>
                <a:latin typeface="+mn-lt"/>
                <a:ea typeface="+mn-ea"/>
                <a:cs typeface="+mn-cs"/>
              </a:rPr>
              <a:t>Inheritance leads to a hierarchy of classes and/or 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11</a:t>
            </a:fld>
            <a:endParaRPr lang="en-US" sz="1100" dirty="0"/>
          </a:p>
        </p:txBody>
      </p:sp>
      <p:grpSp>
        <p:nvGrpSpPr>
          <p:cNvPr id="56" name="Group 55"/>
          <p:cNvGrpSpPr/>
          <p:nvPr/>
        </p:nvGrpSpPr>
        <p:grpSpPr>
          <a:xfrm>
            <a:off x="990600" y="25146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prstGeom prst="rect">
            <a:avLst/>
          </a:prstGeom>
        </p:spPr>
        <p:txBody>
          <a:bodyPr/>
          <a:lstStyle/>
          <a:p>
            <a:pPr>
              <a:lnSpc>
                <a:spcPts val="3600"/>
              </a:lnSpc>
            </a:pPr>
            <a:r>
              <a:rPr lang="en-US" sz="3000" dirty="0">
                <a:solidFill>
                  <a:srgbClr val="EBFFD2"/>
                </a:solidFill>
              </a:rPr>
              <a:t>A class can inherit only </a:t>
            </a:r>
            <a:r>
              <a:rPr lang="en-US" sz="3000" dirty="0" smtClean="0">
                <a:solidFill>
                  <a:srgbClr val="EBFFD2"/>
                </a:solidFill>
              </a:rPr>
              <a:t>one base class</a:t>
            </a:r>
          </a:p>
          <a:p>
            <a:pPr lvl="1">
              <a:lnSpc>
                <a:spcPts val="36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pPr>
              <a:lnSpc>
                <a:spcPts val="3600"/>
              </a:lnSpc>
            </a:pPr>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lnSpc>
                <a:spcPts val="3600"/>
              </a:lnSpc>
            </a:pPr>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lnSpc>
                <a:spcPts val="3600"/>
              </a:lnSpc>
            </a:pPr>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pPr>
              <a:lnSpc>
                <a:spcPts val="3600"/>
              </a:lnSpc>
            </a:pPr>
            <a:r>
              <a:rPr lang="en-US" sz="3000" dirty="0" smtClean="0">
                <a:solidFill>
                  <a:srgbClr val="EBFFD2"/>
                </a:solidFill>
              </a:rPr>
              <a:t>An interface can implement several interfaces</a:t>
            </a:r>
          </a:p>
          <a:p>
            <a:pPr lvl="1">
              <a:lnSpc>
                <a:spcPts val="36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t>We must specify the name of the base class after the name of the derived </a:t>
            </a:r>
          </a:p>
          <a:p>
            <a:endParaRPr lang="en-US" dirty="0" smtClean="0"/>
          </a:p>
          <a:p>
            <a:pPr>
              <a:buNone/>
            </a:pPr>
            <a:endParaRPr lang="en-US" dirty="0" smtClean="0"/>
          </a:p>
          <a:p>
            <a:pPr>
              <a:lnSpc>
                <a:spcPct val="115000"/>
              </a:lnSpc>
              <a:spcBef>
                <a:spcPts val="3000"/>
              </a:spcBef>
            </a:pPr>
            <a:r>
              <a:rPr lang="en-US" dirty="0" smtClean="0"/>
              <a:t>In the constructor of the derived class we use the keyword </a:t>
            </a:r>
            <a:r>
              <a:rPr lang="en-US" dirty="0" smtClean="0">
                <a:solidFill>
                  <a:schemeClr val="accent5">
                    <a:lumMod val="20000"/>
                    <a:lumOff val="80000"/>
                  </a:schemeClr>
                </a:solidFill>
                <a:latin typeface="+mj-lt"/>
              </a:rPr>
              <a:t>base</a:t>
            </a:r>
            <a:r>
              <a:rPr lang="en-US" dirty="0" smtClean="0"/>
              <a:t> to invoke the constructor of the base class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Rectangle 4"/>
          <p:cNvSpPr>
            <a:spLocks noChangeArrowheads="1"/>
          </p:cNvSpPr>
          <p:nvPr/>
        </p:nvSpPr>
        <p:spPr bwMode="auto">
          <a:xfrm>
            <a:off x="838201" y="2133600"/>
            <a:ext cx="7443786"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838200" y="5562600"/>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905000"/>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47099" y="5348617"/>
            <a:ext cx="1134208" cy="116405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 name="Picture 2" descr="http://www.vetcares.com/images/dog2.png"/>
          <p:cNvPicPr>
            <a:picLocks noChangeAspect="1" noChangeArrowheads="1"/>
          </p:cNvPicPr>
          <p:nvPr/>
        </p:nvPicPr>
        <p:blipFill>
          <a:blip r:embed="rId2" cstate="print">
            <a:lum contrast="-20000"/>
            <a:extLst>
              <a:ext uri="{28A0092B-C50C-407E-A947-70E740481C1C}">
                <a14:useLocalDpi xmlns:a14="http://schemas.microsoft.com/office/drawing/2010/main" val="0"/>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val="0"/>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Levels</a:t>
            </a:r>
            <a:endParaRPr lang="en-US" dirty="0"/>
          </a:p>
        </p:txBody>
      </p:sp>
      <p:sp>
        <p:nvSpPr>
          <p:cNvPr id="3" name="Content Placeholder 2"/>
          <p:cNvSpPr>
            <a:spLocks noGrp="1"/>
          </p:cNvSpPr>
          <p:nvPr>
            <p:ph idx="1"/>
          </p:nvPr>
        </p:nvSpPr>
        <p:spPr>
          <a:xfrm>
            <a:off x="228600" y="990600"/>
            <a:ext cx="8686800" cy="5715000"/>
          </a:xfrm>
        </p:spPr>
        <p:txBody>
          <a:bodyPr/>
          <a:lstStyle/>
          <a:p>
            <a:pPr>
              <a:lnSpc>
                <a:spcPts val="3600"/>
              </a:lnSpc>
              <a:spcBef>
                <a:spcPts val="300"/>
              </a:spcBef>
            </a:pPr>
            <a:r>
              <a:rPr lang="en-US" sz="3000" dirty="0" smtClean="0"/>
              <a:t>Access modifiers in C#</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685800" y="1143000"/>
            <a:ext cx="7772400" cy="50275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class Creature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protected string Name { get; private set; }</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  private void Talk()</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Console.WriteLine("I am creature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  protected void Walk()</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Console.WriteLine("Walking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class Mammal : Creature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 base.Talk() can be invoked here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 this.Name can be read but cannot be modified here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685800" y="1066800"/>
            <a:ext cx="7772400" cy="533376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class Dog : Mammal</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public string Breed { get; private set; }</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  // base.Talk() cannot be invoked here (it is private)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endParaRPr lang="en-US" sz="19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542925" indent="-542925">
              <a:buFont typeface="+mj-lt"/>
              <a:buAutoNum type="arabicPeriod"/>
              <a:tabLst/>
              <a:defRPr/>
            </a:pPr>
            <a:r>
              <a:rPr lang="en-US" dirty="0" smtClean="0"/>
              <a:t>Fundamental Principles of OOP</a:t>
            </a:r>
          </a:p>
          <a:p>
            <a:pPr marL="542925" indent="-542925">
              <a:buFont typeface="+mj-lt"/>
              <a:buAutoNum type="arabicPeriod"/>
              <a:tabLst/>
              <a:defRPr/>
            </a:pPr>
            <a:r>
              <a:rPr lang="en-US" dirty="0" smtClean="0"/>
              <a:t>Inheritance</a:t>
            </a:r>
          </a:p>
          <a:p>
            <a:pPr marL="542925" indent="-542925">
              <a:buFont typeface="+mj-lt"/>
              <a:buAutoNum type="arabicPeriod"/>
              <a:tabLst/>
              <a:defRPr/>
            </a:pPr>
            <a:r>
              <a:rPr lang="en-US" dirty="0" smtClean="0"/>
              <a:t>Abstraction</a:t>
            </a:r>
          </a:p>
          <a:p>
            <a:pPr marL="542925" indent="-542925">
              <a:buFont typeface="+mj-lt"/>
              <a:buAutoNum type="arabicPeriod"/>
              <a:tabLst/>
              <a:defRPr/>
            </a:pPr>
            <a:r>
              <a:rPr lang="en-US" dirty="0" smtClean="0"/>
              <a:t>Encapsulation</a:t>
            </a:r>
          </a:p>
          <a:p>
            <a:pPr marL="542925" indent="-542925">
              <a:buFont typeface="+mj-lt"/>
              <a:buAutoNum type="arabicPeriod"/>
              <a:tabLst/>
              <a:defRPr/>
            </a:pPr>
            <a:r>
              <a:rPr lang="en-US" dirty="0" smtClean="0"/>
              <a:t>Polymorphism</a:t>
            </a:r>
          </a:p>
          <a:p>
            <a:pPr marL="542925" indent="-542925">
              <a:buFont typeface="+mj-lt"/>
              <a:buAutoNum type="arabicPeriod"/>
              <a:tabLst/>
              <a:defRPr/>
            </a:pPr>
            <a:r>
              <a:rPr lang="en-US" dirty="0" smtClean="0"/>
              <a:t>Cohesion and Coupling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915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42003" y="1905000"/>
            <a:ext cx="3252438" cy="2133600"/>
          </a:xfrm>
          <a:prstGeom prst="roundRect">
            <a:avLst>
              <a:gd name="adj" fmla="val 6609"/>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359403" y="990600"/>
            <a:ext cx="4505826" cy="3424428"/>
          </a:xfrm>
          <a:prstGeom prst="roundRect">
            <a:avLst>
              <a:gd name="adj" fmla="val 3587"/>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1143000"/>
            <a:ext cx="8686800" cy="5562600"/>
          </a:xfrm>
        </p:spPr>
        <p:txBody>
          <a:bodyPr/>
          <a:lstStyle/>
          <a:p>
            <a:pPr marL="361950" indent="-361950">
              <a:spcAft>
                <a:spcPts val="1200"/>
              </a:spcAft>
            </a:pPr>
            <a:r>
              <a:rPr lang="en-US" dirty="0" smtClean="0">
                <a:solidFill>
                  <a:schemeClr val="accent5">
                    <a:lumMod val="20000"/>
                    <a:lumOff val="80000"/>
                  </a:schemeClr>
                </a:solidFill>
              </a:rPr>
              <a:t>Structures</a:t>
            </a:r>
            <a:r>
              <a:rPr lang="en-US" dirty="0" smtClean="0"/>
              <a:t> cannot be inherited </a:t>
            </a:r>
          </a:p>
          <a:p>
            <a:pPr marL="361950" indent="-361950">
              <a:spcAft>
                <a:spcPts val="1200"/>
              </a:spcAft>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spcAft>
                <a:spcPts val="1200"/>
              </a:spcAft>
            </a:pPr>
            <a:r>
              <a:rPr lang="en-US" dirty="0" smtClean="0"/>
              <a:t>Only multiple interfaces can be implemented</a:t>
            </a:r>
          </a:p>
          <a:p>
            <a:pPr marL="361950" indent="-361950">
              <a:spcAft>
                <a:spcPts val="1200"/>
              </a:spcAft>
            </a:pPr>
            <a:r>
              <a:rPr lang="en-US" dirty="0" smtClean="0"/>
              <a:t>Instance and static constructors are not inherited </a:t>
            </a:r>
          </a:p>
          <a:p>
            <a:pPr marL="361950" indent="-361950">
              <a:spcAft>
                <a:spcPts val="1200"/>
              </a:spcAft>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914400"/>
            <a:ext cx="8686800" cy="5791200"/>
          </a:xfrm>
        </p:spPr>
        <p:txBody>
          <a:bodyPr/>
          <a:lstStyle/>
          <a:p>
            <a:r>
              <a:rPr lang="en-US" dirty="0" smtClean="0"/>
              <a:t>A derived class extends its base class</a:t>
            </a:r>
          </a:p>
          <a:p>
            <a:pPr lvl="1"/>
            <a:r>
              <a:rPr lang="en-US" dirty="0" smtClean="0"/>
              <a:t>It can add new members but cannot remove derived ones</a:t>
            </a:r>
          </a:p>
          <a:p>
            <a:r>
              <a:rPr lang="en-US" dirty="0" smtClean="0"/>
              <a:t>Declaring new members with the same name or signature hides the inherited ones</a:t>
            </a:r>
          </a:p>
          <a:p>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r>
              <a:rPr lang="en-US" dirty="0" smtClean="0"/>
              <a:t>E.g. </a:t>
            </a:r>
            <a:r>
              <a:rPr lang="en-US" noProof="1" smtClean="0">
                <a:solidFill>
                  <a:schemeClr val="accent5">
                    <a:lumMod val="20000"/>
                    <a:lumOff val="80000"/>
                  </a:schemeClr>
                </a:solidFill>
                <a:latin typeface="Consolas" pitchFamily="49" charset="0"/>
                <a:cs typeface="Consolas" pitchFamily="49" charset="0"/>
              </a:rPr>
              <a:t>Object.Equals()</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651125"/>
            <a:ext cx="3810000" cy="701675"/>
          </a:xfrm>
          <a:prstGeom prst="rect">
            <a:avLst/>
          </a:prstGeom>
          <a:effectLst/>
        </p:spPr>
        <p:txBody>
          <a:bodyPr wrap="square" lIns="0" tIns="0" rIns="0" bIns="0" anchor="b">
            <a:spAutoFit/>
          </a:bodyPr>
          <a:lstStyle/>
          <a:p>
            <a:pPr algn="ctr">
              <a:lnSpc>
                <a:spcPct val="95000"/>
              </a:lnSpc>
            </a:pPr>
            <a:r>
              <a:rPr lang="en-US" sz="4800" dirty="0" smtClean="0"/>
              <a:t>Abstraction</a:t>
            </a:r>
            <a:endParaRPr lang="en-US" sz="4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801511" y="3668888"/>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5400000">
            <a:off x="2418828" y="633352"/>
            <a:ext cx="1672220" cy="2090276"/>
          </a:xfrm>
          <a:prstGeom prst="roundRect">
            <a:avLst>
              <a:gd name="adj" fmla="val 905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spcBef>
                <a:spcPct val="45000"/>
              </a:spcBef>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endParaRPr lang="en-US" dirty="0">
              <a:solidFill>
                <a:srgbClr val="EBFFD2"/>
              </a:solidFill>
              <a:latin typeface="+mn-lt"/>
              <a:ea typeface="+mn-ea"/>
              <a:cs typeface="+mn-cs"/>
            </a:endParaRPr>
          </a:p>
          <a:p>
            <a:pPr lvl="1">
              <a:spcBef>
                <a:spcPct val="45000"/>
              </a:spcBef>
              <a:defRPr/>
            </a:pPr>
            <a:endParaRPr lang="en-US" dirty="0">
              <a:latin typeface="+mn-lt"/>
            </a:endParaRPr>
          </a:p>
          <a:p>
            <a:pPr lvl="1">
              <a:spcBef>
                <a:spcPct val="45000"/>
              </a:spcBef>
              <a:buNone/>
              <a:defRPr/>
            </a:pPr>
            <a:endParaRPr lang="en-US" dirty="0">
              <a:latin typeface="+mn-lt"/>
            </a:endParaRPr>
          </a:p>
          <a:p>
            <a:pPr>
              <a:spcBef>
                <a:spcPts val="3000"/>
              </a:spcBef>
              <a:defRPr/>
            </a:pPr>
            <a:r>
              <a:rPr lang="en-US" dirty="0">
                <a:solidFill>
                  <a:srgbClr val="EBFFD2"/>
                </a:solidFill>
                <a:latin typeface="+mn-lt"/>
                <a:ea typeface="+mn-ea"/>
                <a:cs typeface="+mn-cs"/>
              </a:rPr>
              <a:t>... relevant to the given project (with an eye to future reuse in similar projects)</a:t>
            </a:r>
          </a:p>
          <a:p>
            <a:pPr>
              <a:spcBef>
                <a:spcPct val="45000"/>
              </a:spcBef>
              <a:defRPr/>
            </a:pPr>
            <a:r>
              <a:rPr lang="en-US" dirty="0">
                <a:solidFill>
                  <a:srgbClr val="EBFFD2"/>
                </a:solidFill>
                <a:latin typeface="+mn-lt"/>
                <a:ea typeface="+mn-ea"/>
                <a:cs typeface="+mn-cs"/>
              </a:rPr>
              <a:t>Abstraction = managing complexity</a:t>
            </a:r>
            <a:endParaRPr lang="bg-BG" dirty="0">
              <a:solidFill>
                <a:srgbClr val="EBFFD2"/>
              </a:solidFill>
              <a:latin typeface="+mn-lt"/>
              <a:ea typeface="+mn-ea"/>
              <a:cs typeface="+mn-cs"/>
            </a:endParaRPr>
          </a:p>
        </p:txBody>
      </p:sp>
      <p:sp>
        <p:nvSpPr>
          <p:cNvPr id="794628" name="AutoShape 4"/>
          <p:cNvSpPr>
            <a:spLocks noChangeArrowheads="1"/>
          </p:cNvSpPr>
          <p:nvPr/>
        </p:nvSpPr>
        <p:spPr bwMode="auto">
          <a:xfrm>
            <a:off x="245427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24</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219200" y="2819400"/>
            <a:ext cx="838200" cy="1496216"/>
          </a:xfrm>
          <a:prstGeom prst="rect">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spcBef>
                <a:spcPts val="600"/>
              </a:spcBef>
              <a:spcAft>
                <a:spcPts val="600"/>
              </a:spcAft>
              <a:defRPr/>
            </a:pPr>
            <a:r>
              <a:rPr lang="en-US" sz="3000" dirty="0">
                <a:solidFill>
                  <a:srgbClr val="EBFFD2"/>
                </a:solidFill>
                <a:latin typeface="+mn-lt"/>
                <a:ea typeface="+mn-ea"/>
                <a:cs typeface="+mn-cs"/>
              </a:rPr>
              <a:t>Abstraction is something we do every day</a:t>
            </a:r>
          </a:p>
          <a:p>
            <a:pPr lvl="1">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defRPr/>
            </a:pPr>
            <a:r>
              <a:rPr lang="en-US" dirty="0">
                <a:solidFill>
                  <a:srgbClr val="EBFFD2"/>
                </a:solidFill>
                <a:latin typeface="+mn-lt"/>
                <a:ea typeface="+mn-ea"/>
                <a:cs typeface="+mn-cs"/>
              </a:rPr>
              <a:t>In .NET abstraction 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buClr>
                <a:srgbClr val="8FD600"/>
              </a:buClr>
              <a:defRPr/>
            </a:pPr>
            <a:r>
              <a:rPr lang="en-US" dirty="0">
                <a:solidFill>
                  <a:schemeClr val="tx1">
                    <a:lumMod val="40000"/>
                    <a:lumOff val="60000"/>
                  </a:schemeClr>
                </a:solidFill>
                <a:latin typeface="+mn-lt"/>
              </a:rPr>
              <a:t>Abstract classes </a:t>
            </a:r>
          </a:p>
          <a:p>
            <a:pPr lvl="1">
              <a:buClr>
                <a:srgbClr val="8FD600"/>
              </a:buClr>
              <a:defRPr/>
            </a:pPr>
            <a:r>
              <a:rPr lang="en-US" dirty="0">
                <a:solidFill>
                  <a:schemeClr val="tx1">
                    <a:lumMod val="40000"/>
                    <a:lumOff val="60000"/>
                  </a:schemeClr>
                </a:solidFill>
                <a:latin typeface="+mn-lt"/>
              </a:rPr>
              <a:t>Interfaces</a:t>
            </a:r>
          </a:p>
          <a:p>
            <a:pPr lvl="1">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4234586" y="2537516"/>
            <a:ext cx="3951428" cy="3183452"/>
            <a:chOff x="2193" y="1718"/>
            <a:chExt cx="2799" cy="1978"/>
          </a:xfrm>
        </p:grpSpPr>
        <p:sp>
          <p:nvSpPr>
            <p:cNvPr id="5130" name="Rectangle 10"/>
            <p:cNvSpPr>
              <a:spLocks noChangeArrowheads="1"/>
            </p:cNvSpPr>
            <p:nvPr/>
          </p:nvSpPr>
          <p:spPr bwMode="auto">
            <a:xfrm>
              <a:off x="2832" y="2820"/>
              <a:ext cx="1435" cy="189"/>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3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7"/>
              <a:ext cx="912" cy="18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a:off x="3485" y="2288"/>
              <a:ext cx="1" cy="28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476" y="3098"/>
              <a:ext cx="639" cy="36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4" y="3157"/>
              <a:ext cx="1" cy="30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610" cy="35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91288" y="4495800"/>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sp>
        <p:nvSpPr>
          <p:cNvPr id="5" name="Text Box 17"/>
          <p:cNvSpPr txBox="1">
            <a:spLocks noChangeArrowheads="1"/>
          </p:cNvSpPr>
          <p:nvPr/>
        </p:nvSpPr>
        <p:spPr bwMode="auto">
          <a:xfrm>
            <a:off x="2257077" y="11430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0825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201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7895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153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5528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223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39510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4885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6580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8837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213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5907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163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3539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233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 in C#</a:t>
            </a:r>
            <a:endParaRPr lang="bg-BG" dirty="0"/>
          </a:p>
        </p:txBody>
      </p:sp>
      <p:sp>
        <p:nvSpPr>
          <p:cNvPr id="74755" name="Rectangle 3"/>
          <p:cNvSpPr>
            <a:spLocks noGrp="1" noChangeArrowheads="1"/>
          </p:cNvSpPr>
          <p:nvPr>
            <p:ph idx="1"/>
          </p:nvPr>
        </p:nvSpPr>
        <p:spPr/>
        <p:txBody>
          <a:bodyPr/>
          <a:lstStyle/>
          <a:p>
            <a:pPr>
              <a:spcBef>
                <a:spcPct val="35000"/>
              </a:spcBef>
            </a:pPr>
            <a:r>
              <a:rPr lang="en-US" dirty="0"/>
              <a:t>An </a:t>
            </a:r>
            <a:r>
              <a:rPr lang="en-US" dirty="0">
                <a:solidFill>
                  <a:schemeClr val="accent5">
                    <a:lumMod val="20000"/>
                    <a:lumOff val="80000"/>
                  </a:schemeClr>
                </a:solidFill>
              </a:rPr>
              <a:t>interface</a:t>
            </a:r>
            <a:r>
              <a:rPr lang="en-US" dirty="0"/>
              <a:t> is a set of operations (methods) that given object can perform</a:t>
            </a:r>
          </a:p>
          <a:p>
            <a:pPr lvl="1">
              <a:spcBef>
                <a:spcPct val="35000"/>
              </a:spcBef>
            </a:pPr>
            <a:r>
              <a:rPr lang="en-US" dirty="0"/>
              <a:t>Also called "</a:t>
            </a:r>
            <a:r>
              <a:rPr lang="en-US" dirty="0" smtClean="0"/>
              <a:t>contract" </a:t>
            </a:r>
            <a:r>
              <a:rPr lang="en-US" dirty="0"/>
              <a:t>for supplying a set of </a:t>
            </a:r>
            <a:r>
              <a:rPr lang="en-US" dirty="0" smtClean="0"/>
              <a:t>operations</a:t>
            </a:r>
          </a:p>
          <a:p>
            <a:pPr lvl="1">
              <a:spcBef>
                <a:spcPct val="35000"/>
              </a:spcBef>
            </a:pPr>
            <a:r>
              <a:rPr lang="en-US" dirty="0" smtClean="0"/>
              <a:t>Defines abstract behavior</a:t>
            </a:r>
            <a:endParaRPr lang="en-US" dirty="0"/>
          </a:p>
          <a:p>
            <a:pPr>
              <a:spcBef>
                <a:spcPct val="35000"/>
              </a:spcBef>
            </a:pPr>
            <a:r>
              <a:rPr lang="en-US" dirty="0" smtClean="0"/>
              <a:t>Interfaces </a:t>
            </a:r>
            <a:r>
              <a:rPr lang="en-US" dirty="0"/>
              <a:t>provide abstractions</a:t>
            </a:r>
          </a:p>
          <a:p>
            <a:pPr lvl="1">
              <a:spcBef>
                <a:spcPct val="35000"/>
              </a:spcBef>
            </a:pPr>
            <a:r>
              <a:rPr lang="en-US" dirty="0"/>
              <a:t>You shouldn't </a:t>
            </a:r>
            <a:r>
              <a:rPr lang="en-US" dirty="0" smtClean="0"/>
              <a:t>have to know anything about </a:t>
            </a:r>
            <a:r>
              <a:rPr lang="en-US" dirty="0"/>
              <a:t>what is in the implementation in order to use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Classes in </a:t>
            </a:r>
            <a:r>
              <a:rPr lang="en-US" sz="4000" dirty="0" smtClean="0"/>
              <a:t>C#</a:t>
            </a:r>
            <a:endParaRPr lang="bg-BG" sz="4000" dirty="0"/>
          </a:p>
        </p:txBody>
      </p:sp>
      <p:sp>
        <p:nvSpPr>
          <p:cNvPr id="787459" name="Rectangle 3"/>
          <p:cNvSpPr>
            <a:spLocks noGrp="1" noChangeArrowheads="1"/>
          </p:cNvSpPr>
          <p:nvPr>
            <p:ph idx="1"/>
          </p:nvPr>
        </p:nvSpPr>
        <p:spPr>
          <a:prstGeom prst="rect">
            <a:avLst/>
          </a:prstGeom>
        </p:spPr>
        <p:txBody>
          <a:bodyPr/>
          <a:lstStyle/>
          <a:p>
            <a:r>
              <a:rPr lang="en-US" dirty="0">
                <a:solidFill>
                  <a:srgbClr val="EBFFD2"/>
                </a:solidFill>
              </a:rPr>
              <a:t>Abstract classes 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a:t>
            </a:r>
            <a:endParaRPr lang="en-GB" dirty="0">
              <a:solidFill>
                <a:schemeClr val="tx1">
                  <a:lumMod val="40000"/>
                  <a:lumOff val="60000"/>
                </a:schemeClr>
              </a:solidFill>
            </a:endParaRPr>
          </a:p>
          <a:p>
            <a:r>
              <a:rPr lang="en-GB" dirty="0">
                <a:solidFill>
                  <a:srgbClr val="EBFFD2"/>
                </a:solidFill>
              </a:rPr>
              <a:t>Child classes should implement abstract  methods or declare them as </a:t>
            </a:r>
            <a:r>
              <a:rPr lang="en-US" dirty="0" smtClean="0">
                <a:solidFill>
                  <a:schemeClr val="accent5">
                    <a:lumMod val="20000"/>
                    <a:lumOff val="80000"/>
                  </a:schemeClr>
                </a:solidFill>
              </a:rPr>
              <a:t>abstract</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4437063"/>
            <a:ext cx="6121400" cy="1462087"/>
          </a:xfrm>
          <a:prstGeom prst="rect">
            <a:avLst/>
          </a:prstGeom>
          <a:effectLst/>
        </p:spPr>
        <p:txBody>
          <a:bodyPr wrap="square" lIns="0" tIns="0" rIns="0" bIns="0" anchor="b">
            <a:spAutoFit/>
          </a:bodyPr>
          <a:lstStyle/>
          <a:p>
            <a:pPr algn="ctr">
              <a:lnSpc>
                <a:spcPct val="95000"/>
              </a:lnSpc>
            </a:pPr>
            <a:r>
              <a:rPr lang="en-US" sz="5000" dirty="0" smtClean="0"/>
              <a:t>Fundamental Principles </a:t>
            </a:r>
            <a:r>
              <a:rPr lang="en-US" sz="5000" dirty="0"/>
              <a:t>of OOP</a:t>
            </a:r>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val="0"/>
              </a:ext>
            </a:extLst>
          </a:blip>
          <a:srcRect/>
          <a:stretch>
            <a:fillRect/>
          </a:stretch>
        </p:blipFill>
        <p:spPr bwMode="auto">
          <a:xfrm>
            <a:off x="685800" y="2109366"/>
            <a:ext cx="3904619" cy="2005434"/>
          </a:xfrm>
          <a:prstGeom prst="roundRect">
            <a:avLst>
              <a:gd name="adj" fmla="val 4594"/>
            </a:avLst>
          </a:prstGeom>
          <a:solidFill>
            <a:srgbClr val="FFFFFF">
              <a:shade val="85000"/>
            </a:srgbClr>
          </a:solidFill>
          <a:ln>
            <a:noFill/>
          </a:ln>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343400" y="697785"/>
            <a:ext cx="4038600" cy="2738622"/>
          </a:xfrm>
          <a:prstGeom prst="rect">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a:t>
            </a:r>
            <a:r>
              <a:rPr lang="en-US" smtClean="0">
                <a:latin typeface="+mn-lt"/>
                <a:ea typeface="+mn-ea"/>
                <a:cs typeface="+mn-cs"/>
              </a:rPr>
              <a:t>(interface)</a:t>
            </a:r>
            <a:endParaRPr lang="en-US" dirty="0">
              <a:latin typeface="+mn-lt"/>
              <a:ea typeface="+mn-ea"/>
              <a:cs typeface="+mn-cs"/>
            </a:endParaRPr>
          </a:p>
          <a:p>
            <a:pPr>
              <a:defRPr/>
            </a:pPr>
            <a:r>
              <a:rPr lang="en-US" dirty="0" smtClean="0">
                <a:latin typeface="+mn-lt"/>
                <a:ea typeface="+mn-ea"/>
                <a:cs typeface="+mn-cs"/>
              </a:rPr>
              <a:t>Example:</a:t>
            </a:r>
            <a:endParaRPr lang="en-US" dirty="0">
              <a:latin typeface="+mn-lt"/>
              <a:ea typeface="+mn-ea"/>
              <a:cs typeface="+mn-cs"/>
            </a:endParaRPr>
          </a:p>
        </p:txBody>
      </p:sp>
      <p:grpSp>
        <p:nvGrpSpPr>
          <p:cNvPr id="2" name="Group 7"/>
          <p:cNvGrpSpPr>
            <a:grpSpLocks noChangeAspect="1"/>
          </p:cNvGrpSpPr>
          <p:nvPr/>
        </p:nvGrpSpPr>
        <p:grpSpPr bwMode="auto">
          <a:xfrm>
            <a:off x="4038600" y="2590800"/>
            <a:ext cx="4129087" cy="3657601"/>
            <a:chOff x="1585" y="1918"/>
            <a:chExt cx="2601" cy="2043"/>
          </a:xfrm>
        </p:grpSpPr>
        <p:sp>
          <p:nvSpPr>
            <p:cNvPr id="5130" name="Rectangle 10"/>
            <p:cNvSpPr>
              <a:spLocks noChangeArrowheads="1"/>
            </p:cNvSpPr>
            <p:nvPr/>
          </p:nvSpPr>
          <p:spPr bwMode="auto">
            <a:xfrm>
              <a:off x="1585"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32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191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197" y="3243"/>
              <a:ext cx="150" cy="478"/>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092"/>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09"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243"/>
              <a:ext cx="207" cy="47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087"/>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30</a:t>
            </a:fld>
            <a:endParaRPr lang="en-US" sz="1100"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r>
              <a:rPr lang="en-US" dirty="0" smtClean="0"/>
              <a:t>Using inheritance we can create inheritance hierarchies</a:t>
            </a:r>
          </a:p>
          <a:p>
            <a:pPr lvl="1"/>
            <a:r>
              <a:rPr lang="en-US" dirty="0" smtClean="0"/>
              <a:t>Easily represented by UML class diagrams</a:t>
            </a:r>
          </a:p>
          <a:p>
            <a:r>
              <a:rPr lang="en-US" dirty="0" smtClean="0"/>
              <a:t>UML class diagrams</a:t>
            </a:r>
          </a:p>
          <a:p>
            <a:pPr lvl="1"/>
            <a:r>
              <a:rPr lang="en-US" dirty="0" smtClean="0"/>
              <a:t>Classes are represented by rectangles containing their methods and data</a:t>
            </a:r>
          </a:p>
          <a:p>
            <a:pPr lvl="1"/>
            <a:r>
              <a:rPr lang="en-US" dirty="0" smtClean="0"/>
              <a:t>Relations between classes are shown as arrows</a:t>
            </a:r>
          </a:p>
          <a:p>
            <a:pPr lvl="2"/>
            <a:r>
              <a:rPr lang="en-US" dirty="0" smtClean="0"/>
              <a:t>Closed triangle arrow means inheritance</a:t>
            </a:r>
          </a:p>
          <a:p>
            <a:pPr lvl="2"/>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val="0"/>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1600200"/>
            <a:ext cx="4699000" cy="701675"/>
          </a:xfrm>
          <a:prstGeom prst="rect">
            <a:avLst/>
          </a:prstGeom>
          <a:effectLst/>
        </p:spPr>
        <p:txBody>
          <a:bodyPr wrap="square" lIns="0" tIns="0" rIns="0" bIns="0" anchor="b">
            <a:spAutoFit/>
          </a:bodyPr>
          <a:lstStyle/>
          <a:p>
            <a:pPr algn="ctr">
              <a:lnSpc>
                <a:spcPct val="95000"/>
              </a:lnSpc>
            </a:pPr>
            <a:r>
              <a:rPr lang="en-US" sz="4800" dirty="0" smtClean="0"/>
              <a:t>Encapsulation</a:t>
            </a:r>
            <a:endParaRPr lang="en-US" sz="4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133975">
            <a:off x="4484148" y="4035792"/>
            <a:ext cx="4319463" cy="1032084"/>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094953">
            <a:off x="4764893" y="572074"/>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a:t>
            </a:r>
            <a:endParaRPr lang="bg-BG" sz="4000"/>
          </a:p>
        </p:txBody>
      </p:sp>
      <p:sp>
        <p:nvSpPr>
          <p:cNvPr id="804867" name="Rectangle 3"/>
          <p:cNvSpPr>
            <a:spLocks noGrp="1" noChangeArrowheads="1"/>
          </p:cNvSpPr>
          <p:nvPr>
            <p:ph idx="1"/>
          </p:nvPr>
        </p:nvSpPr>
        <p:spPr>
          <a:prstGeom prst="rect">
            <a:avLst/>
          </a:prstGeom>
        </p:spPr>
        <p:txBody>
          <a:bodyPr/>
          <a:lstStyle/>
          <a:p>
            <a:r>
              <a:rPr lang="en-US" dirty="0">
                <a:solidFill>
                  <a:srgbClr val="EBFFD2"/>
                </a:solidFill>
              </a:rPr>
              <a:t>Encapsulation hides the implementation details</a:t>
            </a:r>
          </a:p>
          <a:p>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r>
              <a:rPr lang="en-US" dirty="0" smtClean="0">
                <a:solidFill>
                  <a:srgbClr val="EBFFD2"/>
                </a:solidFill>
              </a:rPr>
              <a:t>All </a:t>
            </a:r>
            <a:r>
              <a:rPr lang="en-US" dirty="0">
                <a:solidFill>
                  <a:srgbClr val="EBFFD2"/>
                </a:solidFill>
              </a:rPr>
              <a:t>data members (fields) of a class should be hidden</a:t>
            </a:r>
          </a:p>
          <a:p>
            <a:pPr lvl="1">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buClr>
                <a:srgbClr val="8FD600"/>
              </a:buClr>
            </a:pPr>
            <a:r>
              <a:rPr lang="en-US" dirty="0" smtClean="0"/>
              <a:t>No interface members should be hidden</a:t>
            </a:r>
            <a:endParaRPr lang="en-US" i="1" dirty="0">
              <a:solidFill>
                <a:schemeClr val="tx1">
                  <a:lumMod val="40000"/>
                  <a:lumOff val="6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35</a:t>
            </a:fld>
            <a:endParaRPr lang="en-US" sz="11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r>
              <a:rPr lang="en-US" dirty="0"/>
              <a:t>Data fields are private</a:t>
            </a:r>
          </a:p>
          <a:p>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4351"/>
            <a:ext cx="5181600" cy="993849"/>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37</a:t>
            </a:fld>
            <a:endParaRPr lang="en-US" sz="11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r>
              <a:rPr lang="en-US" dirty="0">
                <a:solidFill>
                  <a:srgbClr val="EBFFD2"/>
                </a:solidFill>
              </a:rPr>
              <a:t>Ensures that structural changes remain local:</a:t>
            </a:r>
            <a:endParaRPr lang="en-US" sz="3600" dirty="0">
              <a:solidFill>
                <a:srgbClr val="EBFFD2"/>
              </a:solidFill>
            </a:endParaRPr>
          </a:p>
          <a:p>
            <a:pPr lvl="1"/>
            <a:r>
              <a:rPr lang="en-US" dirty="0" smtClean="0"/>
              <a:t>Changing the class internals does not affect any code outside of the class</a:t>
            </a:r>
            <a:endParaRPr lang="en-US" dirty="0" smtClean="0">
              <a:solidFill>
                <a:schemeClr val="tx1">
                  <a:lumMod val="40000"/>
                  <a:lumOff val="60000"/>
                </a:schemeClr>
              </a:solidFill>
            </a:endParaRPr>
          </a:p>
          <a:p>
            <a:pPr lvl="1">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2">
              <a:buClr>
                <a:srgbClr val="FFAD9F"/>
              </a:buClr>
            </a:pPr>
            <a:r>
              <a:rPr lang="en-US" dirty="0">
                <a:solidFill>
                  <a:srgbClr val="F5FFC2"/>
                </a:solidFill>
              </a:rPr>
              <a:t>E.g. validation on </a:t>
            </a:r>
            <a:r>
              <a:rPr lang="en-US" dirty="0" smtClean="0">
                <a:solidFill>
                  <a:srgbClr val="F5FFC2"/>
                </a:solidFill>
              </a:rPr>
              <a:t>modifying a property value</a:t>
            </a:r>
            <a:endParaRPr lang="en-US" dirty="0">
              <a:solidFill>
                <a:srgbClr val="F5FFC2"/>
              </a:solidFill>
            </a:endParaRPr>
          </a:p>
          <a:p>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38</a:t>
            </a:fld>
            <a:endParaRPr lang="en-US" sz="11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648200" y="2667000"/>
            <a:ext cx="4394200" cy="701675"/>
          </a:xfrm>
          <a:prstGeom prst="rect">
            <a:avLst/>
          </a:prstGeom>
          <a:effectLst/>
        </p:spPr>
        <p:txBody>
          <a:bodyPr wrap="square" lIns="0" tIns="0" rIns="0" bIns="0" anchor="b">
            <a:spAutoFit/>
          </a:bodyPr>
          <a:lstStyle/>
          <a:p>
            <a:pPr algn="ctr">
              <a:lnSpc>
                <a:spcPct val="95000"/>
              </a:lnSpc>
            </a:pPr>
            <a:r>
              <a:rPr lang="en-US" sz="4800" dirty="0" smtClean="0"/>
              <a:t>Polymorphism</a:t>
            </a:r>
            <a:endParaRPr lang="en-US" sz="4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72" y="1524000"/>
            <a:ext cx="4460528"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57200"/>
            <a:ext cx="3597667" cy="162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9467" y="4038600"/>
            <a:ext cx="1981200" cy="207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r>
              <a:rPr lang="en-US" dirty="0" smtClean="0">
                <a:solidFill>
                  <a:schemeClr val="accent5">
                    <a:lumMod val="20000"/>
                    <a:lumOff val="80000"/>
                  </a:schemeClr>
                </a:solidFill>
              </a:rPr>
              <a:t>Inheritance</a:t>
            </a:r>
          </a:p>
          <a:p>
            <a:pPr lvl="1"/>
            <a:r>
              <a:rPr lang="en-US" dirty="0" smtClean="0"/>
              <a:t>Inherit members from parent class</a:t>
            </a:r>
            <a:endParaRPr lang="en-US" dirty="0"/>
          </a:p>
          <a:p>
            <a:r>
              <a:rPr lang="en-US" dirty="0" smtClean="0">
                <a:solidFill>
                  <a:schemeClr val="accent5">
                    <a:lumMod val="20000"/>
                    <a:lumOff val="80000"/>
                  </a:schemeClr>
                </a:solidFill>
              </a:rPr>
              <a:t>Abstraction</a:t>
            </a:r>
          </a:p>
          <a:p>
            <a:pPr lvl="1"/>
            <a:r>
              <a:rPr lang="en-US" dirty="0" smtClean="0"/>
              <a:t>Define and execute abstract actions</a:t>
            </a:r>
            <a:endParaRPr lang="en-US" dirty="0"/>
          </a:p>
          <a:p>
            <a:r>
              <a:rPr lang="en-US" dirty="0" smtClean="0">
                <a:solidFill>
                  <a:schemeClr val="accent5">
                    <a:lumMod val="20000"/>
                    <a:lumOff val="80000"/>
                  </a:schemeClr>
                </a:solidFill>
              </a:rPr>
              <a:t>Encapsulation</a:t>
            </a:r>
          </a:p>
          <a:p>
            <a:pPr lvl="1"/>
            <a:r>
              <a:rPr lang="en-US" dirty="0" smtClean="0"/>
              <a:t>Hide the internals of a class</a:t>
            </a:r>
            <a:endParaRPr lang="en-US" dirty="0"/>
          </a:p>
          <a:p>
            <a:r>
              <a:rPr lang="en-US" dirty="0" smtClean="0">
                <a:solidFill>
                  <a:schemeClr val="accent5">
                    <a:lumMod val="20000"/>
                    <a:lumOff val="80000"/>
                  </a:schemeClr>
                </a:solidFill>
              </a:rPr>
              <a:t>Polymorphism</a:t>
            </a:r>
          </a:p>
          <a:p>
            <a:pPr marL="574675" lvl="2" indent="-282575">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a:t>
            </a:r>
            <a:endParaRPr lang="bg-BG" sz="4000" dirty="0"/>
          </a:p>
        </p:txBody>
      </p:sp>
      <p:sp>
        <p:nvSpPr>
          <p:cNvPr id="802819" name="Rectangle 3"/>
          <p:cNvSpPr>
            <a:spLocks noGrp="1" noChangeArrowheads="1"/>
          </p:cNvSpPr>
          <p:nvPr>
            <p:ph idx="1"/>
          </p:nvPr>
        </p:nvSpPr>
        <p:spPr>
          <a:xfrm>
            <a:off x="228600" y="914400"/>
            <a:ext cx="8686800" cy="5715000"/>
          </a:xfrm>
          <a:prstGeom prst="rect">
            <a:avLst/>
          </a:prstGeom>
        </p:spPr>
        <p:txBody>
          <a:bodyPr/>
          <a:lstStyle/>
          <a:p>
            <a:r>
              <a:rPr lang="en-US" sz="3000" dirty="0" smtClean="0">
                <a:solidFill>
                  <a:schemeClr val="accent5">
                    <a:lumMod val="20000"/>
                    <a:lumOff val="80000"/>
                  </a:schemeClr>
                </a:solidFill>
              </a:rPr>
              <a:t>Polymorphism</a:t>
            </a:r>
            <a:r>
              <a:rPr lang="en-US" sz="3000" dirty="0" smtClean="0">
                <a:solidFill>
                  <a:srgbClr val="EBFFD2"/>
                </a:solidFill>
              </a:rPr>
              <a:t> = ability </a:t>
            </a:r>
            <a:r>
              <a:rPr lang="en-US" sz="3000" dirty="0">
                <a:solidFill>
                  <a:srgbClr val="EBFFD2"/>
                </a:solidFill>
              </a:rPr>
              <a:t>to take more than one </a:t>
            </a:r>
            <a:r>
              <a:rPr lang="en-US" sz="3000" dirty="0" smtClean="0">
                <a:solidFill>
                  <a:srgbClr val="EBFFD2"/>
                </a:solidFill>
              </a:rPr>
              <a:t>form (objects have more than one type)</a:t>
            </a:r>
            <a:endParaRPr lang="en-US" sz="3000" dirty="0">
              <a:solidFill>
                <a:srgbClr val="EBFFD2"/>
              </a:solidFill>
            </a:endParaRPr>
          </a:p>
          <a:p>
            <a:pPr lvl="1">
              <a:buClr>
                <a:srgbClr val="8FD600"/>
              </a:buClr>
            </a:pPr>
            <a:r>
              <a:rPr lang="en-US" sz="2800" dirty="0">
                <a:solidFill>
                  <a:schemeClr val="tx1">
                    <a:lumMod val="40000"/>
                    <a:lumOff val="60000"/>
                  </a:schemeClr>
                </a:solidFill>
              </a:rPr>
              <a:t>A class can be used through its parent interface</a:t>
            </a:r>
          </a:p>
          <a:p>
            <a:pPr lvl="1">
              <a:buClr>
                <a:srgbClr val="8FD600"/>
              </a:buClr>
            </a:pPr>
            <a:r>
              <a:rPr lang="en-US" sz="2800" dirty="0">
                <a:solidFill>
                  <a:schemeClr val="tx1">
                    <a:lumMod val="40000"/>
                    <a:lumOff val="60000"/>
                  </a:schemeClr>
                </a:solidFill>
              </a:rPr>
              <a:t>A child class may override some of the behaviors of the parent class</a:t>
            </a:r>
          </a:p>
          <a:p>
            <a:r>
              <a:rPr lang="en-US" sz="3000" dirty="0">
                <a:solidFill>
                  <a:srgbClr val="EBFFD2"/>
                </a:solidFill>
              </a:rPr>
              <a:t>Polymorphism allows abstract operations to be defined and used</a:t>
            </a:r>
          </a:p>
          <a:p>
            <a:pPr lvl="1">
              <a:buClr>
                <a:srgbClr val="8FD600"/>
              </a:buClr>
            </a:pPr>
            <a:r>
              <a:rPr lang="en-US" sz="2800" dirty="0">
                <a:solidFill>
                  <a:schemeClr val="tx1">
                    <a:lumMod val="40000"/>
                    <a:lumOff val="60000"/>
                  </a:schemeClr>
                </a:solidFill>
              </a:rPr>
              <a:t>Abstract operations are defined in the base class' interface and </a:t>
            </a:r>
            <a:r>
              <a:rPr lang="en-US" sz="2800" dirty="0" smtClean="0">
                <a:solidFill>
                  <a:schemeClr val="tx1">
                    <a:lumMod val="40000"/>
                    <a:lumOff val="60000"/>
                  </a:schemeClr>
                </a:solidFill>
              </a:rPr>
              <a:t>implemented in </a:t>
            </a:r>
            <a:r>
              <a:rPr lang="en-US" sz="2800" dirty="0">
                <a:solidFill>
                  <a:schemeClr val="tx1">
                    <a:lumMod val="40000"/>
                    <a:lumOff val="60000"/>
                  </a:schemeClr>
                </a:solidFill>
              </a:rPr>
              <a:t>the child </a:t>
            </a:r>
            <a:r>
              <a:rPr lang="en-US" sz="2800" dirty="0" smtClean="0">
                <a:solidFill>
                  <a:schemeClr val="tx1">
                    <a:lumMod val="40000"/>
                    <a:lumOff val="60000"/>
                  </a:schemeClr>
                </a:solidFill>
              </a:rPr>
              <a:t>classes</a:t>
            </a:r>
          </a:p>
          <a:p>
            <a:pPr lvl="2">
              <a:buClr>
                <a:srgbClr val="8FD600"/>
              </a:buClr>
            </a:pPr>
            <a:r>
              <a:rPr lang="en-US" sz="2600" dirty="0" smtClean="0">
                <a:solidFill>
                  <a:schemeClr val="tx1">
                    <a:lumMod val="40000"/>
                    <a:lumOff val="60000"/>
                  </a:schemeClr>
                </a:solidFill>
              </a:rPr>
              <a:t>Declared as </a:t>
            </a:r>
            <a:r>
              <a:rPr lang="en-US" sz="2600" dirty="0" smtClean="0">
                <a:solidFill>
                  <a:schemeClr val="accent5">
                    <a:lumMod val="20000"/>
                    <a:lumOff val="80000"/>
                  </a:schemeClr>
                </a:solidFill>
                <a:latin typeface="Consolas" pitchFamily="49" charset="0"/>
                <a:cs typeface="Consolas" pitchFamily="49" charset="0"/>
              </a:rPr>
              <a:t>abstract</a:t>
            </a:r>
            <a:r>
              <a:rPr lang="en-US" sz="2600" dirty="0" smtClean="0">
                <a:solidFill>
                  <a:schemeClr val="tx1">
                    <a:lumMod val="40000"/>
                    <a:lumOff val="60000"/>
                  </a:schemeClr>
                </a:solidFill>
              </a:rPr>
              <a:t> or </a:t>
            </a:r>
            <a:r>
              <a:rPr lang="en-US" sz="2600" dirty="0" smtClean="0">
                <a:solidFill>
                  <a:schemeClr val="accent5">
                    <a:lumMod val="20000"/>
                    <a:lumOff val="80000"/>
                  </a:schemeClr>
                </a:solidFill>
                <a:latin typeface="Consolas" pitchFamily="49" charset="0"/>
                <a:cs typeface="Consolas" pitchFamily="49" charset="0"/>
              </a:rPr>
              <a:t>virtual</a:t>
            </a:r>
            <a:endParaRPr lang="bg-BG" sz="26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40</a:t>
            </a:fld>
            <a:endParaRPr lang="en-US" sz="11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(2)</a:t>
            </a:r>
            <a:endParaRPr lang="bg-BG" sz="4000" dirty="0"/>
          </a:p>
        </p:txBody>
      </p:sp>
      <p:sp>
        <p:nvSpPr>
          <p:cNvPr id="800771" name="Rectangle 3"/>
          <p:cNvSpPr>
            <a:spLocks noGrp="1" noChangeArrowheads="1"/>
          </p:cNvSpPr>
          <p:nvPr>
            <p:ph idx="1"/>
          </p:nvPr>
        </p:nvSpPr>
        <p:spPr>
          <a:xfrm>
            <a:off x="228600" y="990600"/>
            <a:ext cx="8686800" cy="5715000"/>
          </a:xfrm>
          <a:prstGeom prst="rect">
            <a:avLst/>
          </a:prstGeom>
        </p:spPr>
        <p:txBody>
          <a:bodyPr/>
          <a:lstStyle/>
          <a:p>
            <a:r>
              <a:rPr lang="en-US" dirty="0">
                <a:solidFill>
                  <a:srgbClr val="EBFFD2"/>
                </a:solidFill>
              </a:rPr>
              <a:t>Why </a:t>
            </a:r>
            <a:r>
              <a:rPr lang="en-US" dirty="0" smtClean="0">
                <a:solidFill>
                  <a:srgbClr val="EBFFD2"/>
                </a:solidFill>
              </a:rPr>
              <a:t>handle an </a:t>
            </a:r>
            <a:r>
              <a:rPr lang="en-US" dirty="0">
                <a:solidFill>
                  <a:srgbClr val="EBFFD2"/>
                </a:solidFill>
              </a:rPr>
              <a:t>object </a:t>
            </a:r>
            <a:r>
              <a:rPr lang="en-US" dirty="0" smtClean="0"/>
              <a:t>of given type as object of its base type?</a:t>
            </a:r>
            <a:endParaRPr lang="en-US" dirty="0">
              <a:solidFill>
                <a:srgbClr val="EBFFD2"/>
              </a:solidFill>
            </a:endParaRPr>
          </a:p>
          <a:p>
            <a:pPr lvl="1">
              <a:buClr>
                <a:srgbClr val="8FD600"/>
              </a:buClr>
            </a:pPr>
            <a:r>
              <a:rPr lang="en-US" dirty="0">
                <a:solidFill>
                  <a:schemeClr val="tx1">
                    <a:lumMod val="40000"/>
                    <a:lumOff val="60000"/>
                  </a:schemeClr>
                </a:solidFill>
              </a:rPr>
              <a:t>To </a:t>
            </a:r>
            <a:r>
              <a:rPr lang="en-US" dirty="0" smtClean="0">
                <a:solidFill>
                  <a:schemeClr val="tx1">
                    <a:lumMod val="40000"/>
                    <a:lumOff val="60000"/>
                  </a:schemeClr>
                </a:solidFill>
              </a:rPr>
              <a:t>invoke </a:t>
            </a:r>
            <a:r>
              <a:rPr lang="en-US" dirty="0">
                <a:solidFill>
                  <a:schemeClr val="tx1">
                    <a:lumMod val="40000"/>
                    <a:lumOff val="60000"/>
                  </a:schemeClr>
                </a:solidFill>
              </a:rPr>
              <a:t>abstract operations</a:t>
            </a:r>
          </a:p>
          <a:p>
            <a:pPr lvl="1">
              <a:buClr>
                <a:srgbClr val="8FD600"/>
              </a:buClr>
            </a:pPr>
            <a:r>
              <a:rPr lang="en-US" dirty="0">
                <a:solidFill>
                  <a:schemeClr val="tx1">
                    <a:lumMod val="40000"/>
                    <a:lumOff val="60000"/>
                  </a:schemeClr>
                </a:solidFill>
              </a:rPr>
              <a:t>To mix different related types in </a:t>
            </a:r>
            <a:r>
              <a:rPr lang="en-US" dirty="0" smtClean="0">
                <a:solidFill>
                  <a:schemeClr val="tx1">
                    <a:lumMod val="40000"/>
                    <a:lumOff val="60000"/>
                  </a:schemeClr>
                </a:solidFill>
              </a:rPr>
              <a:t>the same collection</a:t>
            </a:r>
          </a:p>
          <a:p>
            <a:pPr lvl="2">
              <a:buClr>
                <a:srgbClr val="8FD600"/>
              </a:buClr>
            </a:pPr>
            <a:r>
              <a:rPr lang="en-US" dirty="0" smtClean="0">
                <a:solidFill>
                  <a:schemeClr val="tx1">
                    <a:lumMod val="40000"/>
                    <a:lumOff val="60000"/>
                  </a:schemeClr>
                </a:solidFill>
              </a:rPr>
              <a:t>E.g. </a:t>
            </a:r>
            <a:r>
              <a:rPr lang="en-US" dirty="0" smtClean="0">
                <a:solidFill>
                  <a:schemeClr val="accent5">
                    <a:lumMod val="20000"/>
                    <a:lumOff val="80000"/>
                  </a:schemeClr>
                </a:solidFill>
                <a:latin typeface="Consolas" pitchFamily="49" charset="0"/>
                <a:cs typeface="Consolas" pitchFamily="49" charset="0"/>
              </a:rPr>
              <a:t>List&lt;object&gt;</a:t>
            </a:r>
            <a:r>
              <a:rPr lang="en-US" dirty="0" smtClean="0">
                <a:solidFill>
                  <a:schemeClr val="tx1">
                    <a:lumMod val="40000"/>
                    <a:lumOff val="60000"/>
                  </a:schemeClr>
                </a:solidFill>
              </a:rPr>
              <a:t> can hold anything</a:t>
            </a:r>
            <a:endParaRPr lang="en-US" dirty="0">
              <a:solidFill>
                <a:schemeClr val="tx1">
                  <a:lumMod val="40000"/>
                  <a:lumOff val="60000"/>
                </a:schemeClr>
              </a:solidFill>
            </a:endParaRPr>
          </a:p>
          <a:p>
            <a:pPr lvl="1">
              <a:buClr>
                <a:srgbClr val="8FD600"/>
              </a:buClr>
            </a:pPr>
            <a:r>
              <a:rPr lang="en-US" dirty="0">
                <a:solidFill>
                  <a:schemeClr val="tx1">
                    <a:lumMod val="40000"/>
                    <a:lumOff val="60000"/>
                  </a:schemeClr>
                </a:solidFill>
              </a:rPr>
              <a:t>To pass </a:t>
            </a:r>
            <a:r>
              <a:rPr lang="en-US" dirty="0" smtClean="0"/>
              <a:t>more specific</a:t>
            </a:r>
            <a:r>
              <a:rPr lang="en-US" dirty="0" smtClean="0">
                <a:solidFill>
                  <a:schemeClr val="tx1">
                    <a:lumMod val="40000"/>
                    <a:lumOff val="60000"/>
                  </a:schemeClr>
                </a:solidFill>
              </a:rPr>
              <a:t> object </a:t>
            </a:r>
            <a:r>
              <a:rPr lang="en-US" dirty="0">
                <a:solidFill>
                  <a:schemeClr val="tx1">
                    <a:lumMod val="40000"/>
                    <a:lumOff val="60000"/>
                  </a:schemeClr>
                </a:solidFill>
              </a:rPr>
              <a:t>to a method that expects a parameter of a more generic type</a:t>
            </a:r>
          </a:p>
          <a:p>
            <a:pPr lvl="1">
              <a:buClr>
                <a:srgbClr val="8FD600"/>
              </a:buClr>
            </a:pPr>
            <a:r>
              <a:rPr lang="en-US" dirty="0">
                <a:solidFill>
                  <a:schemeClr val="tx1">
                    <a:lumMod val="40000"/>
                    <a:lumOff val="60000"/>
                  </a:schemeClr>
                </a:solidFill>
              </a:rPr>
              <a:t>To declare a more generic field </a:t>
            </a:r>
            <a:r>
              <a:rPr lang="en-US" dirty="0" smtClean="0">
                <a:solidFill>
                  <a:schemeClr val="tx1">
                    <a:lumMod val="40000"/>
                    <a:lumOff val="60000"/>
                  </a:schemeClr>
                </a:solidFill>
              </a:rPr>
              <a:t>which will </a:t>
            </a:r>
            <a:r>
              <a:rPr lang="en-US" dirty="0">
                <a:solidFill>
                  <a:schemeClr val="tx1">
                    <a:lumMod val="40000"/>
                    <a:lumOff val="60000"/>
                  </a:schemeClr>
                </a:solidFill>
              </a:rPr>
              <a:t>be initialized and "specialized" later</a:t>
            </a:r>
            <a:endParaRPr lang="bg-BG" sz="2600" dirty="0">
              <a:solidFill>
                <a:schemeClr val="tx1">
                  <a:lumMod val="40000"/>
                  <a:lumOff val="6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41</a:t>
            </a:fld>
            <a:endParaRPr lang="en-US" sz="11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t>
            </a:r>
            <a:r>
              <a:rPr lang="bg-BG" dirty="0" smtClean="0"/>
              <a:t>ethod</a:t>
            </a:r>
            <a:r>
              <a:rPr lang="en-US" dirty="0" smtClean="0"/>
              <a:t>s</a:t>
            </a:r>
            <a:r>
              <a:rPr lang="bg-BG" dirty="0" smtClean="0"/>
              <a:t> </a:t>
            </a:r>
            <a:endParaRPr lang="en-US" dirty="0"/>
          </a:p>
        </p:txBody>
      </p:sp>
      <p:sp>
        <p:nvSpPr>
          <p:cNvPr id="3" name="Content Placeholder 2"/>
          <p:cNvSpPr>
            <a:spLocks noGrp="1"/>
          </p:cNvSpPr>
          <p:nvPr>
            <p:ph idx="1"/>
          </p:nvPr>
        </p:nvSpPr>
        <p:spPr/>
        <p:txBody>
          <a:bodyPr/>
          <a:lstStyle/>
          <a:p>
            <a:r>
              <a:rPr lang="en-US" dirty="0" smtClean="0"/>
              <a:t>Virtual method is method that can be used in the same way on instances of base and derived classes but its implementation is different</a:t>
            </a:r>
          </a:p>
          <a:p>
            <a:r>
              <a:rPr lang="en-US" dirty="0" smtClean="0"/>
              <a:t>A </a:t>
            </a:r>
            <a:r>
              <a:rPr lang="bg-BG" dirty="0" smtClean="0"/>
              <a:t>method is said to be a virtual </a:t>
            </a:r>
            <a:r>
              <a:rPr lang="en-US" dirty="0" smtClean="0"/>
              <a:t>when it is declared as </a:t>
            </a:r>
            <a:r>
              <a:rPr lang="en-US" sz="3000"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virtual</a:t>
            </a:r>
          </a:p>
          <a:p>
            <a:endParaRPr lang="en-US" dirty="0" smtClean="0">
              <a:solidFill>
                <a:schemeClr val="tx2"/>
              </a:solidFill>
              <a:effectLst>
                <a:outerShdw blurRad="38100" dist="38100" dir="2700000" algn="tl">
                  <a:srgbClr val="000000"/>
                </a:outerShdw>
              </a:effectLst>
              <a:latin typeface="Courier New" pitchFamily="49" charset="0"/>
            </a:endParaRPr>
          </a:p>
          <a:p>
            <a:r>
              <a:rPr lang="en-US" dirty="0" smtClean="0"/>
              <a:t>Methods</a:t>
            </a:r>
            <a:r>
              <a:rPr lang="bg-BG" dirty="0" smtClean="0"/>
              <a:t> that are </a:t>
            </a:r>
            <a:r>
              <a:rPr lang="en-US" dirty="0" smtClean="0"/>
              <a:t>declared as virtual in a base class can</a:t>
            </a:r>
            <a:r>
              <a:rPr lang="bg-BG" dirty="0" smtClean="0"/>
              <a:t> be overridden</a:t>
            </a:r>
            <a:r>
              <a:rPr lang="en-US" dirty="0" smtClean="0"/>
              <a:t> using the keyword </a:t>
            </a:r>
            <a:r>
              <a:rPr lang="en-US" sz="3000"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override</a:t>
            </a:r>
            <a:r>
              <a:rPr lang="en-US" sz="3000" dirty="0" smtClean="0">
                <a:solidFill>
                  <a:schemeClr val="accent5">
                    <a:lumMod val="20000"/>
                    <a:lumOff val="80000"/>
                  </a:schemeClr>
                </a:solidFill>
                <a:effectLst>
                  <a:outerShdw blurRad="38100" dist="38100" dir="2700000" algn="tl">
                    <a:srgbClr val="000000"/>
                  </a:outerShdw>
                </a:effectLst>
              </a:rPr>
              <a:t> </a:t>
            </a:r>
            <a:r>
              <a:rPr lang="en-US" dirty="0" smtClean="0"/>
              <a:t>in the derived class</a:t>
            </a:r>
            <a:endParaRPr lang="bg-BG" dirty="0" smtClean="0"/>
          </a:p>
          <a:p>
            <a:pPr lvl="1">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 name="Rectangle 5"/>
          <p:cNvSpPr>
            <a:spLocks noChangeArrowheads="1"/>
          </p:cNvSpPr>
          <p:nvPr/>
        </p:nvSpPr>
        <p:spPr bwMode="auto">
          <a:xfrm>
            <a:off x="685800" y="3886200"/>
            <a:ext cx="7777163" cy="3554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virtual void CalculateSurface()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effectLst>
                  <a:outerShdw blurRad="38100" dist="38100" dir="2700000" algn="tl">
                    <a:srgbClr val="000000"/>
                  </a:outerShdw>
                </a:effectLst>
                <a:latin typeface="Consolas" pitchFamily="49" charset="0"/>
                <a:ea typeface="+mn-ea"/>
                <a:cs typeface="Consolas" pitchFamily="49" charset="0"/>
              </a:rPr>
              <a:t>override</a:t>
            </a:r>
            <a:r>
              <a:rPr lang="en-US" dirty="0" smtClean="0"/>
              <a:t> </a:t>
            </a:r>
            <a:r>
              <a:rPr lang="en-US" dirty="0" smtClean="0">
                <a:effectLst>
                  <a:outerShdw blurRad="38100" dist="38100" dir="2700000" algn="tl">
                    <a:srgbClr val="000000"/>
                  </a:outerShdw>
                </a:effectLst>
                <a:latin typeface="+mn-lt"/>
                <a:ea typeface="+mn-ea"/>
                <a:cs typeface="+mn-cs"/>
              </a:rPr>
              <a:t>Modifier</a:t>
            </a:r>
            <a:endParaRPr lang="en-US" dirty="0">
              <a:effectLst>
                <a:outerShdw blurRad="38100" dist="38100" dir="2700000" algn="tl">
                  <a:srgbClr val="000000"/>
                </a:outerShdw>
              </a:effectLst>
              <a:latin typeface="+mn-lt"/>
              <a:ea typeface="+mn-ea"/>
              <a:cs typeface="+mn-cs"/>
            </a:endParaRPr>
          </a:p>
        </p:txBody>
      </p:sp>
      <p:sp>
        <p:nvSpPr>
          <p:cNvPr id="3" name="Content Placeholder 2"/>
          <p:cNvSpPr>
            <a:spLocks noGrp="1"/>
          </p:cNvSpPr>
          <p:nvPr>
            <p:ph idx="1"/>
          </p:nvPr>
        </p:nvSpPr>
        <p:spPr/>
        <p:txBody>
          <a:bodyPr/>
          <a:lstStyle/>
          <a:p>
            <a:r>
              <a:rPr lang="en-US" dirty="0" smtClean="0"/>
              <a:t>Using</a:t>
            </a:r>
            <a:r>
              <a:rPr lang="en-US" dirty="0" smtClean="0">
                <a:solidFill>
                  <a:schemeClr val="hlink"/>
                </a:solidFill>
              </a:rPr>
              <a:t> </a:t>
            </a:r>
            <a:r>
              <a:rPr lang="en-US" dirty="0" smtClean="0">
                <a:solidFill>
                  <a:schemeClr val="accent5">
                    <a:lumMod val="20000"/>
                    <a:lumOff val="80000"/>
                  </a:schemeClr>
                </a:solidFill>
                <a:latin typeface="Consolas" pitchFamily="49" charset="0"/>
                <a:cs typeface="Consolas" pitchFamily="49" charset="0"/>
              </a:rPr>
              <a:t>override</a:t>
            </a:r>
            <a:r>
              <a:rPr lang="en-US" dirty="0" smtClean="0">
                <a:solidFill>
                  <a:schemeClr val="hlink"/>
                </a:solidFill>
              </a:rPr>
              <a:t> </a:t>
            </a:r>
            <a:r>
              <a:rPr lang="en-US" dirty="0" smtClean="0"/>
              <a:t>we can modify a method or property </a:t>
            </a:r>
          </a:p>
          <a:p>
            <a:r>
              <a:rPr lang="en-US" dirty="0" smtClean="0"/>
              <a:t>An override method provides a new implementation of a member inherited from a base class </a:t>
            </a:r>
          </a:p>
          <a:p>
            <a:r>
              <a:rPr lang="en-US" dirty="0" smtClean="0"/>
              <a:t>You cannot override a non-virtual or static method </a:t>
            </a:r>
          </a:p>
          <a:p>
            <a:r>
              <a:rPr lang="en-US" dirty="0" smtClean="0"/>
              <a:t>The overridden base method must be virtual, abstract, or override</a:t>
            </a:r>
            <a:endParaRPr lang="en-US" sz="32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 </a:t>
            </a:r>
            <a:r>
              <a:rPr lang="en-US" sz="4000" dirty="0" smtClean="0"/>
              <a:t>How </a:t>
            </a:r>
            <a:r>
              <a:rPr lang="en-US" sz="4000" smtClean="0"/>
              <a:t>it Works?</a:t>
            </a:r>
            <a:endParaRPr lang="bg-BG" sz="4000" dirty="0"/>
          </a:p>
        </p:txBody>
      </p:sp>
      <p:sp>
        <p:nvSpPr>
          <p:cNvPr id="799747" name="Rectangle 3"/>
          <p:cNvSpPr>
            <a:spLocks noGrp="1" noChangeArrowheads="1"/>
          </p:cNvSpPr>
          <p:nvPr>
            <p:ph idx="1"/>
          </p:nvPr>
        </p:nvSpPr>
        <p:spPr>
          <a:prstGeom prst="rect">
            <a:avLst/>
          </a:prstGeom>
        </p:spPr>
        <p:txBody>
          <a:bodyPr/>
          <a:lstStyle/>
          <a:p>
            <a:r>
              <a:rPr lang="en-US" dirty="0">
                <a:solidFill>
                  <a:srgbClr val="EBFFD2"/>
                </a:solidFill>
              </a:rPr>
              <a:t>Polymorphism ensures that </a:t>
            </a:r>
            <a:r>
              <a:rPr lang="en-US" dirty="0" smtClean="0">
                <a:solidFill>
                  <a:srgbClr val="EBFFD2"/>
                </a:solidFill>
              </a:rPr>
              <a:t>the appropriate </a:t>
            </a:r>
            <a:r>
              <a:rPr lang="en-US" dirty="0">
                <a:solidFill>
                  <a:srgbClr val="EBFFD2"/>
                </a:solidFill>
              </a:rPr>
              <a:t>method of the </a:t>
            </a:r>
            <a:r>
              <a:rPr lang="en-US" dirty="0" smtClean="0">
                <a:solidFill>
                  <a:srgbClr val="EBFFD2"/>
                </a:solidFill>
              </a:rPr>
              <a:t>subclass is called through its base class' interface</a:t>
            </a:r>
            <a:endParaRPr lang="en-US" dirty="0">
              <a:solidFill>
                <a:srgbClr val="EBFFD2"/>
              </a:solidFill>
            </a:endParaRPr>
          </a:p>
          <a:p>
            <a:r>
              <a:rPr lang="en-US" dirty="0">
                <a:solidFill>
                  <a:srgbClr val="EBFFD2"/>
                </a:solidFill>
              </a:rPr>
              <a:t>Polymorphism is implemented using </a:t>
            </a:r>
            <a:r>
              <a:rPr lang="en-US" dirty="0" smtClean="0">
                <a:solidFill>
                  <a:srgbClr val="EBFFD2"/>
                </a:solidFill>
              </a:rPr>
              <a:t>a technique </a:t>
            </a:r>
            <a:r>
              <a:rPr lang="en-US" dirty="0">
                <a:solidFill>
                  <a:srgbClr val="EBFFD2"/>
                </a:solidFill>
              </a:rPr>
              <a:t>called </a:t>
            </a:r>
            <a:r>
              <a:rPr lang="en-US" dirty="0">
                <a:solidFill>
                  <a:schemeClr val="accent5">
                    <a:lumMod val="20000"/>
                    <a:lumOff val="80000"/>
                  </a:schemeClr>
                </a:solidFill>
              </a:rPr>
              <a:t>late method binding</a:t>
            </a:r>
          </a:p>
          <a:p>
            <a:pPr lvl="1">
              <a:buClr>
                <a:srgbClr val="8FD600"/>
              </a:buClr>
            </a:pPr>
            <a:r>
              <a:rPr lang="en-US" dirty="0">
                <a:solidFill>
                  <a:schemeClr val="tx1">
                    <a:lumMod val="40000"/>
                    <a:lumOff val="60000"/>
                  </a:schemeClr>
                </a:solidFill>
              </a:rPr>
              <a:t>Exact method to </a:t>
            </a:r>
            <a:r>
              <a:rPr lang="en-US" dirty="0" smtClean="0">
                <a:solidFill>
                  <a:schemeClr val="tx1">
                    <a:lumMod val="40000"/>
                    <a:lumOff val="60000"/>
                  </a:schemeClr>
                </a:solidFill>
              </a:rPr>
              <a:t>be called </a:t>
            </a:r>
            <a:r>
              <a:rPr lang="en-US" dirty="0">
                <a:solidFill>
                  <a:schemeClr val="tx1">
                    <a:lumMod val="40000"/>
                    <a:lumOff val="60000"/>
                  </a:schemeClr>
                </a:solidFill>
              </a:rPr>
              <a:t>is determined </a:t>
            </a:r>
            <a:r>
              <a:rPr lang="en-US" dirty="0" smtClean="0">
                <a:solidFill>
                  <a:schemeClr val="tx1">
                    <a:lumMod val="40000"/>
                    <a:lumOff val="60000"/>
                  </a:schemeClr>
                </a:solidFill>
              </a:rPr>
              <a:t>at </a:t>
            </a:r>
            <a:r>
              <a:rPr lang="en-US" dirty="0" smtClean="0">
                <a:solidFill>
                  <a:schemeClr val="accent5">
                    <a:lumMod val="20000"/>
                    <a:lumOff val="80000"/>
                  </a:schemeClr>
                </a:solidFill>
              </a:rPr>
              <a:t>runtime</a:t>
            </a:r>
            <a:r>
              <a:rPr lang="en-US" dirty="0" smtClean="0">
                <a:solidFill>
                  <a:schemeClr val="tx1">
                    <a:lumMod val="40000"/>
                    <a:lumOff val="60000"/>
                  </a:schemeClr>
                </a:solidFill>
              </a:rPr>
              <a:t>, just before </a:t>
            </a:r>
            <a:r>
              <a:rPr lang="en-US" dirty="0">
                <a:solidFill>
                  <a:schemeClr val="tx1">
                    <a:lumMod val="40000"/>
                    <a:lumOff val="60000"/>
                  </a:schemeClr>
                </a:solidFill>
              </a:rPr>
              <a:t>performing the </a:t>
            </a:r>
            <a:r>
              <a:rPr lang="en-US" dirty="0" smtClean="0">
                <a:solidFill>
                  <a:schemeClr val="tx1">
                    <a:lumMod val="40000"/>
                    <a:lumOff val="60000"/>
                  </a:schemeClr>
                </a:solidFill>
              </a:rPr>
              <a:t>call</a:t>
            </a:r>
          </a:p>
          <a:p>
            <a:pPr lvl="1">
              <a:buClr>
                <a:srgbClr val="8FD600"/>
              </a:buClr>
            </a:pPr>
            <a:r>
              <a:rPr lang="en-US" dirty="0" smtClean="0"/>
              <a:t>Applied for all </a:t>
            </a:r>
            <a:r>
              <a:rPr lang="en-US" dirty="0" smtClean="0">
                <a:solidFill>
                  <a:schemeClr val="accent5">
                    <a:lumMod val="20000"/>
                    <a:lumOff val="80000"/>
                  </a:schemeClr>
                </a:solidFill>
                <a:latin typeface="Consolas" pitchFamily="49" charset="0"/>
                <a:cs typeface="Consolas" pitchFamily="49" charset="0"/>
              </a:rPr>
              <a:t>abstract</a:t>
            </a:r>
            <a:r>
              <a:rPr lang="en-US" dirty="0" smtClean="0"/>
              <a:t> / </a:t>
            </a:r>
            <a:r>
              <a:rPr lang="en-US" dirty="0" smtClean="0">
                <a:solidFill>
                  <a:schemeClr val="accent5">
                    <a:lumMod val="20000"/>
                    <a:lumOff val="80000"/>
                  </a:schemeClr>
                </a:solidFill>
                <a:latin typeface="Consolas" pitchFamily="49" charset="0"/>
                <a:cs typeface="Consolas" pitchFamily="49" charset="0"/>
              </a:rPr>
              <a:t>virtual</a:t>
            </a:r>
            <a:r>
              <a:rPr lang="en-US" dirty="0" smtClean="0"/>
              <a:t> methods</a:t>
            </a:r>
            <a:endParaRPr lang="en-US" dirty="0">
              <a:solidFill>
                <a:schemeClr val="tx1">
                  <a:lumMod val="40000"/>
                  <a:lumOff val="60000"/>
                </a:schemeClr>
              </a:solidFill>
            </a:endParaRPr>
          </a:p>
          <a:p>
            <a:r>
              <a:rPr lang="en-US" dirty="0">
                <a:solidFill>
                  <a:srgbClr val="EBFFD2"/>
                </a:solidFill>
              </a:rPr>
              <a:t>Note: Late binding is slower </a:t>
            </a:r>
            <a:r>
              <a:rPr lang="en-US" dirty="0" smtClean="0">
                <a:solidFill>
                  <a:srgbClr val="EBFFD2"/>
                </a:solidFill>
              </a:rPr>
              <a:t>than normal (early) binding</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44</a:t>
            </a:fld>
            <a:endParaRPr lang="en-US" sz="11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 Example</a:t>
            </a:r>
            <a:endParaRPr lang="bg-BG" sz="4000" dirty="0"/>
          </a:p>
        </p:txBody>
      </p:sp>
      <p:sp>
        <p:nvSpPr>
          <p:cNvPr id="801797" name="Rectangle 5"/>
          <p:cNvSpPr>
            <a:spLocks noChangeArrowheads="1"/>
          </p:cNvSpPr>
          <p:nvPr/>
        </p:nvSpPr>
        <p:spPr bwMode="auto">
          <a:xfrm>
            <a:off x="468313" y="5229225"/>
            <a:ext cx="3455987"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override CalcSurface</a:t>
            </a:r>
            <a:r>
              <a:rPr lang="en-US" sz="2000" b="1" noProof="1">
                <a:solidFill>
                  <a:srgbClr val="8CF4F2"/>
                </a:solidFill>
                <a:effectLst>
                  <a:outerShdw blurRad="38100" dist="38100" dir="2700000" algn="tl">
                    <a:srgbClr val="000000">
                      <a:alpha val="43137"/>
                    </a:srgbClr>
                  </a:outerShdw>
                </a:effectLst>
                <a:latin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size * size;</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799" name="Rectangle 7"/>
          <p:cNvSpPr>
            <a:spLocks noChangeArrowheads="1"/>
          </p:cNvSpPr>
          <p:nvPr/>
        </p:nvSpPr>
        <p:spPr bwMode="auto">
          <a:xfrm>
            <a:off x="4283075" y="5229225"/>
            <a:ext cx="4392613"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override CalcSurface</a:t>
            </a:r>
            <a:r>
              <a:rPr lang="en-US" sz="2000" b="1" noProof="1">
                <a:solidFill>
                  <a:srgbClr val="8CF4F2"/>
                </a:solidFill>
                <a:effectLst>
                  <a:outerShdw blurRad="38100" dist="38100" dir="2700000" algn="tl">
                    <a:srgbClr val="000000">
                      <a:alpha val="43137"/>
                    </a:srgbClr>
                  </a:outerShdw>
                </a:effectLst>
                <a:latin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PI * radius * raduis;</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800" name="AutoShape 8"/>
          <p:cNvSpPr>
            <a:spLocks noChangeArrowheads="1"/>
          </p:cNvSpPr>
          <p:nvPr/>
        </p:nvSpPr>
        <p:spPr bwMode="auto">
          <a:xfrm>
            <a:off x="669924" y="1066800"/>
            <a:ext cx="1539876" cy="790575"/>
          </a:xfrm>
          <a:prstGeom prst="wedgeRoundRectCallout">
            <a:avLst>
              <a:gd name="adj1" fmla="val 110222"/>
              <a:gd name="adj2" fmla="val -13255"/>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class</a:t>
            </a:r>
            <a:endParaRPr lang="bg-BG" sz="2400" b="1" dirty="0">
              <a:solidFill>
                <a:srgbClr val="F7FFE7"/>
              </a:solidFill>
              <a:effectLst>
                <a:outerShdw blurRad="38100" dist="38100" dir="2700000" algn="tl">
                  <a:srgbClr val="000000">
                    <a:alpha val="43137"/>
                  </a:srgbClr>
                </a:outerShdw>
              </a:effectLst>
            </a:endParaRPr>
          </a:p>
        </p:txBody>
      </p:sp>
      <p:sp>
        <p:nvSpPr>
          <p:cNvPr id="801801" name="AutoShape 9"/>
          <p:cNvSpPr>
            <a:spLocks noChangeArrowheads="1"/>
          </p:cNvSpPr>
          <p:nvPr/>
        </p:nvSpPr>
        <p:spPr bwMode="auto">
          <a:xfrm>
            <a:off x="7219950" y="1238250"/>
            <a:ext cx="1447800" cy="792162"/>
          </a:xfrm>
          <a:prstGeom prst="wedgeRoundRectCallout">
            <a:avLst>
              <a:gd name="adj1" fmla="val -108051"/>
              <a:gd name="adj2" fmla="val 57213"/>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action</a:t>
            </a:r>
            <a:endParaRPr lang="bg-BG" sz="2400" b="1" dirty="0">
              <a:solidFill>
                <a:srgbClr val="F7FFE7"/>
              </a:solidFill>
              <a:effectLst>
                <a:outerShdw blurRad="38100" dist="38100" dir="2700000" algn="tl">
                  <a:srgbClr val="000000">
                    <a:alpha val="43137"/>
                  </a:srgbClr>
                </a:outerShdw>
              </a:effectLst>
            </a:endParaRPr>
          </a:p>
        </p:txBody>
      </p:sp>
      <p:sp>
        <p:nvSpPr>
          <p:cNvPr id="801802" name="AutoShape 10"/>
          <p:cNvSpPr>
            <a:spLocks noChangeArrowheads="1"/>
          </p:cNvSpPr>
          <p:nvPr/>
        </p:nvSpPr>
        <p:spPr bwMode="auto">
          <a:xfrm>
            <a:off x="533400" y="2819400"/>
            <a:ext cx="1652587" cy="792162"/>
          </a:xfrm>
          <a:prstGeom prst="wedgeRoundRectCallout">
            <a:avLst>
              <a:gd name="adj1" fmla="val 89028"/>
              <a:gd name="adj2" fmla="val 2494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Concrete class</a:t>
            </a:r>
            <a:endParaRPr lang="bg-BG" sz="2400" b="1" dirty="0">
              <a:solidFill>
                <a:srgbClr val="F7FFE7"/>
              </a:solidFill>
              <a:effectLst>
                <a:outerShdw blurRad="38100" dist="38100" dir="2700000" algn="tl">
                  <a:srgbClr val="000000">
                    <a:alpha val="43137"/>
                  </a:srgbClr>
                </a:outerShdw>
              </a:effectLst>
            </a:endParaRPr>
          </a:p>
        </p:txBody>
      </p:sp>
      <p:sp>
        <p:nvSpPr>
          <p:cNvPr id="801803" name="AutoShape 11"/>
          <p:cNvSpPr>
            <a:spLocks noChangeArrowheads="1"/>
          </p:cNvSpPr>
          <p:nvPr/>
        </p:nvSpPr>
        <p:spPr bwMode="auto">
          <a:xfrm>
            <a:off x="7091362" y="3962401"/>
            <a:ext cx="1595438" cy="762000"/>
          </a:xfrm>
          <a:prstGeom prst="wedgeRoundRectCallout">
            <a:avLst>
              <a:gd name="adj1" fmla="val -93005"/>
              <a:gd name="adj2" fmla="val 13432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4" name="AutoShape 12"/>
          <p:cNvSpPr>
            <a:spLocks noChangeArrowheads="1"/>
          </p:cNvSpPr>
          <p:nvPr/>
        </p:nvSpPr>
        <p:spPr bwMode="auto">
          <a:xfrm>
            <a:off x="533400" y="3962401"/>
            <a:ext cx="1595438" cy="762000"/>
          </a:xfrm>
          <a:prstGeom prst="wedgeRoundRectCallout">
            <a:avLst>
              <a:gd name="adj1" fmla="val 64843"/>
              <a:gd name="adj2" fmla="val 132560"/>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5" name="Line 13"/>
          <p:cNvSpPr>
            <a:spLocks noChangeShapeType="1"/>
          </p:cNvSpPr>
          <p:nvPr/>
        </p:nvSpPr>
        <p:spPr bwMode="auto">
          <a:xfrm flipH="1">
            <a:off x="3059112" y="4648200"/>
            <a:ext cx="217487" cy="65246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801806" name="Line 14"/>
          <p:cNvSpPr>
            <a:spLocks noChangeShapeType="1"/>
          </p:cNvSpPr>
          <p:nvPr/>
        </p:nvSpPr>
        <p:spPr bwMode="auto">
          <a:xfrm flipH="1">
            <a:off x="5549900" y="4648200"/>
            <a:ext cx="241300" cy="69691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13" name="Rectangle 3"/>
          <p:cNvSpPr>
            <a:spLocks noChangeArrowheads="1"/>
          </p:cNvSpPr>
          <p:nvPr/>
        </p:nvSpPr>
        <p:spPr bwMode="auto">
          <a:xfrm>
            <a:off x="2971800" y="1143000"/>
            <a:ext cx="35052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Figure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4"/>
          <p:cNvSpPr>
            <a:spLocks noChangeArrowheads="1"/>
          </p:cNvSpPr>
          <p:nvPr/>
        </p:nvSpPr>
        <p:spPr bwMode="auto">
          <a:xfrm>
            <a:off x="2971800" y="1524000"/>
            <a:ext cx="3505200" cy="380999"/>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5"/>
          <p:cNvSpPr>
            <a:spLocks noChangeArrowheads="1"/>
          </p:cNvSpPr>
          <p:nvPr/>
        </p:nvSpPr>
        <p:spPr bwMode="auto">
          <a:xfrm>
            <a:off x="2971800" y="1905000"/>
            <a:ext cx="3505200" cy="4202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+CalcSurface() : double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Rectangle 3"/>
          <p:cNvSpPr>
            <a:spLocks noChangeArrowheads="1"/>
          </p:cNvSpPr>
          <p:nvPr/>
        </p:nvSpPr>
        <p:spPr bwMode="auto">
          <a:xfrm>
            <a:off x="2667000" y="3200400"/>
            <a:ext cx="18288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Square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Rectangle 4"/>
          <p:cNvSpPr>
            <a:spLocks noChangeArrowheads="1"/>
          </p:cNvSpPr>
          <p:nvPr/>
        </p:nvSpPr>
        <p:spPr bwMode="auto">
          <a:xfrm>
            <a:off x="2667000" y="3581400"/>
            <a:ext cx="18288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 int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Rectangle 5"/>
          <p:cNvSpPr>
            <a:spLocks noChangeArrowheads="1"/>
          </p:cNvSpPr>
          <p:nvPr/>
        </p:nvSpPr>
        <p:spPr bwMode="auto">
          <a:xfrm>
            <a:off x="2667000" y="4495800"/>
            <a:ext cx="18288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Rectangle 3"/>
          <p:cNvSpPr>
            <a:spLocks noChangeArrowheads="1"/>
          </p:cNvSpPr>
          <p:nvPr/>
        </p:nvSpPr>
        <p:spPr bwMode="auto">
          <a:xfrm>
            <a:off x="4800600" y="3200400"/>
            <a:ext cx="19050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Circle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0" name="Rectangle 4"/>
          <p:cNvSpPr>
            <a:spLocks noChangeArrowheads="1"/>
          </p:cNvSpPr>
          <p:nvPr/>
        </p:nvSpPr>
        <p:spPr bwMode="auto">
          <a:xfrm>
            <a:off x="4800600" y="3581400"/>
            <a:ext cx="19050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-radius: int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Rectangle 5"/>
          <p:cNvSpPr>
            <a:spLocks noChangeArrowheads="1"/>
          </p:cNvSpPr>
          <p:nvPr/>
        </p:nvSpPr>
        <p:spPr bwMode="auto">
          <a:xfrm>
            <a:off x="4800600" y="4495800"/>
            <a:ext cx="19050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45</a:t>
            </a:fld>
            <a:endParaRPr lang="en-US" sz="11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6" name="Rectangle 4"/>
          <p:cNvSpPr>
            <a:spLocks noChangeArrowheads="1"/>
          </p:cNvSpPr>
          <p:nvPr/>
        </p:nvSpPr>
        <p:spPr bwMode="auto">
          <a:xfrm>
            <a:off x="609600" y="1066800"/>
            <a:ext cx="7924800" cy="5355312"/>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square" anchor="ctr">
            <a:spAutoFit/>
          </a:bodyP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abstract class Figure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public </a:t>
            </a:r>
            <a:r>
              <a:rPr lang="en-US" sz="2000" b="1" noProof="1" smtClean="0">
                <a:solidFill>
                  <a:schemeClr val="tx1">
                    <a:lumMod val="60000"/>
                    <a:lumOff val="40000"/>
                  </a:schemeClr>
                </a:solidFill>
                <a:effectLst>
                  <a:outerShdw blurRad="38100" dist="38100" dir="2700000" algn="tl">
                    <a:srgbClr val="000000">
                      <a:alpha val="43137"/>
                    </a:srgbClr>
                  </a:outerShdw>
                </a:effectLst>
                <a:latin typeface="Consolas" pitchFamily="49" charset="0"/>
              </a:rPr>
              <a:t>abstract</a:t>
            </a:r>
            <a:r>
              <a:rPr lang="en-US" sz="2000" b="1" noProof="1" smtClean="0">
                <a:solidFill>
                  <a:srgbClr val="8CF4F2"/>
                </a:solidFill>
                <a:effectLst>
                  <a:outerShdw blurRad="38100" dist="38100" dir="2700000" algn="tl">
                    <a:srgbClr val="000000">
                      <a:alpha val="43137"/>
                    </a:srgbClr>
                  </a:outerShdw>
                </a:effectLst>
                <a:latin typeface="Consolas" pitchFamily="49" charset="0"/>
              </a:rPr>
              <a:t> double CalcSurface();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abstract class Square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public </a:t>
            </a:r>
            <a:r>
              <a:rPr lang="en-US" sz="2000" b="1" noProof="1" smtClean="0">
                <a:solidFill>
                  <a:schemeClr val="tx1">
                    <a:lumMod val="60000"/>
                    <a:lumOff val="40000"/>
                  </a:schemeClr>
                </a:solidFill>
                <a:effectLst>
                  <a:outerShdw blurRad="38100" dist="38100" dir="2700000" algn="tl">
                    <a:srgbClr val="000000">
                      <a:alpha val="43137"/>
                    </a:srgbClr>
                  </a:outerShdw>
                </a:effectLst>
                <a:latin typeface="Consolas" pitchFamily="49" charset="0"/>
              </a:rPr>
              <a:t>override</a:t>
            </a:r>
            <a:r>
              <a:rPr lang="en-US" sz="2000" b="1" noProof="1" smtClean="0">
                <a:solidFill>
                  <a:srgbClr val="8CF4F2"/>
                </a:solidFill>
                <a:effectLst>
                  <a:outerShdw blurRad="38100" dist="38100" dir="2700000" algn="tl">
                    <a:srgbClr val="000000">
                      <a:alpha val="43137"/>
                    </a:srgbClr>
                  </a:outerShdw>
                </a:effectLst>
                <a:latin typeface="Consolas" pitchFamily="49" charset="0"/>
              </a:rPr>
              <a:t> double CalcSurface() { return …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Figure </a:t>
            </a:r>
            <a:r>
              <a:rPr lang="en-US" sz="2000" b="1" noProof="1">
                <a:solidFill>
                  <a:srgbClr val="8CF4F2"/>
                </a:solidFill>
                <a:effectLst>
                  <a:outerShdw blurRad="38100" dist="38100" dir="2700000" algn="tl">
                    <a:srgbClr val="000000">
                      <a:alpha val="43137"/>
                    </a:srgbClr>
                  </a:outerShdw>
                </a:effectLst>
                <a:latin typeface="Consolas" pitchFamily="49" charset="0"/>
              </a:rPr>
              <a:t>f1 = new Square(...);</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Figure </a:t>
            </a:r>
            <a:r>
              <a:rPr lang="en-US" sz="2000" b="1" noProof="1">
                <a:solidFill>
                  <a:srgbClr val="8CF4F2"/>
                </a:solidFill>
                <a:effectLst>
                  <a:outerShdw blurRad="38100" dist="38100" dir="2700000" algn="tl">
                    <a:srgbClr val="000000">
                      <a:alpha val="43137"/>
                    </a:srgbClr>
                  </a:outerShdw>
                </a:effectLst>
                <a:latin typeface="Consolas" pitchFamily="49" charset="0"/>
              </a:rPr>
              <a:t>f2 = new Circle(...);</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This will call </a:t>
            </a:r>
            <a:r>
              <a:rPr lang="en-US" sz="2000" b="1" noProof="1" smtClean="0">
                <a:solidFill>
                  <a:srgbClr val="8CF4F2"/>
                </a:solidFill>
                <a:effectLst>
                  <a:outerShdw blurRad="38100" dist="38100" dir="2700000" algn="tl">
                    <a:srgbClr val="000000">
                      <a:alpha val="43137"/>
                    </a:srgbClr>
                  </a:outerShdw>
                </a:effectLst>
                <a:latin typeface="Consolas" pitchFamily="49" charset="0"/>
              </a:rPr>
              <a:t>Square.CalcSurface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a:t>
            </a:r>
            <a:r>
              <a:rPr lang="en-US" sz="2000" b="1" noProof="1" smtClean="0">
                <a:solidFill>
                  <a:srgbClr val="8CF4F2"/>
                </a:solidFill>
                <a:effectLst>
                  <a:outerShdw blurRad="38100" dist="38100" dir="2700000" algn="tl">
                    <a:srgbClr val="000000">
                      <a:alpha val="43137"/>
                    </a:srgbClr>
                  </a:outerShdw>
                </a:effectLst>
                <a:latin typeface="Consolas" pitchFamily="49" charset="0"/>
              </a:rPr>
              <a:t>f1.CalcSurface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This will call </a:t>
            </a:r>
            <a:r>
              <a:rPr lang="en-US" sz="2000" b="1" noProof="1" smtClean="0">
                <a:solidFill>
                  <a:srgbClr val="8CF4F2"/>
                </a:solidFill>
                <a:effectLst>
                  <a:outerShdw blurRad="38100" dist="38100" dir="2700000" algn="tl">
                    <a:srgbClr val="000000">
                      <a:alpha val="43137"/>
                    </a:srgbClr>
                  </a:outerShdw>
                </a:effectLst>
                <a:latin typeface="Consolas" pitchFamily="49" charset="0"/>
              </a:rPr>
              <a:t>Square.CalcSurface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a:t>
            </a:r>
            <a:r>
              <a:rPr lang="en-US" sz="2000" b="1" noProof="1" smtClean="0">
                <a:solidFill>
                  <a:srgbClr val="8CF4F2"/>
                </a:solidFill>
                <a:effectLst>
                  <a:outerShdw blurRad="38100" dist="38100" dir="2700000" algn="tl">
                    <a:srgbClr val="000000">
                      <a:alpha val="43137"/>
                    </a:srgbClr>
                  </a:outerShdw>
                </a:effectLst>
                <a:latin typeface="Consolas" pitchFamily="49" charset="0"/>
              </a:rPr>
              <a:t>f2.CalcSurface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2209800" y="990600"/>
            <a:ext cx="4572000" cy="730250"/>
          </a:xfrm>
          <a:prstGeom prst="rect">
            <a:avLst/>
          </a:prstGeom>
          <a:effectLst/>
        </p:spPr>
        <p:txBody>
          <a:bodyPr wrap="square" lIns="0" tIns="0" rIns="0" bIns="0" anchor="b">
            <a:spAutoFit/>
          </a:bodyPr>
          <a:lstStyle/>
          <a:p>
            <a:pPr algn="ctr">
              <a:lnSpc>
                <a:spcPct val="95000"/>
              </a:lnSpc>
            </a:pPr>
            <a:r>
              <a:rPr lang="en-US" sz="5000" dirty="0" smtClean="0"/>
              <a:t>Polymorphism</a:t>
            </a:r>
            <a:endParaRPr lang="en-US" sz="5000" dirty="0"/>
          </a:p>
        </p:txBody>
      </p:sp>
      <p:sp>
        <p:nvSpPr>
          <p:cNvPr id="4" name="Subtitle 2"/>
          <p:cNvSpPr txBox="1">
            <a:spLocks/>
          </p:cNvSpPr>
          <p:nvPr/>
        </p:nvSpPr>
        <p:spPr>
          <a:xfrm>
            <a:off x="2209800" y="1676400"/>
            <a:ext cx="4572000" cy="569120"/>
          </a:xfrm>
          <a:prstGeom prst="rect">
            <a:avLst/>
          </a:prstGeom>
        </p:spPr>
        <p:txBody>
          <a:bodyPr/>
          <a:lstStyle/>
          <a:p>
            <a:pPr marR="0" lvl="0" algn="ctr" defTabSz="914400" rtl="0" eaLnBrk="0" fontAlgn="base" latinLnBrk="0" hangingPunct="0">
              <a:lnSpc>
                <a:spcPct val="100000"/>
              </a:lnSpc>
              <a:spcBef>
                <a:spcPct val="20000"/>
              </a:spcBef>
              <a:spcAft>
                <a:spcPct val="0"/>
              </a:spcAft>
              <a:buClr>
                <a:schemeClr val="accent5">
                  <a:lumMod val="40000"/>
                  <a:lumOff val="60000"/>
                </a:schemeClr>
              </a:buClr>
              <a:buSzPct val="70000"/>
              <a:tabLst/>
              <a:defRPr/>
            </a:pPr>
            <a:r>
              <a:rPr kumimoji="0" lang="en-US" sz="3200" b="1" i="0" u="none" strike="noStrike" kern="1200" cap="none" spc="0" normalizeH="0" baseline="0" noProof="0" dirty="0" smtClean="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rPr>
              <a:t>Live Demo</a:t>
            </a:r>
            <a:endParaRPr kumimoji="0" lang="en-US" sz="3200" b="1" i="0" u="none" strike="noStrike" kern="1200" cap="none" spc="0" normalizeH="0" baseline="0" noProof="0" dirty="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452" y="2590800"/>
            <a:ext cx="5587096" cy="37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1371600" y="1219200"/>
            <a:ext cx="6400800" cy="1462088"/>
          </a:xfrm>
          <a:prstGeom prst="rect">
            <a:avLst/>
          </a:prstGeom>
          <a:effectLst/>
        </p:spPr>
        <p:txBody>
          <a:bodyPr wrap="square" lIns="0" tIns="0" rIns="0" bIns="0" anchor="b">
            <a:spAutoFit/>
          </a:bodyPr>
          <a:lstStyle/>
          <a:p>
            <a:pPr algn="ctr">
              <a:lnSpc>
                <a:spcPct val="95000"/>
              </a:lnSpc>
            </a:pPr>
            <a:r>
              <a:rPr lang="en-US" sz="5000" dirty="0" smtClean="0"/>
              <a:t>Class Hierarchies:</a:t>
            </a:r>
            <a:br>
              <a:rPr lang="en-US" sz="5000" dirty="0" smtClean="0"/>
            </a:br>
            <a:r>
              <a:rPr lang="en-US" sz="5000" dirty="0" smtClean="0"/>
              <a:t>Real World Example</a:t>
            </a:r>
            <a:endParaRPr lang="en-US" sz="5000" dirty="0"/>
          </a:p>
        </p:txBody>
      </p:sp>
      <p:pic>
        <p:nvPicPr>
          <p:cNvPr id="2050"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9600" y="3276600"/>
            <a:ext cx="3895725" cy="29813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4800600" y="3810000"/>
            <a:ext cx="3810000" cy="23717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chor="ctr" anchorCtr="0"/>
          <a:lstStyle/>
          <a:p>
            <a:pPr>
              <a:defRPr/>
            </a:pPr>
            <a:r>
              <a:rPr lang="en-US" dirty="0"/>
              <a:t>Real World Example: Calculator</a:t>
            </a:r>
            <a:endParaRPr lang="bg-BG" dirty="0"/>
          </a:p>
        </p:txBody>
      </p:sp>
      <p:sp>
        <p:nvSpPr>
          <p:cNvPr id="90115" name="AutoShape 3"/>
          <p:cNvSpPr>
            <a:spLocks noGrp="1" noChangeAspect="1" noChangeArrowheads="1"/>
          </p:cNvSpPr>
          <p:nvPr>
            <p:ph idx="1"/>
          </p:nvPr>
        </p:nvSpPr>
        <p:spPr/>
        <p:txBody>
          <a:bodyPr/>
          <a:lstStyle/>
          <a:p>
            <a:pPr>
              <a:lnSpc>
                <a:spcPct val="100000"/>
              </a:lnSpc>
            </a:pPr>
            <a:r>
              <a:rPr lang="en-US" dirty="0"/>
              <a:t>Creating </a:t>
            </a:r>
            <a:r>
              <a:rPr lang="en-US" dirty="0" smtClean="0"/>
              <a:t>an application </a:t>
            </a:r>
            <a:r>
              <a:rPr lang="en-US" dirty="0"/>
              <a:t>like the Windows Calculator</a:t>
            </a:r>
          </a:p>
          <a:p>
            <a:pPr lvl="1">
              <a:lnSpc>
                <a:spcPct val="100000"/>
              </a:lnSpc>
            </a:pPr>
            <a:r>
              <a:rPr lang="en-US" dirty="0"/>
              <a:t>Typical </a:t>
            </a:r>
            <a:r>
              <a:rPr lang="en-US" dirty="0" smtClean="0"/>
              <a:t>scenario for </a:t>
            </a:r>
            <a:r>
              <a:rPr lang="en-US" dirty="0"/>
              <a:t>applying the object-oriented approach</a:t>
            </a:r>
          </a:p>
        </p:txBody>
      </p:sp>
      <p:sp>
        <p:nvSpPr>
          <p:cNvPr id="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6" y="3200400"/>
            <a:ext cx="41243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2590800" y="1022350"/>
            <a:ext cx="3962400" cy="730250"/>
          </a:xfrm>
          <a:prstGeom prst="rect">
            <a:avLst/>
          </a:prstGeom>
          <a:effectLst/>
        </p:spPr>
        <p:txBody>
          <a:bodyPr wrap="square" lIns="0" tIns="0" rIns="0" bIns="0" anchor="b">
            <a:spAutoFit/>
          </a:bodyPr>
          <a:lstStyle/>
          <a:p>
            <a:pPr algn="ctr">
              <a:lnSpc>
                <a:spcPct val="95000"/>
              </a:lnSpc>
            </a:pPr>
            <a:r>
              <a:rPr lang="en-US" sz="5000" dirty="0" smtClean="0"/>
              <a:t>Inheritance</a:t>
            </a:r>
            <a:endParaRPr lang="en-US" sz="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397" y="2209800"/>
            <a:ext cx="5271206" cy="4248434"/>
          </a:xfrm>
          <a:prstGeom prst="rect">
            <a:avLst/>
          </a:prstGeom>
          <a:noFill/>
          <a:ln>
            <a:noFill/>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600" dirty="0"/>
              <a:t>Real World Example: Calculator (2)</a:t>
            </a:r>
            <a:endParaRPr lang="bg-BG" sz="3600" dirty="0"/>
          </a:p>
        </p:txBody>
      </p:sp>
      <p:sp>
        <p:nvSpPr>
          <p:cNvPr id="91139" name="AutoShape 3"/>
          <p:cNvSpPr>
            <a:spLocks noGrp="1" noChangeAspect="1" noChangeArrowheads="1"/>
          </p:cNvSpPr>
          <p:nvPr>
            <p:ph idx="1"/>
          </p:nvPr>
        </p:nvSpPr>
        <p:spPr/>
        <p:txBody>
          <a:bodyPr/>
          <a:lstStyle/>
          <a:p>
            <a:r>
              <a:rPr lang="en-US" dirty="0"/>
              <a:t>The calculator consists of controls:</a:t>
            </a:r>
          </a:p>
          <a:p>
            <a:pPr lvl="1"/>
            <a:r>
              <a:rPr lang="en-US" dirty="0"/>
              <a:t>Buttons, panels, text boxes, menus, check boxes, radio buttons, etc.</a:t>
            </a:r>
            <a:endParaRPr lang="bg-BG" dirty="0"/>
          </a:p>
          <a:p>
            <a:r>
              <a:rPr lang="en-US" dirty="0"/>
              <a:t>Class </a:t>
            </a:r>
            <a:r>
              <a:rPr lang="en-US" dirty="0">
                <a:solidFill>
                  <a:schemeClr val="accent5">
                    <a:lumMod val="20000"/>
                    <a:lumOff val="80000"/>
                  </a:schemeClr>
                </a:solidFill>
                <a:latin typeface="Consolas" pitchFamily="49" charset="0"/>
                <a:cs typeface="Consolas" pitchFamily="49" charset="0"/>
              </a:rPr>
              <a:t>Control</a:t>
            </a:r>
            <a:r>
              <a:rPr lang="en-US" dirty="0"/>
              <a:t> – the root of our OO hierarchy</a:t>
            </a:r>
          </a:p>
          <a:p>
            <a:pPr lvl="1"/>
            <a:r>
              <a:rPr lang="en-US" dirty="0"/>
              <a:t>All controls can be painted on the screen</a:t>
            </a:r>
          </a:p>
          <a:p>
            <a:pPr lvl="2"/>
            <a:r>
              <a:rPr lang="en-US" dirty="0">
                <a:solidFill>
                  <a:schemeClr val="tx1">
                    <a:lumMod val="40000"/>
                    <a:lumOff val="60000"/>
                  </a:schemeClr>
                </a:solidFill>
              </a:rPr>
              <a:t>Should implement an interface</a:t>
            </a:r>
            <a:r>
              <a:rPr lang="en-US" dirty="0"/>
              <a:t> </a:t>
            </a:r>
            <a:r>
              <a:rPr lang="en-US" noProof="1" smtClean="0">
                <a:solidFill>
                  <a:schemeClr val="accent5">
                    <a:lumMod val="20000"/>
                    <a:lumOff val="80000"/>
                  </a:schemeClr>
                </a:solidFill>
                <a:latin typeface="Consolas" pitchFamily="49" charset="0"/>
                <a:cs typeface="Consolas" pitchFamily="49" charset="0"/>
              </a:rPr>
              <a:t>IPaintable</a:t>
            </a:r>
            <a:r>
              <a:rPr lang="en-US" dirty="0" smtClean="0">
                <a:solidFill>
                  <a:schemeClr val="accent5">
                    <a:lumMod val="20000"/>
                    <a:lumOff val="80000"/>
                  </a:schemeClr>
                </a:solidFill>
              </a:rPr>
              <a:t> </a:t>
            </a:r>
            <a:r>
              <a:rPr lang="en-US" dirty="0">
                <a:solidFill>
                  <a:schemeClr val="tx1">
                    <a:lumMod val="40000"/>
                    <a:lumOff val="60000"/>
                  </a:schemeClr>
                </a:solidFill>
              </a:rPr>
              <a:t>with a method </a:t>
            </a:r>
            <a:r>
              <a:rPr lang="en-US" dirty="0" smtClean="0">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latin typeface="Consolas" pitchFamily="49" charset="0"/>
                <a:cs typeface="Consolas" pitchFamily="49" charset="0"/>
              </a:rPr>
              <a:t>()</a:t>
            </a:r>
          </a:p>
          <a:p>
            <a:pPr lvl="1"/>
            <a:r>
              <a:rPr lang="en-US" dirty="0"/>
              <a:t>Common properties: location, size, text, </a:t>
            </a:r>
            <a:r>
              <a:rPr lang="en-US" dirty="0" smtClean="0"/>
              <a:t>face color, font, background color, etc</a:t>
            </a:r>
            <a:r>
              <a:rPr lang="en-US" dirty="0"/>
              <a:t>.</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chor="ctr" anchorCtr="0"/>
          <a:lstStyle/>
          <a:p>
            <a:pPr>
              <a:defRPr/>
            </a:pPr>
            <a:r>
              <a:rPr lang="en-US" sz="3600" dirty="0"/>
              <a:t>Real World Example: Calculator (3)</a:t>
            </a:r>
            <a:endParaRPr lang="bg-BG" sz="3600" dirty="0"/>
          </a:p>
        </p:txBody>
      </p:sp>
      <p:sp>
        <p:nvSpPr>
          <p:cNvPr id="92163" name="Rectangle 3"/>
          <p:cNvSpPr>
            <a:spLocks noGrp="1" noChangeArrowheads="1"/>
          </p:cNvSpPr>
          <p:nvPr>
            <p:ph idx="1"/>
          </p:nvPr>
        </p:nvSpPr>
        <p:spPr>
          <a:xfrm>
            <a:off x="228600" y="990600"/>
            <a:ext cx="8686800" cy="5715000"/>
          </a:xfrm>
        </p:spPr>
        <p:txBody>
          <a:bodyPr/>
          <a:lstStyle/>
          <a:p>
            <a:pPr>
              <a:lnSpc>
                <a:spcPts val="3600"/>
              </a:lnSpc>
            </a:pPr>
            <a:r>
              <a:rPr lang="en-US" dirty="0"/>
              <a:t>Some controls could contain other </a:t>
            </a:r>
            <a:r>
              <a:rPr lang="en-US" dirty="0" smtClean="0"/>
              <a:t>(nested) controls </a:t>
            </a:r>
            <a:r>
              <a:rPr lang="en-US" dirty="0"/>
              <a:t>inside (e. g. </a:t>
            </a:r>
            <a:r>
              <a:rPr lang="en-US" dirty="0" smtClean="0"/>
              <a:t>panels and toolbars)</a:t>
            </a:r>
            <a:endParaRPr lang="en-US" dirty="0"/>
          </a:p>
          <a:p>
            <a:pPr lvl="1">
              <a:lnSpc>
                <a:spcPts val="3600"/>
              </a:lnSpc>
            </a:pPr>
            <a:r>
              <a:rPr lang="en-US" dirty="0"/>
              <a:t>We should have class </a:t>
            </a:r>
            <a:r>
              <a:rPr lang="en-US" dirty="0">
                <a:solidFill>
                  <a:schemeClr val="accent5">
                    <a:lumMod val="20000"/>
                    <a:lumOff val="80000"/>
                  </a:schemeClr>
                </a:solidFill>
                <a:latin typeface="Consolas" pitchFamily="49" charset="0"/>
                <a:cs typeface="Consolas" pitchFamily="49" charset="0"/>
              </a:rPr>
              <a:t>Container</a:t>
            </a:r>
            <a:r>
              <a:rPr lang="en-US" dirty="0"/>
              <a:t> that extends </a:t>
            </a:r>
            <a:r>
              <a:rPr lang="en-US" dirty="0" smtClean="0">
                <a:solidFill>
                  <a:schemeClr val="accent5">
                    <a:lumMod val="20000"/>
                    <a:lumOff val="80000"/>
                  </a:schemeClr>
                </a:solidFill>
                <a:latin typeface="Consolas" pitchFamily="49" charset="0"/>
                <a:cs typeface="Consolas" pitchFamily="49" charset="0"/>
              </a:rPr>
              <a:t>Control</a:t>
            </a:r>
            <a:r>
              <a:rPr lang="en-US" dirty="0" smtClean="0"/>
              <a:t> holding a collection of child controls</a:t>
            </a:r>
            <a:endParaRPr lang="en-US" dirty="0">
              <a:solidFill>
                <a:schemeClr val="accent5">
                  <a:lumMod val="20000"/>
                  <a:lumOff val="80000"/>
                </a:schemeClr>
              </a:solidFill>
              <a:latin typeface="Consolas" pitchFamily="49" charset="0"/>
              <a:cs typeface="Consolas" pitchFamily="49" charset="0"/>
            </a:endParaRPr>
          </a:p>
          <a:p>
            <a:pPr>
              <a:lnSpc>
                <a:spcPts val="3600"/>
              </a:lnSpc>
            </a:pPr>
            <a:r>
              <a:rPr lang="en-US" dirty="0"/>
              <a:t>The </a:t>
            </a:r>
            <a:r>
              <a:rPr lang="en-US" dirty="0">
                <a:solidFill>
                  <a:schemeClr val="accent5">
                    <a:lumMod val="20000"/>
                    <a:lumOff val="80000"/>
                  </a:schemeClr>
                </a:solidFill>
                <a:latin typeface="Consolas" pitchFamily="49" charset="0"/>
                <a:cs typeface="Consolas" pitchFamily="49" charset="0"/>
              </a:rPr>
              <a:t>Calculator</a:t>
            </a:r>
            <a:r>
              <a:rPr lang="en-US" dirty="0"/>
              <a:t> itself is a </a:t>
            </a:r>
            <a:r>
              <a:rPr lang="en-US" dirty="0">
                <a:solidFill>
                  <a:schemeClr val="accent5">
                    <a:lumMod val="20000"/>
                    <a:lumOff val="80000"/>
                  </a:schemeClr>
                </a:solidFill>
                <a:latin typeface="Consolas" pitchFamily="49" charset="0"/>
                <a:cs typeface="Consolas" pitchFamily="49" charset="0"/>
              </a:rPr>
              <a:t>Form</a:t>
            </a:r>
          </a:p>
          <a:p>
            <a:pPr lvl="1">
              <a:lnSpc>
                <a:spcPts val="3600"/>
              </a:lnSpc>
            </a:pPr>
            <a:r>
              <a:rPr lang="en-US" dirty="0">
                <a:solidFill>
                  <a:schemeClr val="accent5">
                    <a:lumMod val="20000"/>
                    <a:lumOff val="80000"/>
                  </a:schemeClr>
                </a:solidFill>
                <a:latin typeface="Consolas" pitchFamily="49" charset="0"/>
                <a:cs typeface="Consolas" pitchFamily="49" charset="0"/>
              </a:rPr>
              <a:t>Form</a:t>
            </a:r>
            <a:r>
              <a:rPr lang="en-US" dirty="0"/>
              <a:t> is a special kind of </a:t>
            </a:r>
            <a:r>
              <a:rPr lang="en-US" dirty="0">
                <a:solidFill>
                  <a:schemeClr val="accent5">
                    <a:lumMod val="20000"/>
                    <a:lumOff val="80000"/>
                  </a:schemeClr>
                </a:solidFill>
                <a:latin typeface="Consolas" pitchFamily="49" charset="0"/>
                <a:cs typeface="Consolas" pitchFamily="49" charset="0"/>
              </a:rPr>
              <a:t>Container</a:t>
            </a:r>
          </a:p>
          <a:p>
            <a:pPr lvl="1">
              <a:lnSpc>
                <a:spcPts val="3600"/>
              </a:lnSpc>
            </a:pPr>
            <a:r>
              <a:rPr lang="en-US" dirty="0"/>
              <a:t>Contains also border, title (</a:t>
            </a:r>
            <a:r>
              <a:rPr lang="en-US" dirty="0">
                <a:solidFill>
                  <a:schemeClr val="accent5">
                    <a:lumMod val="20000"/>
                    <a:lumOff val="80000"/>
                  </a:schemeClr>
                </a:solidFill>
                <a:latin typeface="Consolas" pitchFamily="49" charset="0"/>
                <a:cs typeface="Consolas" pitchFamily="49" charset="0"/>
              </a:rPr>
              <a:t>text</a:t>
            </a:r>
            <a:r>
              <a:rPr lang="en-US" dirty="0"/>
              <a:t> derived from </a:t>
            </a:r>
            <a:r>
              <a:rPr lang="en-US" dirty="0">
                <a:solidFill>
                  <a:schemeClr val="accent5">
                    <a:lumMod val="20000"/>
                    <a:lumOff val="80000"/>
                  </a:schemeClr>
                </a:solidFill>
                <a:latin typeface="Consolas" pitchFamily="49" charset="0"/>
                <a:cs typeface="Consolas" pitchFamily="49" charset="0"/>
              </a:rPr>
              <a:t>Control</a:t>
            </a:r>
            <a:r>
              <a:rPr lang="en-US" dirty="0"/>
              <a:t>), icon and system buttons </a:t>
            </a:r>
          </a:p>
          <a:p>
            <a:pPr>
              <a:lnSpc>
                <a:spcPts val="3600"/>
              </a:lnSpc>
            </a:pPr>
            <a:r>
              <a:rPr lang="en-US" dirty="0"/>
              <a:t>How the </a:t>
            </a:r>
            <a:r>
              <a:rPr lang="en-US" dirty="0">
                <a:solidFill>
                  <a:schemeClr val="accent5">
                    <a:lumMod val="20000"/>
                    <a:lumOff val="80000"/>
                  </a:schemeClr>
                </a:solidFill>
                <a:latin typeface="Consolas" pitchFamily="49" charset="0"/>
                <a:cs typeface="Consolas" pitchFamily="49" charset="0"/>
              </a:rPr>
              <a:t>Calculator</a:t>
            </a:r>
            <a:r>
              <a:rPr lang="en-US" dirty="0"/>
              <a:t> paints itself?</a:t>
            </a:r>
          </a:p>
          <a:p>
            <a:pPr lvl="1">
              <a:lnSpc>
                <a:spcPts val="3600"/>
              </a:lnSpc>
            </a:pPr>
            <a:r>
              <a:rPr lang="en-US" dirty="0"/>
              <a:t>Invokes </a:t>
            </a:r>
            <a:r>
              <a:rPr lang="en-US" dirty="0" smtClean="0">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rPr>
              <a:t> </a:t>
            </a:r>
            <a:r>
              <a:rPr lang="en-US" dirty="0"/>
              <a:t>for all </a:t>
            </a:r>
            <a:r>
              <a:rPr lang="en-US" dirty="0" smtClean="0"/>
              <a:t>child controls </a:t>
            </a:r>
            <a:r>
              <a:rPr lang="en-US" dirty="0"/>
              <a:t>inside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chor="ctr" anchorCtr="0"/>
          <a:lstStyle/>
          <a:p>
            <a:pPr>
              <a:defRPr/>
            </a:pPr>
            <a:r>
              <a:rPr lang="en-US" sz="3600" dirty="0"/>
              <a:t>Real World Example: Calculator (4)</a:t>
            </a:r>
            <a:endParaRPr lang="bg-BG" sz="3600" dirty="0"/>
          </a:p>
        </p:txBody>
      </p:sp>
      <p:sp>
        <p:nvSpPr>
          <p:cNvPr id="93187" name="Rectangle 3"/>
          <p:cNvSpPr>
            <a:spLocks noGrp="1" noChangeArrowheads="1"/>
          </p:cNvSpPr>
          <p:nvPr>
            <p:ph idx="1"/>
          </p:nvPr>
        </p:nvSpPr>
        <p:spPr/>
        <p:txBody>
          <a:bodyPr/>
          <a:lstStyle/>
          <a:p>
            <a:r>
              <a:rPr lang="en-US" dirty="0"/>
              <a:t>How a </a:t>
            </a:r>
            <a:r>
              <a:rPr lang="en-US" noProof="1" smtClean="0">
                <a:solidFill>
                  <a:schemeClr val="accent5">
                    <a:lumMod val="20000"/>
                    <a:lumOff val="80000"/>
                  </a:schemeClr>
                </a:solidFill>
                <a:latin typeface="Consolas" pitchFamily="49" charset="0"/>
                <a:cs typeface="Consolas" pitchFamily="49" charset="0"/>
              </a:rPr>
              <a:t>Container</a:t>
            </a:r>
            <a:r>
              <a:rPr lang="en-US" dirty="0" smtClean="0"/>
              <a:t> </a:t>
            </a:r>
            <a:r>
              <a:rPr lang="en-US" dirty="0"/>
              <a:t>paints itself?</a:t>
            </a:r>
          </a:p>
          <a:p>
            <a:pPr lvl="1"/>
            <a:r>
              <a:rPr lang="en-US" dirty="0"/>
              <a:t>Invokes </a:t>
            </a:r>
            <a:r>
              <a:rPr lang="en-US" noProof="1" smtClean="0">
                <a:solidFill>
                  <a:schemeClr val="accent5">
                    <a:lumMod val="20000"/>
                    <a:lumOff val="80000"/>
                  </a:schemeClr>
                </a:solidFill>
                <a:latin typeface="Consolas" pitchFamily="49" charset="0"/>
                <a:cs typeface="Consolas" pitchFamily="49" charset="0"/>
              </a:rPr>
              <a:t>Paint()</a:t>
            </a:r>
            <a:r>
              <a:rPr lang="en-US" dirty="0" smtClean="0">
                <a:solidFill>
                  <a:schemeClr val="accent5">
                    <a:lumMod val="20000"/>
                    <a:lumOff val="80000"/>
                  </a:schemeClr>
                </a:solidFill>
              </a:rPr>
              <a:t> </a:t>
            </a:r>
            <a:r>
              <a:rPr lang="en-US" dirty="0"/>
              <a:t>for all controls inside it</a:t>
            </a:r>
          </a:p>
          <a:p>
            <a:pPr lvl="1"/>
            <a:r>
              <a:rPr lang="en-US" dirty="0"/>
              <a:t>Each control knows how to visualize itself</a:t>
            </a:r>
            <a:endParaRPr lang="bg-BG" dirty="0"/>
          </a:p>
          <a:p>
            <a:r>
              <a:rPr lang="en-US" dirty="0"/>
              <a:t>What is the common between buttons, check boxes and radio buttons?</a:t>
            </a:r>
          </a:p>
          <a:p>
            <a:pPr lvl="1"/>
            <a:r>
              <a:rPr lang="en-US" dirty="0"/>
              <a:t>Can be pressed</a:t>
            </a:r>
          </a:p>
          <a:p>
            <a:pPr lvl="1"/>
            <a:r>
              <a:rPr lang="en-US" dirty="0"/>
              <a:t>Can be selected</a:t>
            </a:r>
          </a:p>
          <a:p>
            <a:r>
              <a:rPr lang="en-US" dirty="0"/>
              <a:t>We can define class </a:t>
            </a:r>
            <a:r>
              <a:rPr lang="en-US" noProof="1" smtClean="0">
                <a:solidFill>
                  <a:schemeClr val="accent5">
                    <a:lumMod val="20000"/>
                    <a:lumOff val="80000"/>
                  </a:schemeClr>
                </a:solidFill>
                <a:latin typeface="Consolas" pitchFamily="49" charset="0"/>
                <a:cs typeface="Consolas" pitchFamily="49" charset="0"/>
              </a:rPr>
              <a:t>AbstractButton</a:t>
            </a:r>
            <a:r>
              <a:rPr lang="en-US" dirty="0" smtClean="0"/>
              <a:t> </a:t>
            </a:r>
            <a:r>
              <a:rPr lang="en-US" dirty="0"/>
              <a:t>and all buttons can derive from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52</a:t>
            </a:fld>
            <a:endParaRPr lang="en-US" sz="11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chor="ctr" anchorCtr="0"/>
          <a:lstStyle/>
          <a:p>
            <a:pPr>
              <a:defRPr/>
            </a:pPr>
            <a:r>
              <a:rPr lang="en-US" dirty="0"/>
              <a:t>Calculator Classes </a:t>
            </a:r>
            <a:endParaRPr lang="bg-BG" dirty="0"/>
          </a:p>
        </p:txBody>
      </p:sp>
      <p:sp>
        <p:nvSpPr>
          <p:cNvPr id="14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53</a:t>
            </a:fld>
            <a:endParaRPr lang="en-US" sz="1100" dirty="0"/>
          </a:p>
        </p:txBody>
      </p:sp>
      <p:grpSp>
        <p:nvGrpSpPr>
          <p:cNvPr id="2" name="Group 73"/>
          <p:cNvGrpSpPr/>
          <p:nvPr/>
        </p:nvGrpSpPr>
        <p:grpSpPr>
          <a:xfrm>
            <a:off x="406822" y="1018160"/>
            <a:ext cx="8279978" cy="5458840"/>
            <a:chOff x="483023" y="865760"/>
            <a:chExt cx="8003752" cy="4620640"/>
          </a:xfrm>
        </p:grpSpPr>
        <p:sp>
          <p:nvSpPr>
            <p:cNvPr id="3185" name="Rectangle 113"/>
            <p:cNvSpPr>
              <a:spLocks noChangeArrowheads="1"/>
            </p:cNvSpPr>
            <p:nvPr/>
          </p:nvSpPr>
          <p:spPr bwMode="auto">
            <a:xfrm>
              <a:off x="5421089" y="3888276"/>
              <a:ext cx="88217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TextBox</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82" name="Rectangle 10"/>
            <p:cNvSpPr>
              <a:spLocks noChangeArrowheads="1"/>
            </p:cNvSpPr>
            <p:nvPr/>
          </p:nvSpPr>
          <p:spPr bwMode="auto">
            <a:xfrm>
              <a:off x="4116352" y="1272640"/>
              <a:ext cx="1446308" cy="25741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Paint()</a:t>
              </a:r>
            </a:p>
          </p:txBody>
        </p:sp>
        <p:sp>
          <p:nvSpPr>
            <p:cNvPr id="3086" name="Rectangle 14"/>
            <p:cNvSpPr>
              <a:spLocks noChangeArrowheads="1"/>
            </p:cNvSpPr>
            <p:nvPr/>
          </p:nvSpPr>
          <p:spPr bwMode="auto">
            <a:xfrm>
              <a:off x="4113975" y="865760"/>
              <a:ext cx="1448626" cy="40895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«interface»</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 IPaintable</a:t>
              </a:r>
            </a:p>
          </p:txBody>
        </p:sp>
        <p:sp>
          <p:nvSpPr>
            <p:cNvPr id="3093" name="Rectangle 21"/>
            <p:cNvSpPr>
              <a:spLocks noChangeArrowheads="1"/>
            </p:cNvSpPr>
            <p:nvPr/>
          </p:nvSpPr>
          <p:spPr bwMode="auto">
            <a:xfrm>
              <a:off x="4126161" y="2076792"/>
              <a:ext cx="1436440" cy="130575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0"/>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-location</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-size</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-text</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-bgColor</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-faceColor</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-font</a:t>
              </a:r>
            </a:p>
          </p:txBody>
        </p:sp>
        <p:sp>
          <p:nvSpPr>
            <p:cNvPr id="3106" name="Rectangle 34"/>
            <p:cNvSpPr>
              <a:spLocks noChangeArrowheads="1"/>
            </p:cNvSpPr>
            <p:nvPr/>
          </p:nvSpPr>
          <p:spPr bwMode="auto">
            <a:xfrm>
              <a:off x="4126161" y="1896188"/>
              <a:ext cx="1436440" cy="18060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3107" name="Line 35"/>
            <p:cNvSpPr>
              <a:spLocks noChangeShapeType="1"/>
            </p:cNvSpPr>
            <p:nvPr/>
          </p:nvSpPr>
          <p:spPr bwMode="auto">
            <a:xfrm>
              <a:off x="4829759" y="1705203"/>
              <a:ext cx="2437" cy="19306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09" name="Freeform 37"/>
            <p:cNvSpPr>
              <a:spLocks/>
            </p:cNvSpPr>
            <p:nvPr/>
          </p:nvSpPr>
          <p:spPr bwMode="auto">
            <a:xfrm>
              <a:off x="4720096" y="1555737"/>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5" name="Rectangle 43"/>
            <p:cNvSpPr>
              <a:spLocks noChangeArrowheads="1"/>
            </p:cNvSpPr>
            <p:nvPr/>
          </p:nvSpPr>
          <p:spPr bwMode="auto">
            <a:xfrm>
              <a:off x="809009" y="3886200"/>
              <a:ext cx="150556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Container</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7" name="Freeform 45"/>
            <p:cNvSpPr>
              <a:spLocks/>
            </p:cNvSpPr>
            <p:nvPr/>
          </p:nvSpPr>
          <p:spPr bwMode="auto">
            <a:xfrm>
              <a:off x="1552574" y="3563270"/>
              <a:ext cx="2971801" cy="322930"/>
            </a:xfrm>
            <a:custGeom>
              <a:avLst/>
              <a:gdLst/>
              <a:ahLst/>
              <a:cxnLst>
                <a:cxn ang="0">
                  <a:pos x="1021" y="0"/>
                </a:cxn>
                <a:cxn ang="0">
                  <a:pos x="1021" y="74"/>
                </a:cxn>
                <a:cxn ang="0">
                  <a:pos x="0" y="74"/>
                </a:cxn>
                <a:cxn ang="0">
                  <a:pos x="0" y="130"/>
                </a:cxn>
              </a:cxnLst>
              <a:rect l="0" t="0" r="r" b="b"/>
              <a:pathLst>
                <a:path w="1021" h="130">
                  <a:moveTo>
                    <a:pt x="1021" y="0"/>
                  </a:moveTo>
                  <a:lnTo>
                    <a:pt x="1021" y="74"/>
                  </a:lnTo>
                  <a:lnTo>
                    <a:pt x="0" y="74"/>
                  </a:lnTo>
                  <a:lnTo>
                    <a:pt x="0" y="13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9" name="Freeform 47"/>
            <p:cNvSpPr>
              <a:spLocks/>
            </p:cNvSpPr>
            <p:nvPr/>
          </p:nvSpPr>
          <p:spPr bwMode="auto">
            <a:xfrm>
              <a:off x="4414833"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4" name="Rectangle 52"/>
            <p:cNvSpPr>
              <a:spLocks noChangeArrowheads="1"/>
            </p:cNvSpPr>
            <p:nvPr/>
          </p:nvSpPr>
          <p:spPr bwMode="auto">
            <a:xfrm>
              <a:off x="1630026" y="4607540"/>
              <a:ext cx="110637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Form</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7" name="Freeform 55"/>
            <p:cNvSpPr>
              <a:spLocks/>
            </p:cNvSpPr>
            <p:nvPr/>
          </p:nvSpPr>
          <p:spPr bwMode="auto">
            <a:xfrm>
              <a:off x="1976073" y="4311651"/>
              <a:ext cx="207141" cy="295890"/>
            </a:xfrm>
            <a:custGeom>
              <a:avLst/>
              <a:gdLst/>
              <a:ahLst/>
              <a:cxnLst>
                <a:cxn ang="0">
                  <a:pos x="0" y="0"/>
                </a:cxn>
                <a:cxn ang="0">
                  <a:pos x="0" y="64"/>
                </a:cxn>
                <a:cxn ang="0">
                  <a:pos x="85" y="64"/>
                </a:cxn>
                <a:cxn ang="0">
                  <a:pos x="85" y="132"/>
                </a:cxn>
              </a:cxnLst>
              <a:rect l="0" t="0" r="r" b="b"/>
              <a:pathLst>
                <a:path w="85" h="132">
                  <a:moveTo>
                    <a:pt x="0" y="0"/>
                  </a:moveTo>
                  <a:lnTo>
                    <a:pt x="0" y="64"/>
                  </a:lnTo>
                  <a:lnTo>
                    <a:pt x="85" y="64"/>
                  </a:lnTo>
                  <a:lnTo>
                    <a:pt x="85"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8" name="Freeform 56"/>
            <p:cNvSpPr>
              <a:spLocks/>
            </p:cNvSpPr>
            <p:nvPr/>
          </p:nvSpPr>
          <p:spPr bwMode="auto">
            <a:xfrm>
              <a:off x="1866410"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4" name="Rectangle 62"/>
            <p:cNvSpPr>
              <a:spLocks noChangeArrowheads="1"/>
            </p:cNvSpPr>
            <p:nvPr/>
          </p:nvSpPr>
          <p:spPr bwMode="auto">
            <a:xfrm>
              <a:off x="1627589" y="5247670"/>
              <a:ext cx="1106376" cy="23873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Calculator</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7" name="Line 65"/>
            <p:cNvSpPr>
              <a:spLocks noChangeShapeType="1"/>
            </p:cNvSpPr>
            <p:nvPr/>
          </p:nvSpPr>
          <p:spPr bwMode="auto">
            <a:xfrm>
              <a:off x="2180777" y="5019319"/>
              <a:ext cx="2437" cy="22835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8" name="Freeform 66"/>
            <p:cNvSpPr>
              <a:spLocks/>
            </p:cNvSpPr>
            <p:nvPr/>
          </p:nvSpPr>
          <p:spPr bwMode="auto">
            <a:xfrm>
              <a:off x="2071115" y="486985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5" name="Rectangle 73"/>
            <p:cNvSpPr>
              <a:spLocks noChangeArrowheads="1"/>
            </p:cNvSpPr>
            <p:nvPr/>
          </p:nvSpPr>
          <p:spPr bwMode="auto">
            <a:xfrm>
              <a:off x="3245991" y="3886200"/>
              <a:ext cx="196418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AbstractButton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7" name="Line 75"/>
            <p:cNvSpPr>
              <a:spLocks noChangeShapeType="1"/>
            </p:cNvSpPr>
            <p:nvPr/>
          </p:nvSpPr>
          <p:spPr bwMode="auto">
            <a:xfrm>
              <a:off x="4861425" y="3563270"/>
              <a:ext cx="2437" cy="31761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9" name="Freeform 77"/>
            <p:cNvSpPr>
              <a:spLocks/>
            </p:cNvSpPr>
            <p:nvPr/>
          </p:nvSpPr>
          <p:spPr bwMode="auto">
            <a:xfrm>
              <a:off x="4751762"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54" name="Rectangle 82"/>
            <p:cNvSpPr>
              <a:spLocks noChangeArrowheads="1"/>
            </p:cNvSpPr>
            <p:nvPr/>
          </p:nvSpPr>
          <p:spPr bwMode="auto">
            <a:xfrm>
              <a:off x="2941107" y="4602941"/>
              <a:ext cx="80175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61" name="Rectangle 89"/>
            <p:cNvSpPr>
              <a:spLocks noChangeArrowheads="1"/>
            </p:cNvSpPr>
            <p:nvPr/>
          </p:nvSpPr>
          <p:spPr bwMode="auto">
            <a:xfrm>
              <a:off x="3935383" y="4602941"/>
              <a:ext cx="911420"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CheckBox</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68" name="Rectangle 96"/>
            <p:cNvSpPr>
              <a:spLocks noChangeArrowheads="1"/>
            </p:cNvSpPr>
            <p:nvPr/>
          </p:nvSpPr>
          <p:spPr bwMode="auto">
            <a:xfrm>
              <a:off x="5058818" y="4602941"/>
              <a:ext cx="1203855"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RadioButton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1" name="Freeform 99"/>
            <p:cNvSpPr>
              <a:spLocks/>
            </p:cNvSpPr>
            <p:nvPr/>
          </p:nvSpPr>
          <p:spPr bwMode="auto">
            <a:xfrm>
              <a:off x="3340767" y="4298950"/>
              <a:ext cx="704279" cy="303991"/>
            </a:xfrm>
            <a:custGeom>
              <a:avLst/>
              <a:gdLst/>
              <a:ahLst/>
              <a:cxnLst>
                <a:cxn ang="0">
                  <a:pos x="289" y="0"/>
                </a:cxn>
                <a:cxn ang="0">
                  <a:pos x="289" y="53"/>
                </a:cxn>
                <a:cxn ang="0">
                  <a:pos x="0" y="53"/>
                </a:cxn>
                <a:cxn ang="0">
                  <a:pos x="0" y="110"/>
                </a:cxn>
              </a:cxnLst>
              <a:rect l="0" t="0" r="r" b="b"/>
              <a:pathLst>
                <a:path w="289" h="110">
                  <a:moveTo>
                    <a:pt x="289" y="0"/>
                  </a:moveTo>
                  <a:lnTo>
                    <a:pt x="289" y="53"/>
                  </a:lnTo>
                  <a:lnTo>
                    <a:pt x="0" y="53"/>
                  </a:lnTo>
                  <a:lnTo>
                    <a:pt x="0"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2" name="Freeform 100"/>
            <p:cNvSpPr>
              <a:spLocks/>
            </p:cNvSpPr>
            <p:nvPr/>
          </p:nvSpPr>
          <p:spPr bwMode="auto">
            <a:xfrm>
              <a:off x="3935383"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4" name="Line 102"/>
            <p:cNvSpPr>
              <a:spLocks noChangeShapeType="1"/>
            </p:cNvSpPr>
            <p:nvPr/>
          </p:nvSpPr>
          <p:spPr bwMode="auto">
            <a:xfrm>
              <a:off x="4391025" y="4318000"/>
              <a:ext cx="2505" cy="28494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5" name="Freeform 103"/>
            <p:cNvSpPr>
              <a:spLocks/>
            </p:cNvSpPr>
            <p:nvPr/>
          </p:nvSpPr>
          <p:spPr bwMode="auto">
            <a:xfrm>
              <a:off x="4281430"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7" name="Freeform 105"/>
            <p:cNvSpPr>
              <a:spLocks/>
            </p:cNvSpPr>
            <p:nvPr/>
          </p:nvSpPr>
          <p:spPr bwMode="auto">
            <a:xfrm>
              <a:off x="4737141" y="4305300"/>
              <a:ext cx="916294" cy="297641"/>
            </a:xfrm>
            <a:custGeom>
              <a:avLst/>
              <a:gdLst/>
              <a:ahLst/>
              <a:cxnLst>
                <a:cxn ang="0">
                  <a:pos x="0" y="0"/>
                </a:cxn>
                <a:cxn ang="0">
                  <a:pos x="0" y="53"/>
                </a:cxn>
                <a:cxn ang="0">
                  <a:pos x="317" y="53"/>
                </a:cxn>
                <a:cxn ang="0">
                  <a:pos x="317" y="110"/>
                </a:cxn>
              </a:cxnLst>
              <a:rect l="0" t="0" r="r" b="b"/>
              <a:pathLst>
                <a:path w="317" h="110">
                  <a:moveTo>
                    <a:pt x="0" y="0"/>
                  </a:moveTo>
                  <a:lnTo>
                    <a:pt x="0" y="53"/>
                  </a:lnTo>
                  <a:lnTo>
                    <a:pt x="317" y="53"/>
                  </a:lnTo>
                  <a:lnTo>
                    <a:pt x="317"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8" name="Freeform 106"/>
            <p:cNvSpPr>
              <a:spLocks/>
            </p:cNvSpPr>
            <p:nvPr/>
          </p:nvSpPr>
          <p:spPr bwMode="auto">
            <a:xfrm>
              <a:off x="4627478"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94" name="Rectangle 122"/>
            <p:cNvSpPr>
              <a:spLocks noChangeArrowheads="1"/>
            </p:cNvSpPr>
            <p:nvPr/>
          </p:nvSpPr>
          <p:spPr bwMode="auto">
            <a:xfrm>
              <a:off x="6429987" y="3888276"/>
              <a:ext cx="107469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MainMenu</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1" name="Rectangle 129"/>
            <p:cNvSpPr>
              <a:spLocks noChangeArrowheads="1"/>
            </p:cNvSpPr>
            <p:nvPr/>
          </p:nvSpPr>
          <p:spPr bwMode="auto">
            <a:xfrm>
              <a:off x="7658211" y="3888276"/>
              <a:ext cx="82856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MenuItem</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7" name="Freeform 135"/>
            <p:cNvSpPr>
              <a:spLocks/>
            </p:cNvSpPr>
            <p:nvPr/>
          </p:nvSpPr>
          <p:spPr bwMode="auto">
            <a:xfrm>
              <a:off x="5210175" y="3565346"/>
              <a:ext cx="2895600" cy="317615"/>
            </a:xfrm>
            <a:custGeom>
              <a:avLst/>
              <a:gdLst/>
              <a:ahLst/>
              <a:cxnLst>
                <a:cxn ang="0">
                  <a:pos x="0" y="0"/>
                </a:cxn>
                <a:cxn ang="0">
                  <a:pos x="0" y="74"/>
                </a:cxn>
                <a:cxn ang="0">
                  <a:pos x="1360" y="74"/>
                </a:cxn>
                <a:cxn ang="0">
                  <a:pos x="1360" y="153"/>
                </a:cxn>
              </a:cxnLst>
              <a:rect l="0" t="0" r="r" b="b"/>
              <a:pathLst>
                <a:path w="1360" h="153">
                  <a:moveTo>
                    <a:pt x="0" y="0"/>
                  </a:moveTo>
                  <a:lnTo>
                    <a:pt x="0" y="74"/>
                  </a:lnTo>
                  <a:lnTo>
                    <a:pt x="1360" y="74"/>
                  </a:lnTo>
                  <a:lnTo>
                    <a:pt x="1360" y="153"/>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8" name="Freeform 136"/>
            <p:cNvSpPr>
              <a:spLocks/>
            </p:cNvSpPr>
            <p:nvPr/>
          </p:nvSpPr>
          <p:spPr bwMode="auto">
            <a:xfrm>
              <a:off x="5100383" y="341288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4" name="Rectangle 142"/>
            <p:cNvSpPr>
              <a:spLocks noChangeArrowheads="1"/>
            </p:cNvSpPr>
            <p:nvPr/>
          </p:nvSpPr>
          <p:spPr bwMode="auto">
            <a:xfrm>
              <a:off x="483023" y="4607540"/>
              <a:ext cx="993352"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Panel</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7" name="Freeform 145"/>
            <p:cNvSpPr>
              <a:spLocks/>
            </p:cNvSpPr>
            <p:nvPr/>
          </p:nvSpPr>
          <p:spPr bwMode="auto">
            <a:xfrm>
              <a:off x="906251" y="4318001"/>
              <a:ext cx="248569" cy="289540"/>
            </a:xfrm>
            <a:custGeom>
              <a:avLst/>
              <a:gdLst/>
              <a:ahLst/>
              <a:cxnLst>
                <a:cxn ang="0">
                  <a:pos x="102" y="0"/>
                </a:cxn>
                <a:cxn ang="0">
                  <a:pos x="102" y="64"/>
                </a:cxn>
                <a:cxn ang="0">
                  <a:pos x="0" y="64"/>
                </a:cxn>
                <a:cxn ang="0">
                  <a:pos x="0" y="132"/>
                </a:cxn>
              </a:cxnLst>
              <a:rect l="0" t="0" r="r" b="b"/>
              <a:pathLst>
                <a:path w="102" h="132">
                  <a:moveTo>
                    <a:pt x="102" y="0"/>
                  </a:moveTo>
                  <a:lnTo>
                    <a:pt x="102" y="64"/>
                  </a:lnTo>
                  <a:lnTo>
                    <a:pt x="0" y="64"/>
                  </a:lnTo>
                  <a:lnTo>
                    <a:pt x="0"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9" name="Freeform 147"/>
            <p:cNvSpPr>
              <a:spLocks/>
            </p:cNvSpPr>
            <p:nvPr/>
          </p:nvSpPr>
          <p:spPr bwMode="auto">
            <a:xfrm>
              <a:off x="1045158"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cxnSp>
          <p:nvCxnSpPr>
            <p:cNvPr id="65" name="Straight Connector 64"/>
            <p:cNvCxnSpPr>
              <a:stCxn id="3185" idx="0"/>
              <a:endCxn id="3185" idx="0"/>
            </p:cNvCxnSpPr>
            <p:nvPr/>
          </p:nvCxnSpPr>
          <p:spPr>
            <a:xfrm rot="5400000" flipH="1" flipV="1">
              <a:off x="5862178" y="38882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V="1">
              <a:off x="5780087" y="3802062"/>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cxnSp>
          <p:nvCxnSpPr>
            <p:cNvPr id="73" name="Straight Connector 72"/>
            <p:cNvCxnSpPr/>
            <p:nvPr/>
          </p:nvCxnSpPr>
          <p:spPr>
            <a:xfrm rot="16200000" flipV="1">
              <a:off x="6865939" y="3792536"/>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gr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697734"/>
            <a:ext cx="6858000" cy="914400"/>
          </a:xfrm>
        </p:spPr>
        <p:txBody>
          <a:bodyPr>
            <a:noAutofit/>
          </a:bodyPr>
          <a:lstStyle/>
          <a:p>
            <a:pPr algn="ctr"/>
            <a:r>
              <a:rPr lang="en-US" sz="5000" dirty="0" smtClean="0"/>
              <a:t>Cohesion and Coupling</a:t>
            </a:r>
            <a:endParaRPr lang="en-US" sz="5000" dirty="0"/>
          </a:p>
        </p:txBody>
      </p:sp>
      <p:pic>
        <p:nvPicPr>
          <p:cNvPr id="33793" name="Picture 1"/>
          <p:cNvPicPr>
            <a:picLocks noChangeAspect="1" noChangeArrowheads="1"/>
          </p:cNvPicPr>
          <p:nvPr/>
        </p:nvPicPr>
        <p:blipFill>
          <a:blip r:embed="rId2" cstate="email">
            <a:grayscl/>
            <a:extLst>
              <a:ext uri="{28A0092B-C50C-407E-A947-70E740481C1C}">
                <a14:useLocalDpi xmlns:a14="http://schemas.microsoft.com/office/drawing/2010/main" val="0"/>
              </a:ext>
            </a:extLst>
          </a:blip>
          <a:srcRect/>
          <a:stretch>
            <a:fillRect/>
          </a:stretch>
        </p:blipFill>
        <p:spPr bwMode="auto">
          <a:xfrm>
            <a:off x="2587170" y="2993134"/>
            <a:ext cx="4110037" cy="3026666"/>
          </a:xfrm>
          <a:prstGeom prst="roundRect">
            <a:avLst>
              <a:gd name="adj" fmla="val 13310"/>
            </a:avLst>
          </a:prstGeom>
          <a:ln>
            <a:noFill/>
          </a:ln>
          <a:effectLst>
            <a:softEdge rad="112500"/>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lstStyle/>
          <a:p>
            <a:pPr>
              <a:lnSpc>
                <a:spcPct val="100000"/>
              </a:lnSpc>
            </a:pPr>
            <a:r>
              <a:rPr lang="en-US" dirty="0" smtClean="0"/>
              <a:t>Cohesion describes how closely all the routines in a class or all the code in a routine support a central purpose</a:t>
            </a:r>
          </a:p>
          <a:p>
            <a:pPr>
              <a:lnSpc>
                <a:spcPct val="100000"/>
              </a:lnSpc>
            </a:pPr>
            <a:r>
              <a:rPr lang="en-US" dirty="0" smtClean="0"/>
              <a:t>Cohesion must be strong</a:t>
            </a:r>
          </a:p>
          <a:p>
            <a:pPr lvl="1">
              <a:lnSpc>
                <a:spcPct val="100000"/>
              </a:lnSpc>
            </a:pPr>
            <a:r>
              <a:rPr lang="en-US" dirty="0" smtClean="0"/>
              <a:t>Well-defined abstractions keep cohesion strong</a:t>
            </a:r>
          </a:p>
          <a:p>
            <a:pPr>
              <a:lnSpc>
                <a:spcPct val="100000"/>
              </a:lnSpc>
            </a:pPr>
            <a:r>
              <a:rPr lang="en-US" dirty="0" smtClean="0"/>
              <a:t>Classes must contain strongly related functionality and aim for single purpose</a:t>
            </a:r>
          </a:p>
          <a:p>
            <a:pPr>
              <a:lnSpc>
                <a:spcPct val="100000"/>
              </a:lnSpc>
            </a:pPr>
            <a:r>
              <a:rPr lang="en-US" dirty="0" smtClean="0"/>
              <a:t>Cohesion is a useful tool for managing complexity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and Bad Cohesion</a:t>
            </a:r>
            <a:endParaRPr lang="en-US" dirty="0"/>
          </a:p>
        </p:txBody>
      </p:sp>
      <p:sp>
        <p:nvSpPr>
          <p:cNvPr id="3" name="Content Placeholder 2"/>
          <p:cNvSpPr>
            <a:spLocks noGrp="1"/>
          </p:cNvSpPr>
          <p:nvPr>
            <p:ph idx="1"/>
          </p:nvPr>
        </p:nvSpPr>
        <p:spPr/>
        <p:txBody>
          <a:bodyPr/>
          <a:lstStyle/>
          <a:p>
            <a:pPr lvl="1">
              <a:spcBef>
                <a:spcPct val="35000"/>
              </a:spcBef>
            </a:pPr>
            <a:r>
              <a:rPr lang="en-US" dirty="0" smtClean="0"/>
              <a:t>Good: hard disk, cdrom, floppy</a:t>
            </a:r>
          </a:p>
          <a:p>
            <a:pPr lvl="1">
              <a:spcBef>
                <a:spcPct val="35000"/>
              </a:spcBef>
            </a:pPr>
            <a:endParaRPr lang="en-US" dirty="0" smtClean="0"/>
          </a:p>
          <a:p>
            <a:pPr lvl="1">
              <a:spcBef>
                <a:spcPct val="35000"/>
              </a:spcBef>
            </a:pPr>
            <a:endParaRPr lang="en-US" dirty="0" smtClean="0"/>
          </a:p>
          <a:p>
            <a:pPr lvl="1">
              <a:spcBef>
                <a:spcPts val="3000"/>
              </a:spcBef>
            </a:pPr>
            <a:r>
              <a:rPr lang="en-US" dirty="0" smtClean="0"/>
              <a:t>BAD: spaghetti code</a:t>
            </a:r>
            <a:endParaRPr lang="bg-BG" dirty="0" smtClean="0"/>
          </a:p>
          <a:p>
            <a:pPr lvl="1">
              <a:spcBef>
                <a:spcPct val="35000"/>
              </a:spcBef>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pic>
        <p:nvPicPr>
          <p:cNvPr id="5" name="Picture 23" descr="HDD"/>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6913" y="1628775"/>
            <a:ext cx="1741487" cy="1741487"/>
          </a:xfrm>
          <a:prstGeom prst="rect">
            <a:avLst/>
          </a:prstGeom>
          <a:noFill/>
        </p:spPr>
      </p:pic>
      <p:pic>
        <p:nvPicPr>
          <p:cNvPr id="9" name="Picture 19" descr="cddrive"/>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0400" y="1600200"/>
            <a:ext cx="2540001" cy="1905000"/>
          </a:xfrm>
          <a:prstGeom prst="rect">
            <a:avLst/>
          </a:prstGeom>
          <a:noFill/>
        </p:spPr>
      </p:pic>
      <p:pic>
        <p:nvPicPr>
          <p:cNvPr id="11" name="Picture 5" descr="network-woodenmodel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06377" y="4267200"/>
            <a:ext cx="2302048" cy="2082746"/>
          </a:xfrm>
          <a:prstGeom prst="roundRect">
            <a:avLst>
              <a:gd name="adj" fmla="val 9561"/>
            </a:avLst>
          </a:prstGeom>
          <a:noFill/>
          <a:ln w="9525">
            <a:noFill/>
            <a:miter lim="800000"/>
            <a:headEnd/>
            <a:tailEnd/>
          </a:ln>
        </p:spPr>
      </p:pic>
      <p:pic>
        <p:nvPicPr>
          <p:cNvPr id="2051"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91000" y="4267200"/>
            <a:ext cx="2514600" cy="2144806"/>
          </a:xfrm>
          <a:prstGeom prst="roundRect">
            <a:avLst>
              <a:gd name="adj" fmla="val 9561"/>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Cohesion</a:t>
            </a:r>
            <a:endParaRPr lang="en-US" dirty="0"/>
          </a:p>
        </p:txBody>
      </p:sp>
      <p:sp>
        <p:nvSpPr>
          <p:cNvPr id="3" name="Content Placeholder 2"/>
          <p:cNvSpPr>
            <a:spLocks noGrp="1"/>
          </p:cNvSpPr>
          <p:nvPr>
            <p:ph idx="1"/>
          </p:nvPr>
        </p:nvSpPr>
        <p:spPr/>
        <p:txBody>
          <a:bodyPr/>
          <a:lstStyle/>
          <a:p>
            <a:pPr>
              <a:lnSpc>
                <a:spcPct val="85000"/>
              </a:lnSpc>
            </a:pPr>
            <a:r>
              <a:rPr lang="en-US" dirty="0" smtClean="0"/>
              <a:t>Strong cohesion example</a:t>
            </a:r>
          </a:p>
          <a:p>
            <a:pPr lvl="1">
              <a:lnSpc>
                <a:spcPct val="85000"/>
              </a:lnSpc>
            </a:pPr>
            <a:r>
              <a:rPr lang="en-US" dirty="0" smtClean="0"/>
              <a:t>Class </a:t>
            </a:r>
            <a:r>
              <a:rPr lang="en-US" dirty="0" smtClean="0">
                <a:solidFill>
                  <a:schemeClr val="accent5">
                    <a:lumMod val="20000"/>
                    <a:lumOff val="80000"/>
                  </a:schemeClr>
                </a:solidFill>
                <a:latin typeface="Consolas" pitchFamily="49" charset="0"/>
                <a:cs typeface="Consolas" pitchFamily="49" charset="0"/>
              </a:rPr>
              <a:t>Math</a:t>
            </a:r>
            <a:r>
              <a:rPr lang="en-US" dirty="0" smtClean="0"/>
              <a:t> that has methods:</a:t>
            </a:r>
          </a:p>
          <a:p>
            <a:pPr lvl="2">
              <a:lnSpc>
                <a:spcPct val="85000"/>
              </a:lnSpc>
              <a:buNone/>
            </a:pPr>
            <a:r>
              <a:rPr lang="en-US" dirty="0" smtClean="0">
                <a:solidFill>
                  <a:schemeClr val="accent5">
                    <a:lumMod val="20000"/>
                    <a:lumOff val="80000"/>
                  </a:schemeClr>
                </a:solidFill>
                <a:latin typeface="Consolas" pitchFamily="49" charset="0"/>
                <a:cs typeface="Consolas" pitchFamily="49" charset="0"/>
              </a:rPr>
              <a:t>Sin()</a:t>
            </a:r>
            <a:r>
              <a:rPr lang="en-US" dirty="0" smtClean="0"/>
              <a:t>, </a:t>
            </a:r>
            <a:r>
              <a:rPr lang="en-US" dirty="0" smtClean="0">
                <a:solidFill>
                  <a:schemeClr val="accent5">
                    <a:lumMod val="20000"/>
                    <a:lumOff val="80000"/>
                  </a:schemeClr>
                </a:solidFill>
                <a:latin typeface="Consolas" pitchFamily="49" charset="0"/>
                <a:cs typeface="Consolas" pitchFamily="49" charset="0"/>
              </a:rPr>
              <a:t>Cos()</a:t>
            </a:r>
            <a:r>
              <a:rPr lang="en-US" dirty="0" smtClean="0"/>
              <a:t>, </a:t>
            </a:r>
            <a:r>
              <a:rPr lang="en-US" dirty="0" smtClean="0">
                <a:solidFill>
                  <a:schemeClr val="accent5">
                    <a:lumMod val="20000"/>
                    <a:lumOff val="80000"/>
                  </a:schemeClr>
                </a:solidFill>
                <a:latin typeface="Consolas" pitchFamily="49" charset="0"/>
                <a:cs typeface="Consolas" pitchFamily="49" charset="0"/>
              </a:rPr>
              <a:t>Asin()</a:t>
            </a:r>
          </a:p>
          <a:p>
            <a:pPr lvl="2">
              <a:lnSpc>
                <a:spcPct val="85000"/>
              </a:lnSpc>
              <a:buNone/>
            </a:pPr>
            <a:r>
              <a:rPr lang="en-US" dirty="0" smtClean="0">
                <a:solidFill>
                  <a:schemeClr val="accent5">
                    <a:lumMod val="20000"/>
                    <a:lumOff val="80000"/>
                  </a:schemeClr>
                </a:solidFill>
                <a:latin typeface="Consolas" pitchFamily="49" charset="0"/>
                <a:cs typeface="Consolas" pitchFamily="49" charset="0"/>
              </a:rPr>
              <a:t>Sqrt()</a:t>
            </a:r>
            <a:r>
              <a:rPr lang="en-US" dirty="0" smtClean="0"/>
              <a:t>, </a:t>
            </a:r>
            <a:r>
              <a:rPr lang="en-US" dirty="0" smtClean="0">
                <a:solidFill>
                  <a:schemeClr val="accent5">
                    <a:lumMod val="20000"/>
                    <a:lumOff val="80000"/>
                  </a:schemeClr>
                </a:solidFill>
                <a:latin typeface="Consolas" pitchFamily="49" charset="0"/>
                <a:cs typeface="Consolas" pitchFamily="49" charset="0"/>
              </a:rPr>
              <a:t>Pow()</a:t>
            </a:r>
            <a:r>
              <a:rPr lang="en-US" dirty="0" smtClean="0"/>
              <a:t>, </a:t>
            </a:r>
            <a:r>
              <a:rPr lang="en-US" dirty="0" smtClean="0">
                <a:solidFill>
                  <a:schemeClr val="accent5">
                    <a:lumMod val="20000"/>
                    <a:lumOff val="80000"/>
                  </a:schemeClr>
                </a:solidFill>
                <a:latin typeface="Consolas" pitchFamily="49" charset="0"/>
                <a:cs typeface="Consolas" pitchFamily="49" charset="0"/>
              </a:rPr>
              <a:t>Exp()</a:t>
            </a:r>
          </a:p>
          <a:p>
            <a:pPr lvl="2">
              <a:lnSpc>
                <a:spcPct val="85000"/>
              </a:lnSpc>
              <a:buNone/>
            </a:pPr>
            <a:r>
              <a:rPr lang="en-US" dirty="0" smtClean="0">
                <a:solidFill>
                  <a:schemeClr val="accent5">
                    <a:lumMod val="20000"/>
                    <a:lumOff val="80000"/>
                  </a:schemeClr>
                </a:solidFill>
                <a:latin typeface="Consolas" pitchFamily="49" charset="0"/>
                <a:cs typeface="Consolas" pitchFamily="49" charset="0"/>
              </a:rPr>
              <a:t>Math.PI</a:t>
            </a:r>
            <a:r>
              <a:rPr lang="en-US" dirty="0" smtClean="0"/>
              <a:t>, </a:t>
            </a:r>
            <a:r>
              <a:rPr lang="en-US" dirty="0" smtClean="0">
                <a:solidFill>
                  <a:schemeClr val="accent5">
                    <a:lumMod val="20000"/>
                    <a:lumOff val="80000"/>
                  </a:schemeClr>
                </a:solidFill>
                <a:latin typeface="Consolas" pitchFamily="49" charset="0"/>
                <a:cs typeface="Consolas" pitchFamily="49" charset="0"/>
              </a:rPr>
              <a:t>Math.E</a:t>
            </a:r>
            <a:endParaRPr lang="en-US"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5" name="Rectangle 5"/>
          <p:cNvSpPr>
            <a:spLocks noChangeArrowheads="1"/>
          </p:cNvSpPr>
          <p:nvPr/>
        </p:nvSpPr>
        <p:spPr bwMode="auto">
          <a:xfrm>
            <a:off x="685800" y="3886200"/>
            <a:ext cx="7772400" cy="25853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eaLnBrk="0" hangingPunct="0">
              <a:lnSpc>
                <a:spcPct val="9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eaLnBrk="0" hangingPunct="0">
              <a:lnSpc>
                <a:spcPct val="9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pic>
        <p:nvPicPr>
          <p:cNvPr id="30722" name="Picture 2" descr="http://www.space-matters.info/img/waterstrider.jpg"/>
          <p:cNvPicPr>
            <a:picLocks noChangeAspect="1" noChangeArrowheads="1"/>
          </p:cNvPicPr>
          <p:nvPr/>
        </p:nvPicPr>
        <p:blipFill>
          <a:blip r:embed="rId2" cstate="email">
            <a:grayscl/>
            <a:extLst>
              <a:ext uri="{28A0092B-C50C-407E-A947-70E740481C1C}">
                <a14:useLocalDpi xmlns:a14="http://schemas.microsoft.com/office/drawing/2010/main" val="0"/>
              </a:ext>
            </a:extLst>
          </a:blip>
          <a:srcRect/>
          <a:stretch>
            <a:fillRect/>
          </a:stretch>
        </p:blipFill>
        <p:spPr bwMode="auto">
          <a:xfrm>
            <a:off x="5987227" y="1600200"/>
            <a:ext cx="2470973" cy="1828800"/>
          </a:xfrm>
          <a:prstGeom prst="roundRect">
            <a:avLst>
              <a:gd name="adj" fmla="val 13492"/>
            </a:avLst>
          </a:prstGeom>
          <a:ln>
            <a:noFill/>
          </a:ln>
          <a:effectLst>
            <a:softEdge rad="112500"/>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Cohesion</a:t>
            </a:r>
            <a:endParaRPr lang="en-US" b="0" dirty="0"/>
          </a:p>
        </p:txBody>
      </p:sp>
      <p:sp>
        <p:nvSpPr>
          <p:cNvPr id="3" name="Content Placeholder 2"/>
          <p:cNvSpPr>
            <a:spLocks noGrp="1"/>
          </p:cNvSpPr>
          <p:nvPr>
            <p:ph idx="1"/>
          </p:nvPr>
        </p:nvSpPr>
        <p:spPr/>
        <p:txBody>
          <a:bodyPr/>
          <a:lstStyle/>
          <a:p>
            <a:pPr>
              <a:lnSpc>
                <a:spcPct val="85000"/>
              </a:lnSpc>
              <a:spcBef>
                <a:spcPct val="50000"/>
              </a:spcBef>
            </a:pPr>
            <a:r>
              <a:rPr lang="en-US" dirty="0" smtClean="0"/>
              <a:t>Bad cohesion example</a:t>
            </a:r>
          </a:p>
          <a:p>
            <a:pPr lvl="1">
              <a:lnSpc>
                <a:spcPct val="85000"/>
              </a:lnSpc>
              <a:spcBef>
                <a:spcPct val="50000"/>
              </a:spcBef>
            </a:pPr>
            <a:r>
              <a:rPr lang="en-US" dirty="0" smtClean="0"/>
              <a:t> Class </a:t>
            </a:r>
            <a:r>
              <a:rPr lang="en-US" dirty="0" smtClean="0">
                <a:solidFill>
                  <a:schemeClr val="accent5">
                    <a:lumMod val="20000"/>
                    <a:lumOff val="80000"/>
                  </a:schemeClr>
                </a:solidFill>
                <a:latin typeface="Consolas" pitchFamily="49" charset="0"/>
                <a:cs typeface="Consolas" pitchFamily="49" charset="0"/>
              </a:rPr>
              <a:t>Magic</a:t>
            </a:r>
            <a:r>
              <a:rPr lang="en-US" dirty="0" smtClean="0"/>
              <a:t> that has these methods:</a:t>
            </a:r>
          </a:p>
          <a:p>
            <a:pPr>
              <a:lnSpc>
                <a:spcPct val="85000"/>
              </a:lnSpc>
              <a:spcBef>
                <a:spcPct val="50000"/>
              </a:spcBef>
            </a:pPr>
            <a:endParaRPr lang="en-US" dirty="0" smtClean="0"/>
          </a:p>
          <a:p>
            <a:pPr>
              <a:lnSpc>
                <a:spcPct val="85000"/>
              </a:lnSpc>
              <a:spcBef>
                <a:spcPct val="50000"/>
              </a:spcBef>
              <a:buNone/>
            </a:pPr>
            <a:endParaRPr lang="en-US" dirty="0" smtClean="0"/>
          </a:p>
          <a:p>
            <a:pPr>
              <a:lnSpc>
                <a:spcPct val="85000"/>
              </a:lnSpc>
              <a:spcBef>
                <a:spcPct val="50000"/>
              </a:spcBef>
              <a:buNone/>
            </a:pPr>
            <a:endParaRPr lang="en-US" dirty="0" smtClean="0"/>
          </a:p>
          <a:p>
            <a:pPr>
              <a:lnSpc>
                <a:spcPct val="85000"/>
              </a:lnSpc>
            </a:pPr>
            <a:r>
              <a:rPr lang="en-US" dirty="0" smtClean="0"/>
              <a:t>Another example:</a:t>
            </a:r>
          </a:p>
          <a:p>
            <a:pPr lvl="2">
              <a:buNone/>
            </a:pPr>
            <a:endParaRPr lang="en-US" dirty="0" smtClean="0"/>
          </a:p>
          <a:p>
            <a:pPr lvl="2">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5" name="Rectangle 6"/>
          <p:cNvSpPr>
            <a:spLocks noChangeArrowheads="1"/>
          </p:cNvSpPr>
          <p:nvPr/>
        </p:nvSpPr>
        <p:spPr bwMode="auto">
          <a:xfrm>
            <a:off x="612775" y="2438400"/>
            <a:ext cx="7920038" cy="17594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recipient, string subject, string text);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x1, int y1, int x2, int y2)</a:t>
            </a:r>
          </a:p>
        </p:txBody>
      </p:sp>
      <p:sp>
        <p:nvSpPr>
          <p:cNvPr id="8" name="Rectangle 5"/>
          <p:cNvSpPr>
            <a:spLocks noChangeArrowheads="1"/>
          </p:cNvSpPr>
          <p:nvPr/>
        </p:nvSpPr>
        <p:spPr bwMode="auto">
          <a:xfrm>
            <a:off x="609600" y="5181600"/>
            <a:ext cx="7921625" cy="10686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Coupling describes how tightly a class or routine is related to other classes or </a:t>
            </a:r>
            <a:r>
              <a:rPr lang="bg-BG" dirty="0" smtClean="0"/>
              <a:t>routines</a:t>
            </a:r>
            <a:endParaRPr lang="en-US" dirty="0" smtClean="0"/>
          </a:p>
          <a:p>
            <a:r>
              <a:rPr lang="en-US" dirty="0" smtClean="0"/>
              <a:t>Coupling must be kept loose</a:t>
            </a:r>
          </a:p>
          <a:p>
            <a:pPr lvl="1"/>
            <a:r>
              <a:rPr lang="en-US" dirty="0" smtClean="0"/>
              <a:t>Modules must depend little on each other </a:t>
            </a:r>
          </a:p>
          <a:p>
            <a:pPr lvl="1"/>
            <a:r>
              <a:rPr lang="en-US" dirty="0" smtClean="0"/>
              <a:t>All classes and routines must have small, direct, visible, and flexible relations to other classes and routines</a:t>
            </a:r>
          </a:p>
          <a:p>
            <a:pPr lvl="1"/>
            <a:r>
              <a:rPr lang="en-US" dirty="0" smtClean="0"/>
              <a:t>One module must be easily used by other modules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p:txBody>
          <a:bodyPr/>
          <a:lstStyle/>
          <a:p>
            <a:r>
              <a:rPr lang="en-US" dirty="0" smtClean="0"/>
              <a:t>Classes define attributes and behavior</a:t>
            </a:r>
          </a:p>
          <a:p>
            <a:pPr lvl="1"/>
            <a:r>
              <a:rPr lang="en-US" dirty="0" smtClean="0"/>
              <a:t>Fields, properties, methods, etc.</a:t>
            </a:r>
          </a:p>
          <a:p>
            <a:pPr lvl="1"/>
            <a:r>
              <a:rPr lang="en-US" dirty="0" smtClean="0"/>
              <a:t>Methods contain code for execution</a:t>
            </a:r>
          </a:p>
          <a:p>
            <a:endParaRPr lang="en-US" dirty="0" smtClean="0"/>
          </a:p>
          <a:p>
            <a:r>
              <a:rPr lang="en-US" dirty="0" smtClean="0"/>
              <a:t>Interfaces define a set of operations</a:t>
            </a:r>
          </a:p>
          <a:p>
            <a:pPr lvl="1"/>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990601" y="3059668"/>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 }</a:t>
            </a:r>
          </a:p>
        </p:txBody>
      </p:sp>
      <p:sp>
        <p:nvSpPr>
          <p:cNvPr id="7" name="Rectangle 4"/>
          <p:cNvSpPr>
            <a:spLocks noChangeArrowheads="1"/>
          </p:cNvSpPr>
          <p:nvPr/>
        </p:nvSpPr>
        <p:spPr bwMode="auto">
          <a:xfrm>
            <a:off x="995363" y="5574268"/>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and Tight Coupling</a:t>
            </a:r>
            <a:endParaRPr lang="en-US" dirty="0"/>
          </a:p>
        </p:txBody>
      </p:sp>
      <p:sp>
        <p:nvSpPr>
          <p:cNvPr id="3" name="Content Placeholder 2"/>
          <p:cNvSpPr>
            <a:spLocks noGrp="1"/>
          </p:cNvSpPr>
          <p:nvPr>
            <p:ph idx="1"/>
          </p:nvPr>
        </p:nvSpPr>
        <p:spPr>
          <a:xfrm>
            <a:off x="228600" y="1066800"/>
            <a:ext cx="4800600" cy="5638800"/>
          </a:xfrm>
        </p:spPr>
        <p:txBody>
          <a:bodyPr/>
          <a:lstStyle/>
          <a:p>
            <a:pPr>
              <a:spcBef>
                <a:spcPct val="35000"/>
              </a:spcBef>
              <a:tabLst>
                <a:tab pos="5200650" algn="l"/>
              </a:tabLst>
            </a:pPr>
            <a:r>
              <a:rPr lang="en-US" sz="2800" dirty="0" smtClean="0"/>
              <a:t>Loose Coupling:</a:t>
            </a:r>
          </a:p>
          <a:p>
            <a:pPr lvl="1">
              <a:spcBef>
                <a:spcPct val="35000"/>
              </a:spcBef>
              <a:tabLst>
                <a:tab pos="5200650" algn="l"/>
              </a:tabLst>
            </a:pPr>
            <a:r>
              <a:rPr lang="en-US" sz="2600" dirty="0" smtClean="0"/>
              <a:t>Easily replace old HDD</a:t>
            </a:r>
          </a:p>
          <a:p>
            <a:pPr lvl="1">
              <a:spcBef>
                <a:spcPct val="35000"/>
              </a:spcBef>
              <a:tabLst>
                <a:tab pos="5200650" algn="l"/>
              </a:tabLst>
            </a:pPr>
            <a:r>
              <a:rPr lang="en-US" sz="2600" dirty="0" smtClean="0"/>
              <a:t>Easily place this HDD to another motherboard</a:t>
            </a:r>
          </a:p>
          <a:p>
            <a:pPr lvl="1">
              <a:spcBef>
                <a:spcPts val="0"/>
              </a:spcBef>
              <a:spcAft>
                <a:spcPts val="0"/>
              </a:spcAft>
              <a:buNone/>
              <a:tabLst>
                <a:tab pos="5200650" algn="l"/>
              </a:tabLst>
            </a:pPr>
            <a:endParaRPr lang="en-US" sz="2600" dirty="0" smtClean="0"/>
          </a:p>
          <a:p>
            <a:pPr>
              <a:spcBef>
                <a:spcPct val="35000"/>
              </a:spcBef>
              <a:tabLst>
                <a:tab pos="5200650" algn="l"/>
              </a:tabLst>
            </a:pPr>
            <a:r>
              <a:rPr lang="en-US" sz="2800" dirty="0" smtClean="0"/>
              <a:t>Tight Coupling:</a:t>
            </a:r>
          </a:p>
          <a:p>
            <a:pPr lvl="1">
              <a:spcBef>
                <a:spcPct val="35000"/>
              </a:spcBef>
              <a:tabLst>
                <a:tab pos="5200650" algn="l"/>
              </a:tabLst>
            </a:pPr>
            <a:r>
              <a:rPr lang="en-US" sz="2600" dirty="0" smtClean="0"/>
              <a:t>Where is the video adapter?</a:t>
            </a:r>
          </a:p>
          <a:p>
            <a:pPr lvl="1">
              <a:spcBef>
                <a:spcPct val="35000"/>
              </a:spcBef>
              <a:tabLst>
                <a:tab pos="5200650" algn="l"/>
              </a:tabLst>
            </a:pPr>
            <a:r>
              <a:rPr lang="en-US" sz="2600" dirty="0" smtClean="0"/>
              <a:t>Can you change the video controller?</a:t>
            </a:r>
            <a:endParaRPr lang="bg-BG" sz="2600" dirty="0" smtClean="0"/>
          </a:p>
          <a:p>
            <a:pPr lvl="1">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pic>
        <p:nvPicPr>
          <p:cNvPr id="5" name="Picture 13" descr="SATA-hd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196975"/>
            <a:ext cx="2571750" cy="2232025"/>
          </a:xfrm>
          <a:prstGeom prst="roundRect">
            <a:avLst>
              <a:gd name="adj" fmla="val 3438"/>
            </a:avLst>
          </a:prstGeom>
          <a:noFill/>
        </p:spPr>
      </p:pic>
      <p:pic>
        <p:nvPicPr>
          <p:cNvPr id="6" name="Picture 11" descr="termek_26666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67338" y="3810000"/>
            <a:ext cx="3167062" cy="2668588"/>
          </a:xfrm>
          <a:prstGeom prst="roundRect">
            <a:avLst>
              <a:gd name="adj" fmla="val 3438"/>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a:t>
            </a:r>
            <a:r>
              <a:rPr lang="en-US" smtClean="0"/>
              <a:t>Coupling – Example</a:t>
            </a:r>
            <a:endParaRPr lang="en-US" dirty="0"/>
          </a:p>
        </p:txBody>
      </p:sp>
      <p:sp>
        <p:nvSpPr>
          <p:cNvPr id="7" name="Rectangle 5"/>
          <p:cNvSpPr>
            <a:spLocks noGrp="1" noChangeArrowheads="1"/>
          </p:cNvSpPr>
          <p:nvPr>
            <p:ph idx="1"/>
          </p:nvPr>
        </p:nvSpPr>
        <p:spPr bwMode="auto">
          <a:xfrm>
            <a:off x="685800" y="1091654"/>
            <a:ext cx="7772400" cy="53091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class Report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public bool LoadFromFile(string fileName)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public bool SaveToFile(string fileName)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900"/>
              </a:spcBef>
              <a:spcAft>
                <a:spcPct val="0"/>
              </a:spcAft>
              <a:buFontTx/>
              <a:buNone/>
              <a:tabLst/>
              <a:defRPr/>
            </a:pPr>
            <a:r>
              <a:rPr lang="en-US" sz="1800" noProof="1" smtClean="0">
                <a:solidFill>
                  <a:srgbClr val="8CF4F2"/>
                </a:solidFill>
                <a:latin typeface="Consolas" pitchFamily="49" charset="0"/>
                <a:cs typeface="Consolas" pitchFamily="49" charset="0"/>
              </a:rPr>
              <a:t>class Printer</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public static int Print(Report report)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900"/>
              </a:spcBef>
              <a:spcAft>
                <a:spcPct val="0"/>
              </a:spcAft>
              <a:buFontTx/>
              <a:buNone/>
              <a:tabLst/>
              <a:defRPr/>
            </a:pPr>
            <a:r>
              <a:rPr lang="en-US" sz="1800" noProof="1" smtClean="0">
                <a:solidFill>
                  <a:srgbClr val="8CF4F2"/>
                </a:solidFill>
                <a:latin typeface="Consolas" pitchFamily="49" charset="0"/>
                <a:cs typeface="Consolas" pitchFamily="49" charset="0"/>
              </a:rPr>
              <a:t>class Program</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static void Main()</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Report myReport = new Report();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myReport.LoadFromFile("C:\\DailyReport.rep");</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Printer.Print(myReport);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a:t>
            </a:r>
            <a:r>
              <a:rPr lang="en-US" smtClean="0"/>
              <a:t>Coupling – Example</a:t>
            </a:r>
            <a:endParaRPr lang="en-US" dirty="0"/>
          </a:p>
        </p:txBody>
      </p:sp>
      <p:sp>
        <p:nvSpPr>
          <p:cNvPr id="6" name="Content Placeholder 5"/>
          <p:cNvSpPr>
            <a:spLocks noGrp="1" noChangeArrowheads="1"/>
          </p:cNvSpPr>
          <p:nvPr>
            <p:ph idx="1"/>
          </p:nvPr>
        </p:nvSpPr>
        <p:spPr bwMode="auto">
          <a:xfrm>
            <a:off x="685800" y="995499"/>
            <a:ext cx="7772400" cy="54815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class MathParams</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public static double operand;</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public static double result;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Aft>
                <a:spcPct val="0"/>
              </a:spcAft>
              <a:buNone/>
              <a:tabLst/>
            </a:pPr>
            <a:r>
              <a:rPr lang="en-US" sz="1800" noProof="1" smtClean="0">
                <a:solidFill>
                  <a:srgbClr val="8CF4F2"/>
                </a:solidFill>
                <a:latin typeface="Consolas" pitchFamily="49" charset="0"/>
                <a:cs typeface="Consolas" pitchFamily="49" charset="0"/>
              </a:rPr>
              <a:t>class MathUtil</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public static void Sqrt()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MathParams.result = CalcSqrt(MathParams.operand);</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Aft>
                <a:spcPct val="0"/>
              </a:spcAft>
              <a:buNone/>
              <a:tabLst/>
            </a:pPr>
            <a:r>
              <a:rPr lang="en-US" sz="1800" noProof="1" smtClean="0">
                <a:solidFill>
                  <a:srgbClr val="8CF4F2"/>
                </a:solidFill>
                <a:latin typeface="Consolas" pitchFamily="49" charset="0"/>
                <a:cs typeface="Consolas" pitchFamily="49" charset="0"/>
              </a:rPr>
              <a:t>class MainClass</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static void Main()</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MathParams.operand = 64;</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MathUtil.Sqrt();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Console.WriteLine(MathParams.result);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Code</a:t>
            </a:r>
            <a:endParaRPr lang="en-US" dirty="0"/>
          </a:p>
        </p:txBody>
      </p:sp>
      <p:sp>
        <p:nvSpPr>
          <p:cNvPr id="3" name="Content Placeholder 2"/>
          <p:cNvSpPr>
            <a:spLocks noGrp="1"/>
          </p:cNvSpPr>
          <p:nvPr>
            <p:ph idx="1"/>
          </p:nvPr>
        </p:nvSpPr>
        <p:spPr>
          <a:xfrm>
            <a:off x="228600" y="914400"/>
            <a:ext cx="8686800" cy="609600"/>
          </a:xfrm>
        </p:spPr>
        <p:txBody>
          <a:bodyPr/>
          <a:lstStyle/>
          <a:p>
            <a:r>
              <a:rPr lang="en-US" sz="3000" dirty="0" smtClean="0"/>
              <a:t>Combination of bad cohesion and tight coupling: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
        <p:nvSpPr>
          <p:cNvPr id="5" name="Rectangle 4"/>
          <p:cNvSpPr>
            <a:spLocks noChangeArrowheads="1"/>
          </p:cNvSpPr>
          <p:nvPr/>
        </p:nvSpPr>
        <p:spPr bwMode="auto">
          <a:xfrm>
            <a:off x="685800" y="1749348"/>
            <a:ext cx="7799388" cy="44990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OOP fundamental principals are: inheritance, encapsulation, abstraction, polymorphism</a:t>
            </a:r>
          </a:p>
          <a:p>
            <a:pPr lvl="1">
              <a:lnSpc>
                <a:spcPct val="100000"/>
              </a:lnSpc>
            </a:pPr>
            <a:r>
              <a:rPr lang="en-US" sz="2800" dirty="0" smtClean="0"/>
              <a:t>Inheritance allows inheriting members form another class</a:t>
            </a:r>
          </a:p>
          <a:p>
            <a:pPr lvl="1">
              <a:lnSpc>
                <a:spcPct val="100000"/>
              </a:lnSpc>
            </a:pPr>
            <a:r>
              <a:rPr lang="en-US" sz="2800" dirty="0" smtClean="0"/>
              <a:t>Abstraction and encapsulation hide internal data and allow working through abstract interface</a:t>
            </a:r>
          </a:p>
          <a:p>
            <a:pPr lvl="1">
              <a:lnSpc>
                <a:spcPct val="100000"/>
              </a:lnSpc>
            </a:pPr>
            <a:r>
              <a:rPr lang="en-US" sz="2800" dirty="0" smtClean="0"/>
              <a:t>Polymorphism allows working with objects through their parent interface and invoke abstract actions</a:t>
            </a:r>
          </a:p>
          <a:p>
            <a:pPr>
              <a:lnSpc>
                <a:spcPct val="100000"/>
              </a:lnSpc>
            </a:pPr>
            <a:r>
              <a:rPr lang="en-US" sz="3000" dirty="0" smtClean="0"/>
              <a:t>Strong cohesion and loose coupling avoid spaghetti code</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905000" y="147637"/>
            <a:ext cx="6983413" cy="1223962"/>
          </a:xfrm>
          <a:prstGeom prst="rect">
            <a:avLst/>
          </a:prstGeom>
        </p:spPr>
        <p:txBody>
          <a:bodyPr/>
          <a:lstStyle/>
          <a:p>
            <a:pPr lvl="0" algn="r" eaLnBrk="0" hangingPunct="0">
              <a:lnSpc>
                <a:spcPts val="4400"/>
              </a:lnSpc>
              <a:defRPr/>
            </a:pPr>
            <a:r>
              <a:rPr lang="en-US" sz="3600" b="1" dirty="0" smtClean="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rPr>
              <a:t>Object-Oriented Programming Fundamental Concepts</a:t>
            </a:r>
            <a:endParaRPr kumimoji="0" lang="bg-BG" sz="3600" b="1" i="0" u="none" strike="noStrike" kern="1200" cap="none" spc="0" normalizeH="0" baseline="0" noProof="0" dirty="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uLnTx/>
              <a:uFillTx/>
              <a:latin typeface="+mj-lt"/>
              <a:ea typeface="+mj-ea"/>
              <a:cs typeface="+mj-cs"/>
            </a:endParaRPr>
          </a:p>
        </p:txBody>
      </p:sp>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752600"/>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1" y="1697898"/>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prstGeom prst="rect">
            <a:avLst/>
          </a:prstGeom>
        </p:spPr>
        <p:txBody>
          <a:bodyPr anchor="ctr" anchorCtr="0"/>
          <a:lstStyle/>
          <a:p>
            <a:pPr>
              <a:lnSpc>
                <a:spcPts val="4000"/>
              </a:lnSpc>
              <a:defRPr/>
            </a:pPr>
            <a:r>
              <a:rPr lang="en-US" sz="4000"/>
              <a:t>Inheritance</a:t>
            </a:r>
            <a:endParaRPr lang="bg-BG" sz="4000"/>
          </a:p>
        </p:txBody>
      </p:sp>
      <p:sp>
        <p:nvSpPr>
          <p:cNvPr id="761859" name="Rectangle 3"/>
          <p:cNvSpPr>
            <a:spLocks noGrp="1" noChangeArrowheads="1"/>
          </p:cNvSpPr>
          <p:nvPr>
            <p:ph idx="1"/>
          </p:nvPr>
        </p:nvSpPr>
        <p:spPr>
          <a:prstGeom prst="rect">
            <a:avLst/>
          </a:prstGeom>
        </p:spPr>
        <p:txBody>
          <a:bodyPr/>
          <a:lstStyle/>
          <a:p>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a:solidFill>
                  <a:srgbClr val="EBFFD2"/>
                </a:solidFill>
              </a:rPr>
              <a:t>class</a:t>
            </a:r>
          </a:p>
          <a:p>
            <a:pPr lvl="1">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buClr>
                <a:srgbClr val="8FD600"/>
              </a:buClr>
            </a:pPr>
            <a:r>
              <a:rPr lang="en-US" dirty="0">
                <a:solidFill>
                  <a:schemeClr val="tx1">
                    <a:lumMod val="40000"/>
                    <a:lumOff val="60000"/>
                  </a:schemeClr>
                </a:solidFill>
              </a:rPr>
              <a:t>Operations (methods)</a:t>
            </a:r>
          </a:p>
          <a:p>
            <a:r>
              <a:rPr lang="en-US" dirty="0">
                <a:solidFill>
                  <a:srgbClr val="EBFFD2"/>
                </a:solidFill>
              </a:rPr>
              <a:t>Child class can extend the parent class</a:t>
            </a:r>
          </a:p>
          <a:p>
            <a:pPr lvl="1"/>
            <a:r>
              <a:rPr lang="en-US" dirty="0" smtClean="0"/>
              <a:t>Add new fields and methods</a:t>
            </a:r>
          </a:p>
          <a:p>
            <a:pPr lvl="1">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effectLst>
                  <a:reflection blurRad="6350" stA="55000" endA="300" endPos="45500" dir="5400000" sy="-100000" algn="bl" rotWithShape="0"/>
                </a:effectLst>
              </a:rPr>
              <a:t>Types </a:t>
            </a:r>
            <a:r>
              <a:rPr lang="en-US" sz="4000" smtClean="0">
                <a:effectLst>
                  <a:reflection blurRad="6350" stA="55000" endA="300" endPos="45500" dir="5400000" sy="-100000" algn="bl" rotWithShape="0"/>
                </a:effectLst>
              </a:rPr>
              <a:t>of Inheritance</a:t>
            </a:r>
            <a:endParaRPr lang="bg-BG" sz="4000" dirty="0">
              <a:effectLst>
                <a:reflection blurRad="6350" stA="55000" endA="300" endPos="45500" dir="5400000" sy="-100000" algn="bl" rotWithShape="0"/>
              </a:effectLst>
            </a:endParaRPr>
          </a:p>
        </p:txBody>
      </p:sp>
      <p:sp>
        <p:nvSpPr>
          <p:cNvPr id="789507" name="Rectangle 3"/>
          <p:cNvSpPr>
            <a:spLocks noGrp="1" noChangeArrowheads="1"/>
          </p:cNvSpPr>
          <p:nvPr>
            <p:ph idx="1"/>
          </p:nvPr>
        </p:nvSpPr>
        <p:spPr>
          <a:prstGeom prst="rect">
            <a:avLst/>
          </a:prstGeom>
        </p:spPr>
        <p:txBody>
          <a:bodyPr/>
          <a:lstStyle/>
          <a:p>
            <a:pPr>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3" name="Content Placeholder 2"/>
          <p:cNvSpPr>
            <a:spLocks noGrp="1"/>
          </p:cNvSpPr>
          <p:nvPr>
            <p:ph idx="1"/>
          </p:nvPr>
        </p:nvSpPr>
        <p:spPr>
          <a:xfrm>
            <a:off x="228600" y="990600"/>
            <a:ext cx="8686800" cy="57150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a:solidFill>
                  <a:schemeClr val="tx1">
                    <a:lumMod val="40000"/>
                    <a:lumOff val="60000"/>
                  </a:schemeClr>
                </a:solidFill>
              </a:rPr>
              <a:t>Reusability</a:t>
            </a: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3600" y="16645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Theme</Template>
  <TotalTime>1963</TotalTime>
  <Words>3482</Words>
  <Application>Microsoft Office PowerPoint</Application>
  <PresentationFormat>On-screen Show (4:3)</PresentationFormat>
  <Paragraphs>687</Paragraphs>
  <Slides>65</Slides>
  <Notes>11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Telerik Theme</vt:lpstr>
      <vt:lpstr>Object-Oriented Programming Fundamental Concepts</vt:lpstr>
      <vt:lpstr>Contents</vt:lpstr>
      <vt:lpstr>Fundamental Principles of OOP</vt:lpstr>
      <vt:lpstr>Fundamental Principles of OOP</vt:lpstr>
      <vt:lpstr>Inheritance</vt:lpstr>
      <vt:lpstr>Classes and Interfaces</vt:lpstr>
      <vt:lpstr>Inheritance</vt:lpstr>
      <vt:lpstr>Types of Inheritance</vt:lpstr>
      <vt:lpstr>Inheritance – Benefits</vt:lpstr>
      <vt:lpstr>Inheritance – Example</vt:lpstr>
      <vt:lpstr>Class Hierarchies</vt:lpstr>
      <vt:lpstr>Inheritance in .NET</vt:lpstr>
      <vt:lpstr>How to Define Inheritance?</vt:lpstr>
      <vt:lpstr>Simple Inheritance Example</vt:lpstr>
      <vt:lpstr>Simple Inheritance Example (2)</vt:lpstr>
      <vt:lpstr>Simple Inheritance </vt:lpstr>
      <vt:lpstr>Accessibility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 in C#</vt:lpstr>
      <vt:lpstr>Abstract Classes in C#</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Polymorphism</vt:lpstr>
      <vt:lpstr>Polymorphism</vt:lpstr>
      <vt:lpstr>Polymorphism (2)</vt:lpstr>
      <vt:lpstr>Virtual Methods </vt:lpstr>
      <vt:lpstr>The override Modifier</vt:lpstr>
      <vt:lpstr>Polymorphism – How it Works?</vt:lpstr>
      <vt:lpstr>Polymorphism – Example</vt:lpstr>
      <vt:lpstr>Polymorphism – Example (2)</vt:lpstr>
      <vt:lpstr>Polymorphism</vt:lpstr>
      <vt:lpstr>Class Hierarchies: Real World Example</vt:lpstr>
      <vt:lpstr>Real World Example: Calculator</vt:lpstr>
      <vt:lpstr>Real World Example: Calculator (2)</vt:lpstr>
      <vt:lpstr>Real World Example: Calculator (3)</vt:lpstr>
      <vt:lpstr>Real World Example: Calculator (4)</vt:lpstr>
      <vt:lpstr>Calculator Classes </vt:lpstr>
      <vt:lpstr>Cohesion and Coupling</vt:lpstr>
      <vt:lpstr>Cohesion</vt:lpstr>
      <vt:lpstr>Good and Bad Cohesion</vt:lpstr>
      <vt:lpstr>Strong Cohesion</vt:lpstr>
      <vt:lpstr>Bad Cohesion</vt:lpstr>
      <vt:lpstr>Coupling</vt:lpstr>
      <vt:lpstr>Loose and Tight Coupling</vt:lpstr>
      <vt:lpstr>Loose Coupling – Example</vt:lpstr>
      <vt:lpstr>Tight Coupling – Example</vt:lpstr>
      <vt:lpstr>Spaghetti Code</vt:lpstr>
      <vt:lpstr>Summary</vt:lpstr>
      <vt:lpstr>PowerPoint Presentation</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Fundamental Concepts</dc:title>
  <dc:subject>C# Fundamentals Course</dc:subject>
  <dc:creator>Svetlin Nakov</dc:creator>
  <dc:description>C# Programming Fundamentals Course @ Telerik Academy
http://academy.telerik.com</dc:description>
  <cp:lastModifiedBy>Dean</cp:lastModifiedBy>
  <cp:revision>808</cp:revision>
  <dcterms:created xsi:type="dcterms:W3CDTF">2007-12-08T16:03:35Z</dcterms:created>
  <dcterms:modified xsi:type="dcterms:W3CDTF">2015-09-06T10:15:41Z</dcterms:modified>
</cp:coreProperties>
</file>