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0" r:id="rId13"/>
    <p:sldId id="265" r:id="rId14"/>
    <p:sldId id="266" r:id="rId15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7" autoAdjust="0"/>
    <p:restoredTop sz="83126" autoAdjust="0"/>
  </p:normalViewPr>
  <p:slideViewPr>
    <p:cSldViewPr>
      <p:cViewPr varScale="1">
        <p:scale>
          <a:sx n="84" d="100"/>
          <a:sy n="84" d="100"/>
        </p:scale>
        <p:origin x="-4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FB2D-319C-464F-A0A5-C669ACC85E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7495B-880B-4555-9160-5C63B7E51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2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7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6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3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HND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Software Development: Object Oriented Programming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(H171 35)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579296" cy="5703912"/>
          </a:xfrm>
        </p:spPr>
        <p:txBody>
          <a:bodyPr/>
          <a:lstStyle/>
          <a:p>
            <a:r>
              <a:rPr lang="en-GB" dirty="0"/>
              <a:t>In case you choose not to use XAML in WPF, then you can achieve the same GUI result </a:t>
            </a:r>
            <a:r>
              <a:rPr lang="en-GB" dirty="0" smtClean="0"/>
              <a:t>by creating </a:t>
            </a:r>
            <a:r>
              <a:rPr lang="en-GB" dirty="0"/>
              <a:t>a button in C#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31886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Separable pieces of technology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6077"/>
            <a:ext cx="4176464" cy="443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52" y="3729226"/>
            <a:ext cx="4829647" cy="30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0192" y="1659540"/>
            <a:ext cx="4523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Declaring an element (object element) in XAML is equivalent to instantiating the corresponding object via a default constructor in C# </a:t>
            </a:r>
            <a:endParaRPr lang="en-GB" sz="1600" dirty="0"/>
          </a:p>
        </p:txBody>
      </p:sp>
      <p:sp>
        <p:nvSpPr>
          <p:cNvPr id="5" name="Cloud 4"/>
          <p:cNvSpPr/>
          <p:nvPr/>
        </p:nvSpPr>
        <p:spPr>
          <a:xfrm>
            <a:off x="1518144" y="1395608"/>
            <a:ext cx="4955668" cy="1462963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796136" y="2502712"/>
            <a:ext cx="3203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Setting an attribute on the XAML object element is equivalent to setting a property of the same name in C#</a:t>
            </a:r>
            <a:endParaRPr lang="en-GB" sz="1600" dirty="0"/>
          </a:p>
        </p:txBody>
      </p:sp>
      <p:sp>
        <p:nvSpPr>
          <p:cNvPr id="6" name="Cloud 5"/>
          <p:cNvSpPr/>
          <p:nvPr/>
        </p:nvSpPr>
        <p:spPr>
          <a:xfrm>
            <a:off x="5292081" y="2326239"/>
            <a:ext cx="3834418" cy="1402987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2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en-GB" dirty="0"/>
              <a:t>Every element in XAML maps to an instance of  .NET class.  The name of the element matches the name of the class e.g. &lt;Button instructs WPF to create a Button object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Separable pieces of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35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r>
              <a:rPr lang="en-GB" dirty="0" smtClean="0"/>
              <a:t>Setting an event attribute </a:t>
            </a:r>
            <a:r>
              <a:rPr lang="en-GB" dirty="0"/>
              <a:t>in XAML </a:t>
            </a:r>
            <a:r>
              <a:rPr lang="en-GB" dirty="0" smtClean="0"/>
              <a:t>is equivalent to hooking </a:t>
            </a:r>
            <a:r>
              <a:rPr lang="en-GB" dirty="0"/>
              <a:t>up an event handler of the same </a:t>
            </a:r>
            <a:r>
              <a:rPr lang="en-GB" dirty="0" smtClean="0"/>
              <a:t>name in C#</a:t>
            </a:r>
          </a:p>
          <a:p>
            <a:pPr marL="0" indent="0">
              <a:buNone/>
            </a:pPr>
            <a:r>
              <a:rPr lang="en-GB" dirty="0" smtClean="0"/>
              <a:t>XAML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smtClean="0"/>
              <a:t>Button 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Content="Stop" </a:t>
            </a:r>
            <a:r>
              <a:rPr lang="en-GB" sz="2000" b="1" dirty="0"/>
              <a:t>Click</a:t>
            </a:r>
            <a:r>
              <a:rPr lang="en-GB" sz="2000" dirty="0"/>
              <a:t>="</a:t>
            </a:r>
            <a:r>
              <a:rPr lang="en-GB" sz="2000" b="1" dirty="0" err="1"/>
              <a:t>Button_Click</a:t>
            </a:r>
            <a:r>
              <a:rPr lang="en-GB" sz="2000" dirty="0"/>
              <a:t>"/&gt;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</a:t>
            </a:r>
            <a:r>
              <a:rPr lang="en-GB" dirty="0"/>
              <a:t>#:</a:t>
            </a:r>
          </a:p>
          <a:p>
            <a:pPr marL="0" indent="0">
              <a:buNone/>
            </a:pPr>
            <a:r>
              <a:rPr lang="en-GB" sz="2100" dirty="0" err="1"/>
              <a:t>Windows.UI.Xaml.Controls.Button</a:t>
            </a:r>
            <a:r>
              <a:rPr lang="en-GB" sz="2100" dirty="0"/>
              <a:t> b = new </a:t>
            </a:r>
            <a:r>
              <a:rPr lang="en-GB" sz="2100" dirty="0" err="1"/>
              <a:t>Windows.UI.Xaml.Controls.Button</a:t>
            </a:r>
            <a:r>
              <a:rPr lang="en-GB" sz="2100" dirty="0"/>
              <a:t>();</a:t>
            </a:r>
          </a:p>
          <a:p>
            <a:pPr marL="0" indent="0">
              <a:buNone/>
            </a:pPr>
            <a:r>
              <a:rPr lang="en-GB" sz="2100" b="1" dirty="0" err="1"/>
              <a:t>b.Click</a:t>
            </a:r>
            <a:r>
              <a:rPr lang="en-GB" sz="2100" b="1" dirty="0"/>
              <a:t> +=</a:t>
            </a:r>
            <a:r>
              <a:rPr lang="en-GB" sz="2100" dirty="0"/>
              <a:t> new </a:t>
            </a:r>
            <a:r>
              <a:rPr lang="en-GB" sz="2100" b="1" dirty="0" err="1"/>
              <a:t>Windows.UI.Xaml.RoutedEventHandler</a:t>
            </a:r>
            <a:r>
              <a:rPr lang="en-GB" sz="2100" b="1" dirty="0"/>
              <a:t>(</a:t>
            </a:r>
            <a:r>
              <a:rPr lang="en-GB" sz="2100" b="1" dirty="0" err="1"/>
              <a:t>Button_Click</a:t>
            </a:r>
            <a:r>
              <a:rPr lang="en-GB" sz="2100" b="1" dirty="0"/>
              <a:t>);</a:t>
            </a:r>
            <a:endParaRPr lang="en-GB" sz="2100" dirty="0"/>
          </a:p>
          <a:p>
            <a:pPr marL="0" indent="0">
              <a:buNone/>
            </a:pPr>
            <a:r>
              <a:rPr lang="en-GB" sz="2100" dirty="0" err="1"/>
              <a:t>b.Content</a:t>
            </a:r>
            <a:r>
              <a:rPr lang="en-GB" sz="2100" dirty="0"/>
              <a:t> = "Stop";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Separable pieces of technology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0766" y="2252470"/>
            <a:ext cx="784887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0766" y="3933056"/>
            <a:ext cx="8091793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0766" y="6309320"/>
            <a:ext cx="809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http://www.informit.com/articles/article.aspx?p=2007361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31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you compile and execute either the XAML code or the C# code, you will see the same output as shown below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From </a:t>
            </a:r>
            <a:r>
              <a:rPr lang="en-GB" dirty="0"/>
              <a:t>the above example, it is clear that what you can do in XAML to create, initialize, and set properties of objects, the same tasks can also be done using code.</a:t>
            </a:r>
          </a:p>
          <a:p>
            <a:pPr lvl="1"/>
            <a:r>
              <a:rPr lang="en-GB" dirty="0"/>
              <a:t>XAML is just another simple and easy way to design UI elements.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86636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Separable pieces of technology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193957" cy="246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53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 lvl="0"/>
            <a:r>
              <a:rPr lang="en-GB" dirty="0" smtClean="0"/>
              <a:t>You </a:t>
            </a:r>
            <a:r>
              <a:rPr lang="en-GB" dirty="0"/>
              <a:t>can either declare the objects in XAML or define them using code.</a:t>
            </a:r>
          </a:p>
          <a:p>
            <a:pPr lvl="0"/>
            <a:r>
              <a:rPr lang="en-GB" dirty="0"/>
              <a:t>XAML is optional, but despite this, it is at the heart of WPF design.</a:t>
            </a:r>
          </a:p>
          <a:p>
            <a:pPr lvl="0"/>
            <a:r>
              <a:rPr lang="en-GB" dirty="0"/>
              <a:t>The goal of XAML is to enable visual designers to create user interface elements directly.</a:t>
            </a:r>
          </a:p>
          <a:p>
            <a:pPr lvl="0"/>
            <a:r>
              <a:rPr lang="en-GB" dirty="0"/>
              <a:t>WPF aims to make it possible to control all visual aspects of the user interface from mark-up.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Separable pieces of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0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WPF – Basic XAML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en-GB" dirty="0" smtClean="0"/>
              <a:t>When </a:t>
            </a:r>
            <a:r>
              <a:rPr lang="en-GB" dirty="0"/>
              <a:t>you create your new WPF project, you will encounter some of the XAML code by default in </a:t>
            </a:r>
            <a:r>
              <a:rPr lang="en-GB" dirty="0" err="1"/>
              <a:t>MainWindow.xaml</a:t>
            </a:r>
            <a:r>
              <a:rPr lang="en-GB" dirty="0"/>
              <a:t> as shown below.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344816" cy="35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22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WPF – Basic XAML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r>
              <a:rPr lang="en-GB" dirty="0" smtClean="0"/>
              <a:t>The previous XAML </a:t>
            </a:r>
            <a:r>
              <a:rPr lang="en-GB" dirty="0"/>
              <a:t>file contains different kinds of information. The following table briefly explains the role of each </a:t>
            </a:r>
            <a:r>
              <a:rPr lang="en-GB" dirty="0" smtClean="0"/>
              <a:t>information: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6984776" cy="338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3" y="5661248"/>
            <a:ext cx="6283409" cy="8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21" y="5499323"/>
            <a:ext cx="3667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7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911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Building a WPF Window -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/>
          </a:bodyPr>
          <a:lstStyle/>
          <a:p>
            <a:r>
              <a:rPr lang="en-GB" dirty="0" smtClean="0"/>
              <a:t>WPF Windows (and Controls) have a “Content” property that accepts a </a:t>
            </a:r>
            <a:r>
              <a:rPr lang="en-GB" b="1" dirty="0" smtClean="0"/>
              <a:t>single</a:t>
            </a:r>
            <a:r>
              <a:rPr lang="en-GB" dirty="0" smtClean="0"/>
              <a:t> control</a:t>
            </a:r>
          </a:p>
          <a:p>
            <a:r>
              <a:rPr lang="en-GB" dirty="0" smtClean="0"/>
              <a:t>A Window has a “Content” property that accepts only one control and that should be a “</a:t>
            </a:r>
            <a:r>
              <a:rPr lang="en-GB" b="1" dirty="0" smtClean="0"/>
              <a:t>layout control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WPF layout controls – Grid, </a:t>
            </a:r>
            <a:r>
              <a:rPr lang="en-GB" dirty="0" err="1" smtClean="0"/>
              <a:t>StackPanel</a:t>
            </a:r>
            <a:r>
              <a:rPr lang="en-GB" dirty="0" smtClean="0"/>
              <a:t>, </a:t>
            </a:r>
            <a:r>
              <a:rPr lang="en-GB" dirty="0" err="1" smtClean="0"/>
              <a:t>DockPanel</a:t>
            </a:r>
            <a:r>
              <a:rPr lang="en-GB" dirty="0" smtClean="0"/>
              <a:t>, </a:t>
            </a:r>
            <a:r>
              <a:rPr lang="en-GB" dirty="0" err="1" smtClean="0"/>
              <a:t>WrapPanel</a:t>
            </a:r>
            <a:r>
              <a:rPr lang="en-GB" dirty="0" smtClean="0"/>
              <a:t> and Canvas</a:t>
            </a:r>
          </a:p>
          <a:p>
            <a:pPr lvl="1"/>
            <a:r>
              <a:rPr lang="en-GB" dirty="0" smtClean="0"/>
              <a:t>The default layout VS creates for a Window is the Grid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4968552" cy="241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11560" y="5210625"/>
            <a:ext cx="936104" cy="88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43808" y="5446965"/>
            <a:ext cx="59046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Please read the article contained within the document “Overview of WPF Layout Controls” for a comprehensive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explanation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7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WPF – Basic XAML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lnSpcReduction="10000"/>
          </a:bodyPr>
          <a:lstStyle/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r>
              <a:rPr lang="en-GB" dirty="0" smtClean="0"/>
              <a:t>The </a:t>
            </a:r>
            <a:r>
              <a:rPr lang="en-GB" dirty="0"/>
              <a:t>syntax of an Object element starts with a left angle bracket (&lt;) followed by the name of an object, e.g. </a:t>
            </a:r>
            <a:r>
              <a:rPr lang="en-GB" dirty="0" smtClean="0"/>
              <a:t>Button. Then you can define </a:t>
            </a:r>
            <a:r>
              <a:rPr lang="en-GB" dirty="0"/>
              <a:t>some Properties and attributes of that object element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The Object element must be closed by a forward slash (/) followed immediately by a right angle bracket </a:t>
            </a:r>
            <a:r>
              <a:rPr lang="en-GB" dirty="0" smtClean="0"/>
              <a:t>(&gt;).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Object elements can contain attributes, properties, other child elements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1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WPF – Basic XAML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/>
          <a:lstStyle/>
          <a:p>
            <a:r>
              <a:rPr lang="en-GB" dirty="0"/>
              <a:t>Example of simple object with no child </a:t>
            </a:r>
            <a:r>
              <a:rPr lang="en-GB" dirty="0" smtClean="0"/>
              <a:t>element: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Example </a:t>
            </a:r>
            <a:r>
              <a:rPr lang="en-GB" dirty="0"/>
              <a:t>of </a:t>
            </a:r>
            <a:r>
              <a:rPr lang="en-GB" b="1" dirty="0"/>
              <a:t>object</a:t>
            </a:r>
            <a:r>
              <a:rPr lang="en-GB" dirty="0"/>
              <a:t> </a:t>
            </a:r>
            <a:r>
              <a:rPr lang="en-GB" b="1" dirty="0"/>
              <a:t>element</a:t>
            </a:r>
            <a:r>
              <a:rPr lang="en-GB" dirty="0"/>
              <a:t> with some </a:t>
            </a:r>
            <a:r>
              <a:rPr lang="en-GB" dirty="0" smtClean="0"/>
              <a:t>attributes: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Example </a:t>
            </a:r>
            <a:r>
              <a:rPr lang="en-GB" dirty="0"/>
              <a:t>of an alternate syntax </a:t>
            </a:r>
            <a:r>
              <a:rPr lang="en-GB" dirty="0" smtClean="0"/>
              <a:t>to </a:t>
            </a:r>
            <a:r>
              <a:rPr lang="en-GB" dirty="0"/>
              <a:t>define properties </a:t>
            </a:r>
            <a:r>
              <a:rPr lang="en-GB" dirty="0" smtClean="0"/>
              <a:t>(</a:t>
            </a:r>
            <a:r>
              <a:rPr lang="en-GB" b="1" dirty="0" smtClean="0"/>
              <a:t>property </a:t>
            </a:r>
            <a:r>
              <a:rPr lang="en-GB" b="1" dirty="0"/>
              <a:t>element </a:t>
            </a:r>
            <a:r>
              <a:rPr lang="en-GB" dirty="0"/>
              <a:t>syntax</a:t>
            </a:r>
            <a:r>
              <a:rPr lang="en-GB" dirty="0" smtClean="0"/>
              <a:t>):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1728192" cy="4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560840" cy="35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77666"/>
            <a:ext cx="51720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6257" y="3284984"/>
            <a:ext cx="3388229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period in </a:t>
            </a:r>
            <a:r>
              <a:rPr lang="en-GB" dirty="0" err="1"/>
              <a:t>Button.Content</a:t>
            </a:r>
            <a:r>
              <a:rPr lang="en-GB" dirty="0"/>
              <a:t> is what distinguishes property elements from object elements. Property elements always take the form </a:t>
            </a:r>
            <a:r>
              <a:rPr lang="en-GB" i="1" dirty="0" err="1"/>
              <a:t>TypeName</a:t>
            </a:r>
            <a:r>
              <a:rPr lang="en-GB" dirty="0" err="1"/>
              <a:t>.</a:t>
            </a:r>
            <a:r>
              <a:rPr lang="en-GB" i="1" dirty="0" err="1"/>
              <a:t>PropertyName</a:t>
            </a:r>
            <a:r>
              <a:rPr lang="en-GB" dirty="0"/>
              <a:t>, they are always contained inside a </a:t>
            </a:r>
            <a:r>
              <a:rPr lang="en-GB" i="1" dirty="0" err="1"/>
              <a:t>TypeName</a:t>
            </a:r>
            <a:r>
              <a:rPr lang="en-GB" dirty="0"/>
              <a:t> object element, and they can never have attributes of their own (with one exception—the x:Uid attribute used for localization).</a:t>
            </a:r>
          </a:p>
        </p:txBody>
      </p:sp>
    </p:spTree>
    <p:extLst>
      <p:ext uri="{BB962C8B-B14F-4D97-AF65-F5344CB8AC3E}">
        <p14:creationId xmlns:p14="http://schemas.microsoft.com/office/powerpoint/2010/main" val="364944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WPF – Basic XAML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GB" dirty="0"/>
              <a:t>Example of Object with Child </a:t>
            </a:r>
            <a:r>
              <a:rPr lang="en-GB" dirty="0" smtClean="0"/>
              <a:t>Element </a:t>
            </a:r>
          </a:p>
          <a:p>
            <a:pPr lvl="1"/>
            <a:r>
              <a:rPr lang="en-GB" dirty="0" smtClean="0"/>
              <a:t> </a:t>
            </a:r>
            <a:r>
              <a:rPr lang="en-GB" dirty="0" err="1"/>
              <a:t>StackPanel</a:t>
            </a:r>
            <a:r>
              <a:rPr lang="en-GB" dirty="0"/>
              <a:t> contains </a:t>
            </a:r>
            <a:r>
              <a:rPr lang="en-GB" dirty="0" err="1"/>
              <a:t>Textblock</a:t>
            </a:r>
            <a:r>
              <a:rPr lang="en-GB" dirty="0"/>
              <a:t> as child </a:t>
            </a:r>
            <a:r>
              <a:rPr lang="en-GB" dirty="0" smtClean="0"/>
              <a:t>element:</a:t>
            </a:r>
          </a:p>
          <a:p>
            <a:pPr lvl="1"/>
            <a:endParaRPr lang="en-GB" dirty="0"/>
          </a:p>
          <a:p>
            <a:pPr marL="393192" lvl="1" indent="0"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45256" cy="195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58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Why XAML in WPF?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/>
              <a:t>XAML is not only the most widely known feature of WPF, but it's also one of the most misunderstood features. </a:t>
            </a:r>
            <a:r>
              <a:rPr lang="en-GB" sz="3200" dirty="0" smtClean="0"/>
              <a:t>Please note these important points:</a:t>
            </a:r>
          </a:p>
          <a:p>
            <a:pPr lvl="1"/>
            <a:endParaRPr lang="en-GB" dirty="0"/>
          </a:p>
          <a:p>
            <a:pPr lvl="1"/>
            <a:r>
              <a:rPr lang="en-GB" sz="3600" dirty="0" smtClean="0"/>
              <a:t>WPF </a:t>
            </a:r>
            <a:r>
              <a:rPr lang="en-GB" sz="3600" dirty="0"/>
              <a:t>doesn't need XAML</a:t>
            </a:r>
          </a:p>
          <a:p>
            <a:pPr lvl="1"/>
            <a:r>
              <a:rPr lang="en-GB" sz="3600" dirty="0"/>
              <a:t>XAML doesn't need </a:t>
            </a:r>
            <a:r>
              <a:rPr lang="en-GB" sz="3600" dirty="0" smtClean="0"/>
              <a:t>WPF</a:t>
            </a:r>
          </a:p>
          <a:p>
            <a:endParaRPr lang="en-GB" sz="3800" dirty="0" smtClean="0"/>
          </a:p>
          <a:p>
            <a:r>
              <a:rPr lang="en-GB" sz="3800" dirty="0" smtClean="0"/>
              <a:t>They are in fact separable pieces of technology</a:t>
            </a:r>
            <a:endParaRPr lang="en-GB" sz="3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8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Separable pieces of 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en-GB" dirty="0"/>
              <a:t>To understand how that can be, let's look at a simple example in which a button is created with some </a:t>
            </a:r>
            <a:r>
              <a:rPr lang="en-GB" dirty="0" smtClean="0"/>
              <a:t>attributes in </a:t>
            </a:r>
            <a:r>
              <a:rPr lang="en-GB" dirty="0"/>
              <a:t>XAML.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85395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331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4003</TotalTime>
  <Words>727</Words>
  <Application>Microsoft Office PowerPoint</Application>
  <PresentationFormat>On-screen Show (4:3)</PresentationFormat>
  <Paragraphs>82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HND Computing Software Development: Object Oriented Programming (H171 35)</vt:lpstr>
      <vt:lpstr>WPF – Basic XAML Syntax</vt:lpstr>
      <vt:lpstr>WPF – Basic XAML Syntax</vt:lpstr>
      <vt:lpstr>Building a WPF Window - layout</vt:lpstr>
      <vt:lpstr>WPF – Basic XAML Syntax</vt:lpstr>
      <vt:lpstr>WPF – Basic XAML Syntax</vt:lpstr>
      <vt:lpstr>WPF – Basic XAML Syntax</vt:lpstr>
      <vt:lpstr>Why XAML in WPF?</vt:lpstr>
      <vt:lpstr>Separable pieces of technology</vt:lpstr>
      <vt:lpstr>Separable pieces of technology</vt:lpstr>
      <vt:lpstr>Separable pieces of technology</vt:lpstr>
      <vt:lpstr>Separable pieces of technology</vt:lpstr>
      <vt:lpstr>Separable pieces of technology</vt:lpstr>
      <vt:lpstr>Separable pieces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Administrator</cp:lastModifiedBy>
  <cp:revision>240</cp:revision>
  <cp:lastPrinted>2016-09-01T12:10:23Z</cp:lastPrinted>
  <dcterms:created xsi:type="dcterms:W3CDTF">2014-08-20T09:50:30Z</dcterms:created>
  <dcterms:modified xsi:type="dcterms:W3CDTF">2018-01-11T12:44:20Z</dcterms:modified>
</cp:coreProperties>
</file>