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8" r:id="rId35"/>
    <p:sldId id="299" r:id="rId36"/>
    <p:sldId id="292" r:id="rId37"/>
    <p:sldId id="293" r:id="rId38"/>
    <p:sldId id="294" r:id="rId39"/>
    <p:sldId id="295" r:id="rId40"/>
    <p:sldId id="296" r:id="rId41"/>
    <p:sldId id="297"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Lst>
  <p:sldSz cx="9144000" cy="6858000" type="screen4x3"/>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7" autoAdjust="0"/>
    <p:restoredTop sz="83126" autoAdjust="0"/>
  </p:normalViewPr>
  <p:slideViewPr>
    <p:cSldViewPr>
      <p:cViewPr varScale="1">
        <p:scale>
          <a:sx n="89" d="100"/>
          <a:sy n="89" d="100"/>
        </p:scale>
        <p:origin x="-34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4010" y="0"/>
            <a:ext cx="2887186" cy="496332"/>
          </a:xfrm>
          <a:prstGeom prst="rect">
            <a:avLst/>
          </a:prstGeom>
        </p:spPr>
        <p:txBody>
          <a:bodyPr vert="horz" lIns="91440" tIns="45720" rIns="91440" bIns="45720" rtlCol="0"/>
          <a:lstStyle>
            <a:lvl1pPr algn="r">
              <a:defRPr sz="1200"/>
            </a:lvl1pPr>
          </a:lstStyle>
          <a:p>
            <a:fld id="{3CC0FB2D-319C-464F-A0A5-C669ACC85E47}" type="datetimeFigureOut">
              <a:rPr lang="en-GB" smtClean="0"/>
              <a:t>11/01/2018</a:t>
            </a:fld>
            <a:endParaRPr lang="en-GB"/>
          </a:p>
        </p:txBody>
      </p:sp>
      <p:sp>
        <p:nvSpPr>
          <p:cNvPr id="4" name="Slide Image Placeholder 3"/>
          <p:cNvSpPr>
            <a:spLocks noGrp="1" noRot="1" noChangeAspect="1"/>
          </p:cNvSpPr>
          <p:nvPr>
            <p:ph type="sldImg" idx="2"/>
          </p:nvPr>
        </p:nvSpPr>
        <p:spPr>
          <a:xfrm>
            <a:off x="850900"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274" y="4715153"/>
            <a:ext cx="533019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887186"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4010" y="9428583"/>
            <a:ext cx="2887186" cy="496332"/>
          </a:xfrm>
          <a:prstGeom prst="rect">
            <a:avLst/>
          </a:prstGeom>
        </p:spPr>
        <p:txBody>
          <a:bodyPr vert="horz" lIns="91440" tIns="45720" rIns="91440" bIns="45720" rtlCol="0" anchor="b"/>
          <a:lstStyle>
            <a:lvl1pPr algn="r">
              <a:defRPr sz="1200"/>
            </a:lvl1pPr>
          </a:lstStyle>
          <a:p>
            <a:fld id="{5287495B-880B-4555-9160-5C63B7E51D7F}" type="slidenum">
              <a:rPr lang="en-GB" smtClean="0"/>
              <a:t>‹#›</a:t>
            </a:fld>
            <a:endParaRPr lang="en-GB"/>
          </a:p>
        </p:txBody>
      </p:sp>
    </p:spTree>
    <p:extLst>
      <p:ext uri="{BB962C8B-B14F-4D97-AF65-F5344CB8AC3E}">
        <p14:creationId xmlns:p14="http://schemas.microsoft.com/office/powerpoint/2010/main" val="425372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287495B-880B-4555-9160-5C63B7E51D7F}" type="slidenum">
              <a:rPr lang="en-GB" smtClean="0"/>
              <a:t>1</a:t>
            </a:fld>
            <a:endParaRPr lang="en-GB"/>
          </a:p>
        </p:txBody>
      </p:sp>
    </p:spTree>
    <p:extLst>
      <p:ext uri="{BB962C8B-B14F-4D97-AF65-F5344CB8AC3E}">
        <p14:creationId xmlns:p14="http://schemas.microsoft.com/office/powerpoint/2010/main" val="300940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87495B-880B-4555-9160-5C63B7E51D7F}" type="slidenum">
              <a:rPr lang="en-GB" smtClean="0"/>
              <a:t>30</a:t>
            </a:fld>
            <a:endParaRPr lang="en-GB"/>
          </a:p>
        </p:txBody>
      </p:sp>
    </p:spTree>
    <p:extLst>
      <p:ext uri="{BB962C8B-B14F-4D97-AF65-F5344CB8AC3E}">
        <p14:creationId xmlns:p14="http://schemas.microsoft.com/office/powerpoint/2010/main" val="279847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87495B-880B-4555-9160-5C63B7E51D7F}" type="slidenum">
              <a:rPr lang="en-GB" smtClean="0"/>
              <a:t>32</a:t>
            </a:fld>
            <a:endParaRPr lang="en-GB"/>
          </a:p>
        </p:txBody>
      </p:sp>
    </p:spTree>
    <p:extLst>
      <p:ext uri="{BB962C8B-B14F-4D97-AF65-F5344CB8AC3E}">
        <p14:creationId xmlns:p14="http://schemas.microsoft.com/office/powerpoint/2010/main" val="209363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https://www.tutorialspoint.com/wpf/wpf_data_binding.htm</a:t>
            </a:r>
            <a:endParaRPr lang="en-GB"/>
          </a:p>
        </p:txBody>
      </p:sp>
      <p:sp>
        <p:nvSpPr>
          <p:cNvPr id="4" name="Slide Number Placeholder 3"/>
          <p:cNvSpPr>
            <a:spLocks noGrp="1"/>
          </p:cNvSpPr>
          <p:nvPr>
            <p:ph type="sldNum" sz="quarter" idx="10"/>
          </p:nvPr>
        </p:nvSpPr>
        <p:spPr/>
        <p:txBody>
          <a:bodyPr/>
          <a:lstStyle/>
          <a:p>
            <a:fld id="{5287495B-880B-4555-9160-5C63B7E51D7F}" type="slidenum">
              <a:rPr lang="en-GB" smtClean="0"/>
              <a:t>54</a:t>
            </a:fld>
            <a:endParaRPr lang="en-GB"/>
          </a:p>
        </p:txBody>
      </p:sp>
    </p:spTree>
    <p:extLst>
      <p:ext uri="{BB962C8B-B14F-4D97-AF65-F5344CB8AC3E}">
        <p14:creationId xmlns:p14="http://schemas.microsoft.com/office/powerpoint/2010/main" val="249611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11/01/2018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11/01/2018</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6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Computing</a:t>
            </a:r>
            <a:br>
              <a:rPr lang="en-GB" dirty="0" smtClean="0">
                <a:solidFill>
                  <a:schemeClr val="bg1"/>
                </a:solidFill>
              </a:rPr>
            </a:br>
            <a:r>
              <a:rPr lang="en-GB" dirty="0" smtClean="0">
                <a:solidFill>
                  <a:schemeClr val="bg1"/>
                </a:solidFill>
              </a:rPr>
              <a:t>Software Development: Object Oriented Programming</a:t>
            </a:r>
            <a:br>
              <a:rPr lang="en-GB" dirty="0" smtClean="0">
                <a:solidFill>
                  <a:schemeClr val="bg1"/>
                </a:solidFill>
              </a:rPr>
            </a:br>
            <a:r>
              <a:rPr lang="en-GB" dirty="0" smtClean="0">
                <a:solidFill>
                  <a:schemeClr val="bg1"/>
                </a:solidFill>
              </a:rPr>
              <a:t>(H171 35)</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852704"/>
          </a:xfrm>
        </p:spPr>
        <p:txBody>
          <a:bodyPr/>
          <a:lstStyle/>
          <a:p>
            <a:pPr algn="ctr"/>
            <a:r>
              <a:rPr lang="en-GB" dirty="0"/>
              <a:t>XAML – creating controls</a:t>
            </a:r>
          </a:p>
        </p:txBody>
      </p:sp>
      <p:sp>
        <p:nvSpPr>
          <p:cNvPr id="3" name="Content Placeholder 2"/>
          <p:cNvSpPr>
            <a:spLocks noGrp="1"/>
          </p:cNvSpPr>
          <p:nvPr>
            <p:ph idx="1"/>
          </p:nvPr>
        </p:nvSpPr>
        <p:spPr>
          <a:xfrm>
            <a:off x="457200" y="1268760"/>
            <a:ext cx="8229600" cy="5589240"/>
          </a:xfrm>
        </p:spPr>
        <p:txBody>
          <a:bodyPr>
            <a:normAutofit fontScale="70000" lnSpcReduction="20000"/>
          </a:bodyPr>
          <a:lstStyle/>
          <a:p>
            <a:r>
              <a:rPr lang="en-GB" dirty="0"/>
              <a:t>all attributes of a control may also be defined like this, where they appear as child tags of the main control, using the Control-Dot-Property notation:</a:t>
            </a:r>
          </a:p>
          <a:p>
            <a:pPr marL="0" indent="0">
              <a:buNone/>
            </a:pPr>
            <a:r>
              <a:rPr lang="en-GB" dirty="0" smtClean="0"/>
              <a:t>&lt;</a:t>
            </a:r>
            <a:r>
              <a:rPr lang="en-GB" dirty="0"/>
              <a:t>Button&gt;</a:t>
            </a:r>
            <a:br>
              <a:rPr lang="en-GB" dirty="0"/>
            </a:br>
            <a:r>
              <a:rPr lang="en-GB" dirty="0"/>
              <a:t>    &lt;</a:t>
            </a:r>
            <a:r>
              <a:rPr lang="en-GB" dirty="0" err="1"/>
              <a:t>Button.FontWeight</a:t>
            </a:r>
            <a:r>
              <a:rPr lang="en-GB" dirty="0"/>
              <a:t>&gt;Bold&lt;/</a:t>
            </a:r>
            <a:r>
              <a:rPr lang="en-GB" dirty="0" err="1"/>
              <a:t>Button.FontWeight</a:t>
            </a:r>
            <a:r>
              <a:rPr lang="en-GB" dirty="0"/>
              <a:t>&gt;</a:t>
            </a:r>
            <a:br>
              <a:rPr lang="en-GB" dirty="0"/>
            </a:br>
            <a:r>
              <a:rPr lang="en-GB" dirty="0"/>
              <a:t>    &lt;</a:t>
            </a:r>
            <a:r>
              <a:rPr lang="en-GB" dirty="0" err="1"/>
              <a:t>Button.Content</a:t>
            </a:r>
            <a:r>
              <a:rPr lang="en-GB" dirty="0"/>
              <a:t>&gt;A button&lt;/</a:t>
            </a:r>
            <a:r>
              <a:rPr lang="en-GB" dirty="0" err="1"/>
              <a:t>Button.Content</a:t>
            </a:r>
            <a:r>
              <a:rPr lang="en-GB" dirty="0"/>
              <a:t>&gt;</a:t>
            </a:r>
            <a:br>
              <a:rPr lang="en-GB" dirty="0"/>
            </a:br>
            <a:r>
              <a:rPr lang="en-GB" dirty="0"/>
              <a:t>&lt;/Button</a:t>
            </a:r>
            <a:r>
              <a:rPr lang="en-GB" dirty="0" smtClean="0"/>
              <a:t>&gt;</a:t>
            </a:r>
          </a:p>
          <a:p>
            <a:r>
              <a:rPr lang="en-GB" dirty="0"/>
              <a:t>a lot of controls allow content other than text, for instance other controls. Here's an example where we have text in different </a:t>
            </a:r>
            <a:r>
              <a:rPr lang="en-GB" dirty="0" smtClean="0"/>
              <a:t>colours </a:t>
            </a:r>
            <a:r>
              <a:rPr lang="en-GB" dirty="0"/>
              <a:t>on the same button by using several </a:t>
            </a:r>
            <a:r>
              <a:rPr lang="en-GB" dirty="0" err="1"/>
              <a:t>TextBlock</a:t>
            </a:r>
            <a:r>
              <a:rPr lang="en-GB" dirty="0"/>
              <a:t> controls inside of the Button</a:t>
            </a:r>
            <a:r>
              <a:rPr lang="en-GB" dirty="0" smtClean="0"/>
              <a:t>:</a:t>
            </a:r>
            <a:endParaRPr lang="en-GB" dirty="0"/>
          </a:p>
          <a:p>
            <a:r>
              <a:rPr lang="en-GB" dirty="0"/>
              <a:t>&lt;Button&gt;</a:t>
            </a:r>
            <a:br>
              <a:rPr lang="en-GB" dirty="0"/>
            </a:br>
            <a:r>
              <a:rPr lang="en-GB" dirty="0"/>
              <a:t>    &lt;</a:t>
            </a:r>
            <a:r>
              <a:rPr lang="en-GB" dirty="0" err="1"/>
              <a:t>Button.FontWeight</a:t>
            </a:r>
            <a:r>
              <a:rPr lang="en-GB" dirty="0"/>
              <a:t>&gt;Bold&lt;/</a:t>
            </a:r>
            <a:r>
              <a:rPr lang="en-GB" dirty="0" err="1"/>
              <a:t>Button.FontWeight</a:t>
            </a:r>
            <a:r>
              <a:rPr lang="en-GB" dirty="0"/>
              <a:t>&gt;</a:t>
            </a:r>
            <a:br>
              <a:rPr lang="en-GB" dirty="0"/>
            </a:br>
            <a:r>
              <a:rPr lang="en-GB" dirty="0"/>
              <a:t>    &lt;</a:t>
            </a:r>
            <a:r>
              <a:rPr lang="en-GB" dirty="0" err="1"/>
              <a:t>Button.Content</a:t>
            </a:r>
            <a:r>
              <a:rPr lang="en-GB" dirty="0"/>
              <a:t>&gt;</a:t>
            </a:r>
            <a:br>
              <a:rPr lang="en-GB" dirty="0"/>
            </a:br>
            <a:r>
              <a:rPr lang="en-GB" dirty="0"/>
              <a:t>        &lt;</a:t>
            </a:r>
            <a:r>
              <a:rPr lang="en-GB" dirty="0" err="1"/>
              <a:t>WrapPanel</a:t>
            </a:r>
            <a:r>
              <a:rPr lang="en-GB" dirty="0"/>
              <a:t>&gt;</a:t>
            </a:r>
            <a:br>
              <a:rPr lang="en-GB" dirty="0"/>
            </a:br>
            <a:r>
              <a:rPr lang="en-GB" dirty="0"/>
              <a:t>            &lt;</a:t>
            </a:r>
            <a:r>
              <a:rPr lang="en-GB" dirty="0" err="1"/>
              <a:t>TextBlock</a:t>
            </a:r>
            <a:r>
              <a:rPr lang="en-GB" dirty="0"/>
              <a:t> Foreground="Blue"&gt;Multi&lt;/</a:t>
            </a:r>
            <a:r>
              <a:rPr lang="en-GB" dirty="0" err="1"/>
              <a:t>TextBlock</a:t>
            </a:r>
            <a:r>
              <a:rPr lang="en-GB" dirty="0"/>
              <a:t>&gt;</a:t>
            </a:r>
            <a:br>
              <a:rPr lang="en-GB" dirty="0"/>
            </a:br>
            <a:r>
              <a:rPr lang="en-GB" dirty="0"/>
              <a:t>            &lt;</a:t>
            </a:r>
            <a:r>
              <a:rPr lang="en-GB" dirty="0" err="1"/>
              <a:t>TextBlock</a:t>
            </a:r>
            <a:r>
              <a:rPr lang="en-GB" dirty="0"/>
              <a:t> Foreground="Red"&gt;</a:t>
            </a:r>
            <a:r>
              <a:rPr lang="en-GB" dirty="0" err="1"/>
              <a:t>Color</a:t>
            </a:r>
            <a:r>
              <a:rPr lang="en-GB" dirty="0"/>
              <a:t>&lt;/</a:t>
            </a:r>
            <a:r>
              <a:rPr lang="en-GB" dirty="0" err="1"/>
              <a:t>TextBlock</a:t>
            </a:r>
            <a:r>
              <a:rPr lang="en-GB" dirty="0"/>
              <a:t>&gt;</a:t>
            </a:r>
            <a:br>
              <a:rPr lang="en-GB" dirty="0"/>
            </a:br>
            <a:r>
              <a:rPr lang="en-GB" dirty="0"/>
              <a:t>            &lt;</a:t>
            </a:r>
            <a:r>
              <a:rPr lang="en-GB" dirty="0" err="1"/>
              <a:t>TextBlock</a:t>
            </a:r>
            <a:r>
              <a:rPr lang="en-GB" dirty="0"/>
              <a:t>&gt;Button&lt;/</a:t>
            </a:r>
            <a:r>
              <a:rPr lang="en-GB" dirty="0" err="1"/>
              <a:t>TextBlock</a:t>
            </a:r>
            <a:r>
              <a:rPr lang="en-GB" dirty="0"/>
              <a:t>&gt;</a:t>
            </a:r>
            <a:br>
              <a:rPr lang="en-GB" dirty="0"/>
            </a:br>
            <a:r>
              <a:rPr lang="en-GB" dirty="0"/>
              <a:t>        &lt;/</a:t>
            </a:r>
            <a:r>
              <a:rPr lang="en-GB" dirty="0" err="1"/>
              <a:t>WrapPanel</a:t>
            </a:r>
            <a:r>
              <a:rPr lang="en-GB" dirty="0"/>
              <a:t>&gt;</a:t>
            </a:r>
            <a:br>
              <a:rPr lang="en-GB" dirty="0"/>
            </a:br>
            <a:r>
              <a:rPr lang="en-GB" dirty="0"/>
              <a:t>    &lt;/</a:t>
            </a:r>
            <a:r>
              <a:rPr lang="en-GB" dirty="0" err="1"/>
              <a:t>Button.Content</a:t>
            </a:r>
            <a:r>
              <a:rPr lang="en-GB" dirty="0"/>
              <a:t>&gt;</a:t>
            </a:r>
            <a:br>
              <a:rPr lang="en-GB" dirty="0"/>
            </a:br>
            <a:r>
              <a:rPr lang="en-GB" dirty="0"/>
              <a:t>&lt;/Button</a:t>
            </a:r>
            <a:r>
              <a:rPr lang="en-GB" dirty="0" smtClean="0"/>
              <a:t>&gt;</a:t>
            </a:r>
          </a:p>
          <a:p>
            <a:r>
              <a:rPr lang="en-GB" dirty="0"/>
              <a:t>The Content property only allows for a single child element, so we use a </a:t>
            </a:r>
            <a:r>
              <a:rPr lang="en-GB" dirty="0" err="1"/>
              <a:t>WrapPanel</a:t>
            </a:r>
            <a:r>
              <a:rPr lang="en-GB" dirty="0"/>
              <a:t> to contain the differently </a:t>
            </a:r>
            <a:r>
              <a:rPr lang="en-GB" dirty="0" smtClean="0"/>
              <a:t>coloured </a:t>
            </a:r>
            <a:r>
              <a:rPr lang="en-GB" dirty="0"/>
              <a:t>blocks of </a:t>
            </a:r>
            <a:r>
              <a:rPr lang="en-GB" dirty="0" smtClean="0"/>
              <a:t>text</a:t>
            </a:r>
          </a:p>
          <a:p>
            <a:r>
              <a:rPr lang="en-GB" dirty="0" smtClean="0"/>
              <a:t>Panels act like containers for other controls</a:t>
            </a:r>
            <a:endParaRPr lang="en-GB" dirty="0"/>
          </a:p>
        </p:txBody>
      </p:sp>
    </p:spTree>
    <p:extLst>
      <p:ext uri="{BB962C8B-B14F-4D97-AF65-F5344CB8AC3E}">
        <p14:creationId xmlns:p14="http://schemas.microsoft.com/office/powerpoint/2010/main" val="163476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80696"/>
          </a:xfrm>
        </p:spPr>
        <p:txBody>
          <a:bodyPr>
            <a:normAutofit fontScale="90000"/>
          </a:bodyPr>
          <a:lstStyle/>
          <a:p>
            <a:pPr algn="ctr"/>
            <a:r>
              <a:rPr lang="en-GB" dirty="0" smtClean="0"/>
              <a:t>XAML – creating controls</a:t>
            </a:r>
            <a:endParaRPr lang="en-GB" dirty="0"/>
          </a:p>
        </p:txBody>
      </p:sp>
      <p:sp>
        <p:nvSpPr>
          <p:cNvPr id="3" name="Content Placeholder 2"/>
          <p:cNvSpPr>
            <a:spLocks noGrp="1"/>
          </p:cNvSpPr>
          <p:nvPr>
            <p:ph idx="1"/>
          </p:nvPr>
        </p:nvSpPr>
        <p:spPr>
          <a:xfrm>
            <a:off x="457200" y="1196752"/>
            <a:ext cx="8229600" cy="5127848"/>
          </a:xfrm>
        </p:spPr>
        <p:txBody>
          <a:bodyPr/>
          <a:lstStyle/>
          <a:p>
            <a:r>
              <a:rPr lang="en-GB" dirty="0" smtClean="0"/>
              <a:t>The previous result can be also be accomplished using the following </a:t>
            </a:r>
            <a:r>
              <a:rPr lang="en-GB" dirty="0" err="1" smtClean="0"/>
              <a:t>markup</a:t>
            </a:r>
            <a:r>
              <a:rPr lang="en-GB" dirty="0" smtClean="0"/>
              <a:t>:</a:t>
            </a:r>
          </a:p>
          <a:p>
            <a:pPr marL="0" indent="0">
              <a:buNone/>
            </a:pPr>
            <a:r>
              <a:rPr lang="en-GB" dirty="0" smtClean="0"/>
              <a:t>&lt;</a:t>
            </a:r>
            <a:r>
              <a:rPr lang="en-GB" dirty="0"/>
              <a:t>Button </a:t>
            </a:r>
            <a:r>
              <a:rPr lang="en-GB" dirty="0" err="1"/>
              <a:t>FontWeight</a:t>
            </a:r>
            <a:r>
              <a:rPr lang="en-GB" dirty="0"/>
              <a:t>="Bold"&gt;</a:t>
            </a:r>
            <a:br>
              <a:rPr lang="en-GB" dirty="0"/>
            </a:br>
            <a:r>
              <a:rPr lang="en-GB" dirty="0"/>
              <a:t>    &lt;</a:t>
            </a:r>
            <a:r>
              <a:rPr lang="en-GB" dirty="0" err="1"/>
              <a:t>WrapPanel</a:t>
            </a:r>
            <a:r>
              <a:rPr lang="en-GB" dirty="0"/>
              <a:t>&gt;</a:t>
            </a:r>
            <a:br>
              <a:rPr lang="en-GB" dirty="0"/>
            </a:br>
            <a:r>
              <a:rPr lang="en-GB" dirty="0"/>
              <a:t>        &lt;</a:t>
            </a:r>
            <a:r>
              <a:rPr lang="en-GB" dirty="0" err="1"/>
              <a:t>TextBlock</a:t>
            </a:r>
            <a:r>
              <a:rPr lang="en-GB" dirty="0"/>
              <a:t> Foreground="Blue"&gt;Multi&lt;/</a:t>
            </a:r>
            <a:r>
              <a:rPr lang="en-GB" dirty="0" err="1"/>
              <a:t>TextBlock</a:t>
            </a:r>
            <a:r>
              <a:rPr lang="en-GB" dirty="0"/>
              <a:t>&gt;</a:t>
            </a:r>
            <a:br>
              <a:rPr lang="en-GB" dirty="0"/>
            </a:br>
            <a:r>
              <a:rPr lang="en-GB" dirty="0"/>
              <a:t>        &lt;</a:t>
            </a:r>
            <a:r>
              <a:rPr lang="en-GB" dirty="0" err="1"/>
              <a:t>TextBlock</a:t>
            </a:r>
            <a:r>
              <a:rPr lang="en-GB" dirty="0"/>
              <a:t> Foreground="Red"&gt;</a:t>
            </a:r>
            <a:r>
              <a:rPr lang="en-GB" dirty="0" err="1"/>
              <a:t>Color</a:t>
            </a:r>
            <a:r>
              <a:rPr lang="en-GB" dirty="0"/>
              <a:t>&lt;/</a:t>
            </a:r>
            <a:r>
              <a:rPr lang="en-GB" dirty="0" err="1"/>
              <a:t>TextBlock</a:t>
            </a:r>
            <a:r>
              <a:rPr lang="en-GB" dirty="0"/>
              <a:t>&gt;</a:t>
            </a:r>
            <a:br>
              <a:rPr lang="en-GB" dirty="0"/>
            </a:br>
            <a:r>
              <a:rPr lang="en-GB" dirty="0"/>
              <a:t>        &lt;</a:t>
            </a:r>
            <a:r>
              <a:rPr lang="en-GB" dirty="0" err="1"/>
              <a:t>TextBlock</a:t>
            </a:r>
            <a:r>
              <a:rPr lang="en-GB" dirty="0"/>
              <a:t>&gt;Button&lt;/</a:t>
            </a:r>
            <a:r>
              <a:rPr lang="en-GB" dirty="0" err="1"/>
              <a:t>TextBlock</a:t>
            </a:r>
            <a:r>
              <a:rPr lang="en-GB" dirty="0"/>
              <a:t>&gt;</a:t>
            </a:r>
            <a:br>
              <a:rPr lang="en-GB" dirty="0"/>
            </a:br>
            <a:r>
              <a:rPr lang="en-GB" dirty="0"/>
              <a:t>    &lt;/</a:t>
            </a:r>
            <a:r>
              <a:rPr lang="en-GB" dirty="0" err="1"/>
              <a:t>WrapPanel</a:t>
            </a:r>
            <a:r>
              <a:rPr lang="en-GB" dirty="0"/>
              <a:t>&gt;</a:t>
            </a:r>
            <a:br>
              <a:rPr lang="en-GB" dirty="0"/>
            </a:br>
            <a:r>
              <a:rPr lang="en-GB" dirty="0"/>
              <a:t>&lt;/Button&gt;</a:t>
            </a:r>
          </a:p>
        </p:txBody>
      </p:sp>
    </p:spTree>
    <p:extLst>
      <p:ext uri="{BB962C8B-B14F-4D97-AF65-F5344CB8AC3E}">
        <p14:creationId xmlns:p14="http://schemas.microsoft.com/office/powerpoint/2010/main" val="8723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52704"/>
          </a:xfrm>
        </p:spPr>
        <p:txBody>
          <a:bodyPr/>
          <a:lstStyle/>
          <a:p>
            <a:pPr algn="ctr"/>
            <a:r>
              <a:rPr lang="en-GB" dirty="0" err="1" smtClean="0"/>
              <a:t>Markup</a:t>
            </a:r>
            <a:r>
              <a:rPr lang="en-GB" dirty="0" smtClean="0"/>
              <a:t> Extensions</a:t>
            </a:r>
            <a:endParaRPr lang="en-GB" dirty="0"/>
          </a:p>
        </p:txBody>
      </p:sp>
      <p:sp>
        <p:nvSpPr>
          <p:cNvPr id="3" name="Content Placeholder 2"/>
          <p:cNvSpPr>
            <a:spLocks noGrp="1"/>
          </p:cNvSpPr>
          <p:nvPr>
            <p:ph idx="1"/>
          </p:nvPr>
        </p:nvSpPr>
        <p:spPr>
          <a:xfrm>
            <a:off x="457200" y="1196752"/>
            <a:ext cx="8229600" cy="5127848"/>
          </a:xfrm>
        </p:spPr>
        <p:txBody>
          <a:bodyPr/>
          <a:lstStyle/>
          <a:p>
            <a:r>
              <a:rPr lang="en-GB" dirty="0" smtClean="0"/>
              <a:t>In some cases it is not possible to hard-code the property value</a:t>
            </a:r>
          </a:p>
          <a:p>
            <a:r>
              <a:rPr lang="en-GB" dirty="0" err="1" smtClean="0"/>
              <a:t>Markup</a:t>
            </a:r>
            <a:r>
              <a:rPr lang="en-GB" dirty="0" smtClean="0"/>
              <a:t> extension is specialised syntax that allows you to set a property in an non-standard way</a:t>
            </a:r>
          </a:p>
          <a:p>
            <a:r>
              <a:rPr lang="en-GB" dirty="0" smtClean="0"/>
              <a:t>They can be used in nested tags or XML attributes.  When used in attributes they are enclosed in curly braces</a:t>
            </a:r>
          </a:p>
          <a:p>
            <a:endParaRPr lang="en-GB" dirty="0"/>
          </a:p>
          <a:p>
            <a:r>
              <a:rPr lang="en-GB" dirty="0" smtClean="0"/>
              <a:t>This allows you to refer to a static property in another class</a:t>
            </a:r>
          </a:p>
          <a:p>
            <a:r>
              <a:rPr lang="en-GB" dirty="0" smtClean="0"/>
              <a:t>The end result is</a:t>
            </a:r>
          </a:p>
          <a:p>
            <a:pPr marL="0" indent="0">
              <a:buNone/>
            </a:pPr>
            <a:endParaRPr lang="en-GB"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6" y="4077072"/>
            <a:ext cx="9077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6165304"/>
            <a:ext cx="7277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7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80696"/>
          </a:xfrm>
        </p:spPr>
        <p:txBody>
          <a:bodyPr>
            <a:normAutofit fontScale="90000"/>
          </a:bodyPr>
          <a:lstStyle/>
          <a:p>
            <a:pPr algn="ctr"/>
            <a:r>
              <a:rPr lang="en-GB" dirty="0" smtClean="0"/>
              <a:t>Events</a:t>
            </a:r>
            <a:endParaRPr lang="en-GB" dirty="0"/>
          </a:p>
        </p:txBody>
      </p:sp>
      <p:sp>
        <p:nvSpPr>
          <p:cNvPr id="3" name="Content Placeholder 2"/>
          <p:cNvSpPr>
            <a:spLocks noGrp="1"/>
          </p:cNvSpPr>
          <p:nvPr>
            <p:ph idx="1"/>
          </p:nvPr>
        </p:nvSpPr>
        <p:spPr>
          <a:xfrm>
            <a:off x="457200" y="1412776"/>
            <a:ext cx="8229600" cy="4911824"/>
          </a:xfrm>
        </p:spPr>
        <p:txBody>
          <a:bodyPr/>
          <a:lstStyle/>
          <a:p>
            <a:r>
              <a:rPr lang="en-GB" dirty="0"/>
              <a:t>All of the controls, including the Window </a:t>
            </a:r>
            <a:r>
              <a:rPr lang="en-GB" dirty="0" smtClean="0"/>
              <a:t>expose </a:t>
            </a:r>
            <a:r>
              <a:rPr lang="en-GB" dirty="0"/>
              <a:t>a range of events that you may subscribe </a:t>
            </a:r>
            <a:r>
              <a:rPr lang="en-GB" dirty="0" smtClean="0"/>
              <a:t>to, meaning </a:t>
            </a:r>
            <a:r>
              <a:rPr lang="en-GB" dirty="0"/>
              <a:t>that your application will be notified when they occur and you may react to </a:t>
            </a:r>
            <a:r>
              <a:rPr lang="en-GB" dirty="0" smtClean="0"/>
              <a:t>that</a:t>
            </a:r>
          </a:p>
          <a:p>
            <a:r>
              <a:rPr lang="en-GB" dirty="0"/>
              <a:t>most commonly used </a:t>
            </a:r>
            <a:r>
              <a:rPr lang="en-GB" dirty="0" smtClean="0"/>
              <a:t>events are those that </a:t>
            </a:r>
            <a:r>
              <a:rPr lang="en-GB" dirty="0"/>
              <a:t>respond to the user's interaction with your application using the mouse or the </a:t>
            </a:r>
            <a:r>
              <a:rPr lang="en-GB" dirty="0" smtClean="0"/>
              <a:t>keyboard</a:t>
            </a:r>
          </a:p>
          <a:p>
            <a:pPr lvl="1"/>
            <a:r>
              <a:rPr lang="en-GB" dirty="0" err="1" smtClean="0"/>
              <a:t>KeyDown</a:t>
            </a:r>
            <a:r>
              <a:rPr lang="en-GB" dirty="0" smtClean="0"/>
              <a:t>, </a:t>
            </a:r>
            <a:r>
              <a:rPr lang="en-GB" dirty="0" err="1" smtClean="0"/>
              <a:t>KeyUp</a:t>
            </a:r>
            <a:r>
              <a:rPr lang="en-GB" dirty="0"/>
              <a:t>, </a:t>
            </a:r>
            <a:r>
              <a:rPr lang="en-GB" dirty="0" err="1"/>
              <a:t>MouseDown</a:t>
            </a:r>
            <a:r>
              <a:rPr lang="en-GB" dirty="0"/>
              <a:t>, </a:t>
            </a:r>
            <a:r>
              <a:rPr lang="en-GB" dirty="0" err="1"/>
              <a:t>MouseEnter</a:t>
            </a:r>
            <a:r>
              <a:rPr lang="en-GB" dirty="0"/>
              <a:t>, </a:t>
            </a:r>
            <a:r>
              <a:rPr lang="en-GB" dirty="0" err="1"/>
              <a:t>MouseLeave</a:t>
            </a:r>
            <a:r>
              <a:rPr lang="en-GB" dirty="0"/>
              <a:t>, </a:t>
            </a:r>
            <a:r>
              <a:rPr lang="en-GB" dirty="0" err="1"/>
              <a:t>MouseUp</a:t>
            </a:r>
            <a:r>
              <a:rPr lang="en-GB" dirty="0"/>
              <a:t> </a:t>
            </a:r>
          </a:p>
        </p:txBody>
      </p:sp>
    </p:spTree>
    <p:extLst>
      <p:ext uri="{BB962C8B-B14F-4D97-AF65-F5344CB8AC3E}">
        <p14:creationId xmlns:p14="http://schemas.microsoft.com/office/powerpoint/2010/main" val="18376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64672"/>
          </a:xfrm>
        </p:spPr>
        <p:txBody>
          <a:bodyPr>
            <a:normAutofit fontScale="90000"/>
          </a:bodyPr>
          <a:lstStyle/>
          <a:p>
            <a:pPr algn="ctr"/>
            <a:r>
              <a:rPr lang="en-GB" dirty="0" smtClean="0"/>
              <a:t>Events</a:t>
            </a:r>
            <a:endParaRPr lang="en-GB" dirty="0"/>
          </a:p>
        </p:txBody>
      </p:sp>
      <p:sp>
        <p:nvSpPr>
          <p:cNvPr id="3" name="Content Placeholder 2"/>
          <p:cNvSpPr>
            <a:spLocks noGrp="1"/>
          </p:cNvSpPr>
          <p:nvPr>
            <p:ph idx="1"/>
          </p:nvPr>
        </p:nvSpPr>
        <p:spPr>
          <a:xfrm>
            <a:off x="457200" y="980728"/>
            <a:ext cx="8229600" cy="5343872"/>
          </a:xfrm>
        </p:spPr>
        <p:txBody>
          <a:bodyPr>
            <a:normAutofit fontScale="92500" lnSpcReduction="10000"/>
          </a:bodyPr>
          <a:lstStyle/>
          <a:p>
            <a:r>
              <a:rPr lang="en-GB" dirty="0"/>
              <a:t>you need to know how to link a control event in XAML to a piece of code in your </a:t>
            </a:r>
            <a:r>
              <a:rPr lang="en-GB" dirty="0" smtClean="0"/>
              <a:t>code-behind file:</a:t>
            </a:r>
          </a:p>
          <a:p>
            <a:pPr marL="365760" lvl="1" indent="0">
              <a:buNone/>
            </a:pPr>
            <a:r>
              <a:rPr lang="en-GB" sz="1700" dirty="0"/>
              <a:t>&lt;Window x:Class="WpfTutorialSamples.XAML.EventsSample"</a:t>
            </a:r>
            <a:br>
              <a:rPr lang="en-GB" sz="1700" dirty="0"/>
            </a:br>
            <a:r>
              <a:rPr lang="en-GB" sz="1700" dirty="0"/>
              <a:t>        </a:t>
            </a:r>
            <a:r>
              <a:rPr lang="en-GB" sz="1700" dirty="0" err="1"/>
              <a:t>xmlns</a:t>
            </a:r>
            <a:r>
              <a:rPr lang="en-GB" sz="1700" dirty="0"/>
              <a:t>="http://schemas.microsoft.com/</a:t>
            </a:r>
            <a:r>
              <a:rPr lang="en-GB" sz="1700" dirty="0" err="1"/>
              <a:t>winfx</a:t>
            </a:r>
            <a:r>
              <a:rPr lang="en-GB" sz="1700" dirty="0"/>
              <a:t>/2006/</a:t>
            </a:r>
            <a:r>
              <a:rPr lang="en-GB" sz="1700" dirty="0" err="1"/>
              <a:t>xaml</a:t>
            </a:r>
            <a:r>
              <a:rPr lang="en-GB" sz="1700" dirty="0"/>
              <a:t>/presentation"</a:t>
            </a:r>
            <a:br>
              <a:rPr lang="en-GB" sz="1700" dirty="0"/>
            </a:br>
            <a:r>
              <a:rPr lang="en-GB" sz="1700" dirty="0"/>
              <a:t>        </a:t>
            </a:r>
            <a:r>
              <a:rPr lang="en-GB" sz="1700" dirty="0" err="1"/>
              <a:t>xmlns:x</a:t>
            </a:r>
            <a:r>
              <a:rPr lang="en-GB" sz="1700" dirty="0"/>
              <a:t>="http://schemas.microsoft.com/</a:t>
            </a:r>
            <a:r>
              <a:rPr lang="en-GB" sz="1700" dirty="0" err="1"/>
              <a:t>winfx</a:t>
            </a:r>
            <a:r>
              <a:rPr lang="en-GB" sz="1700" dirty="0"/>
              <a:t>/2006/</a:t>
            </a:r>
            <a:r>
              <a:rPr lang="en-GB" sz="1700" dirty="0" err="1"/>
              <a:t>xaml</a:t>
            </a:r>
            <a:r>
              <a:rPr lang="en-GB" sz="1700" dirty="0"/>
              <a:t>"</a:t>
            </a:r>
            <a:br>
              <a:rPr lang="en-GB" sz="1700" dirty="0"/>
            </a:br>
            <a:r>
              <a:rPr lang="en-GB" sz="1700" dirty="0"/>
              <a:t>        Title="</a:t>
            </a:r>
            <a:r>
              <a:rPr lang="en-GB" sz="1700" dirty="0" err="1"/>
              <a:t>EventsSample</a:t>
            </a:r>
            <a:r>
              <a:rPr lang="en-GB" sz="1700" dirty="0"/>
              <a:t>" Height="300" Width="300"&gt;</a:t>
            </a:r>
            <a:br>
              <a:rPr lang="en-GB" sz="1700" dirty="0"/>
            </a:br>
            <a:r>
              <a:rPr lang="en-GB" sz="1700" dirty="0"/>
              <a:t>        &lt;Grid Name="</a:t>
            </a:r>
            <a:r>
              <a:rPr lang="en-GB" sz="1700" dirty="0" err="1"/>
              <a:t>pnlMainGrid</a:t>
            </a:r>
            <a:r>
              <a:rPr lang="en-GB" sz="1700" dirty="0"/>
              <a:t>" </a:t>
            </a:r>
            <a:r>
              <a:rPr lang="en-GB" sz="1700" dirty="0" err="1"/>
              <a:t>MouseUp</a:t>
            </a:r>
            <a:r>
              <a:rPr lang="en-GB" sz="1700" dirty="0"/>
              <a:t>="</a:t>
            </a:r>
            <a:r>
              <a:rPr lang="en-GB" sz="1700" dirty="0" err="1"/>
              <a:t>pnlMainGrid_MouseUp</a:t>
            </a:r>
            <a:r>
              <a:rPr lang="en-GB" sz="1700" dirty="0"/>
              <a:t>" Background="</a:t>
            </a:r>
            <a:r>
              <a:rPr lang="en-GB" sz="1700" dirty="0" err="1"/>
              <a:t>LightBlue</a:t>
            </a:r>
            <a:r>
              <a:rPr lang="en-GB" sz="1700" dirty="0"/>
              <a:t>"&gt;                        </a:t>
            </a:r>
            <a:br>
              <a:rPr lang="en-GB" sz="1700" dirty="0"/>
            </a:br>
            <a:r>
              <a:rPr lang="en-GB" sz="1700" dirty="0"/>
              <a:t>    &lt;/Grid&gt;</a:t>
            </a:r>
            <a:br>
              <a:rPr lang="en-GB" sz="1700" dirty="0"/>
            </a:br>
            <a:r>
              <a:rPr lang="en-GB" sz="1700" dirty="0"/>
              <a:t>&lt;/Window</a:t>
            </a:r>
            <a:r>
              <a:rPr lang="en-GB" sz="1700" dirty="0" smtClean="0"/>
              <a:t>&gt;</a:t>
            </a:r>
          </a:p>
          <a:p>
            <a:r>
              <a:rPr lang="en-GB" dirty="0"/>
              <a:t>we have subscribed to the </a:t>
            </a:r>
            <a:r>
              <a:rPr lang="en-GB" dirty="0" err="1"/>
              <a:t>MouseUp</a:t>
            </a:r>
            <a:r>
              <a:rPr lang="en-GB" dirty="0"/>
              <a:t> event of the Grid by writing a method name. This method needs to be defined in code-behind, using the correct event signature. In this case it should look like this:</a:t>
            </a:r>
          </a:p>
          <a:p>
            <a:pPr marL="0" indent="0">
              <a:buNone/>
            </a:pPr>
            <a:r>
              <a:rPr lang="en-GB" sz="2100" dirty="0"/>
              <a:t>private void </a:t>
            </a:r>
            <a:r>
              <a:rPr lang="en-GB" sz="2100" dirty="0" err="1"/>
              <a:t>pnlMainGrid_MouseUp</a:t>
            </a:r>
            <a:r>
              <a:rPr lang="en-GB" sz="2100" dirty="0"/>
              <a:t>(object sender, </a:t>
            </a:r>
            <a:r>
              <a:rPr lang="en-GB" sz="2100" dirty="0" err="1"/>
              <a:t>MouseButtonEventArgs</a:t>
            </a:r>
            <a:r>
              <a:rPr lang="en-GB" sz="2100" dirty="0"/>
              <a:t> e)</a:t>
            </a:r>
            <a:br>
              <a:rPr lang="en-GB" sz="2100" dirty="0"/>
            </a:br>
            <a:r>
              <a:rPr lang="en-GB" sz="2100" dirty="0"/>
              <a:t>{</a:t>
            </a:r>
            <a:br>
              <a:rPr lang="en-GB" sz="2100" dirty="0"/>
            </a:br>
            <a:r>
              <a:rPr lang="en-GB" sz="2100" dirty="0"/>
              <a:t>        </a:t>
            </a:r>
            <a:r>
              <a:rPr lang="en-GB" sz="2100" dirty="0" err="1"/>
              <a:t>MessageBox.Show</a:t>
            </a:r>
            <a:r>
              <a:rPr lang="en-GB" sz="2100" dirty="0"/>
              <a:t>("You clicked me at " + </a:t>
            </a:r>
            <a:r>
              <a:rPr lang="en-GB" sz="2100" dirty="0" err="1"/>
              <a:t>e.GetPosition</a:t>
            </a:r>
            <a:r>
              <a:rPr lang="en-GB" sz="2100" dirty="0"/>
              <a:t>(this).</a:t>
            </a:r>
            <a:r>
              <a:rPr lang="en-GB" sz="2100" dirty="0" err="1"/>
              <a:t>ToString</a:t>
            </a:r>
            <a:r>
              <a:rPr lang="en-GB" sz="2100" dirty="0"/>
              <a:t>());</a:t>
            </a:r>
            <a:br>
              <a:rPr lang="en-GB" sz="2100" dirty="0"/>
            </a:br>
            <a:r>
              <a:rPr lang="en-GB" sz="2100" dirty="0"/>
              <a:t>}</a:t>
            </a:r>
          </a:p>
        </p:txBody>
      </p:sp>
    </p:spTree>
    <p:extLst>
      <p:ext uri="{BB962C8B-B14F-4D97-AF65-F5344CB8AC3E}">
        <p14:creationId xmlns:p14="http://schemas.microsoft.com/office/powerpoint/2010/main" val="260577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64672"/>
          </a:xfrm>
        </p:spPr>
        <p:txBody>
          <a:bodyPr>
            <a:normAutofit fontScale="90000"/>
          </a:bodyPr>
          <a:lstStyle/>
          <a:p>
            <a:pPr algn="ctr"/>
            <a:r>
              <a:rPr lang="en-GB" dirty="0" smtClean="0"/>
              <a:t>Events</a:t>
            </a:r>
            <a:endParaRPr lang="en-GB" dirty="0"/>
          </a:p>
        </p:txBody>
      </p:sp>
      <p:sp>
        <p:nvSpPr>
          <p:cNvPr id="3" name="Content Placeholder 2"/>
          <p:cNvSpPr>
            <a:spLocks noGrp="1"/>
          </p:cNvSpPr>
          <p:nvPr>
            <p:ph idx="1"/>
          </p:nvPr>
        </p:nvSpPr>
        <p:spPr>
          <a:xfrm>
            <a:off x="457200" y="1052736"/>
            <a:ext cx="8229600" cy="5271864"/>
          </a:xfrm>
        </p:spPr>
        <p:txBody>
          <a:bodyPr>
            <a:normAutofit fontScale="85000" lnSpcReduction="20000"/>
          </a:bodyPr>
          <a:lstStyle/>
          <a:p>
            <a:r>
              <a:rPr lang="en-GB" dirty="0" err="1"/>
              <a:t>MouseUp</a:t>
            </a:r>
            <a:r>
              <a:rPr lang="en-GB" dirty="0"/>
              <a:t> event uses a delegate called </a:t>
            </a:r>
            <a:r>
              <a:rPr lang="en-GB" b="1" dirty="0" err="1"/>
              <a:t>MouseButtonEventHandler</a:t>
            </a:r>
            <a:r>
              <a:rPr lang="en-GB" dirty="0"/>
              <a:t>, which you subscribe to. It has two parameters, a sender (the control which raised the event) and a </a:t>
            </a:r>
            <a:r>
              <a:rPr lang="en-GB" dirty="0" err="1"/>
              <a:t>MouseButtonEventArgs</a:t>
            </a:r>
            <a:r>
              <a:rPr lang="en-GB" dirty="0"/>
              <a:t> object that will contain useful </a:t>
            </a:r>
            <a:r>
              <a:rPr lang="en-GB" dirty="0" smtClean="0"/>
              <a:t>information</a:t>
            </a:r>
          </a:p>
          <a:p>
            <a:pPr lvl="1"/>
            <a:r>
              <a:rPr lang="en-GB" dirty="0"/>
              <a:t>We use it </a:t>
            </a:r>
            <a:r>
              <a:rPr lang="en-GB" dirty="0" smtClean="0"/>
              <a:t>to </a:t>
            </a:r>
            <a:r>
              <a:rPr lang="en-GB" dirty="0"/>
              <a:t>get the position of the mouse cursor and tell the user about </a:t>
            </a:r>
            <a:r>
              <a:rPr lang="en-GB" dirty="0" smtClean="0"/>
              <a:t>it</a:t>
            </a:r>
          </a:p>
          <a:p>
            <a:r>
              <a:rPr lang="en-GB" dirty="0"/>
              <a:t>Several events may use the same delegate type - for instance, both </a:t>
            </a:r>
            <a:r>
              <a:rPr lang="en-GB" dirty="0" err="1"/>
              <a:t>MouseUp</a:t>
            </a:r>
            <a:r>
              <a:rPr lang="en-GB" dirty="0"/>
              <a:t> and </a:t>
            </a:r>
            <a:r>
              <a:rPr lang="en-GB" dirty="0" err="1"/>
              <a:t>MouseDown</a:t>
            </a:r>
            <a:r>
              <a:rPr lang="en-GB" dirty="0"/>
              <a:t> uses the </a:t>
            </a:r>
            <a:r>
              <a:rPr lang="en-GB" b="1" dirty="0" err="1"/>
              <a:t>MouseButtonEventHandler</a:t>
            </a:r>
            <a:r>
              <a:rPr lang="en-GB" dirty="0"/>
              <a:t> delegate, while the </a:t>
            </a:r>
            <a:r>
              <a:rPr lang="en-GB" dirty="0" err="1"/>
              <a:t>MouseMove</a:t>
            </a:r>
            <a:r>
              <a:rPr lang="en-GB" dirty="0"/>
              <a:t> event uses the </a:t>
            </a:r>
            <a:r>
              <a:rPr lang="en-GB" b="1" dirty="0" err="1"/>
              <a:t>MouseEventHandler</a:t>
            </a:r>
            <a:r>
              <a:rPr lang="en-GB" dirty="0"/>
              <a:t> delegate. When defining the event handler method, you need to know which delegate it uses and if you don't know that, you can look it up in the </a:t>
            </a:r>
            <a:r>
              <a:rPr lang="en-GB" dirty="0" smtClean="0"/>
              <a:t>documentation</a:t>
            </a:r>
          </a:p>
          <a:p>
            <a:pPr lvl="1"/>
            <a:r>
              <a:rPr lang="en-GB" dirty="0"/>
              <a:t>Visual Studio can help us to generate a correct event handler for an event. The easiest way to do this is to simply write the name of the event in XAML and then let the IntelliSense of VS do the rest for </a:t>
            </a:r>
            <a:r>
              <a:rPr lang="en-GB" dirty="0" smtClean="0"/>
              <a:t>you</a:t>
            </a:r>
            <a:endParaRPr lang="en-GB" dirty="0"/>
          </a:p>
        </p:txBody>
      </p:sp>
    </p:spTree>
    <p:extLst>
      <p:ext uri="{BB962C8B-B14F-4D97-AF65-F5344CB8AC3E}">
        <p14:creationId xmlns:p14="http://schemas.microsoft.com/office/powerpoint/2010/main" val="46598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708688"/>
          </a:xfrm>
        </p:spPr>
        <p:txBody>
          <a:bodyPr>
            <a:normAutofit fontScale="90000"/>
          </a:bodyPr>
          <a:lstStyle/>
          <a:p>
            <a:pPr algn="ctr"/>
            <a:r>
              <a:rPr lang="en-GB" dirty="0" smtClean="0"/>
              <a:t>Events</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820525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520" y="3212976"/>
            <a:ext cx="856895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When you select </a:t>
            </a:r>
            <a:r>
              <a:rPr lang="en-GB" b="1" dirty="0"/>
              <a:t>&lt;New Event Handler&gt;</a:t>
            </a:r>
            <a:r>
              <a:rPr lang="en-GB" dirty="0"/>
              <a:t> Visual Studio will generate an appropriate event handler in your Code-behind file. It will be named &lt;control name&gt;_&lt;event name&gt;, in our case </a:t>
            </a:r>
            <a:r>
              <a:rPr lang="en-GB" b="1" dirty="0" err="1"/>
              <a:t>pnlMainGrid_MouseDown</a:t>
            </a:r>
            <a:r>
              <a:rPr lang="en-GB" dirty="0"/>
              <a:t>. Right-click in the event name and select </a:t>
            </a:r>
            <a:r>
              <a:rPr lang="en-GB" b="1" dirty="0"/>
              <a:t>Navigate to Event Handler</a:t>
            </a:r>
            <a:r>
              <a:rPr lang="en-GB" dirty="0"/>
              <a:t> and VS will take you right to it</a:t>
            </a:r>
          </a:p>
        </p:txBody>
      </p:sp>
    </p:spTree>
    <p:extLst>
      <p:ext uri="{BB962C8B-B14F-4D97-AF65-F5344CB8AC3E}">
        <p14:creationId xmlns:p14="http://schemas.microsoft.com/office/powerpoint/2010/main" val="144574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08688"/>
          </a:xfrm>
        </p:spPr>
        <p:txBody>
          <a:bodyPr>
            <a:normAutofit/>
          </a:bodyPr>
          <a:lstStyle/>
          <a:p>
            <a:pPr algn="ctr"/>
            <a:r>
              <a:rPr lang="en-GB" sz="3200" dirty="0" smtClean="0"/>
              <a:t>Subscribing to an event from code-behind file</a:t>
            </a:r>
            <a:endParaRPr lang="en-GB" sz="3200" dirty="0"/>
          </a:p>
        </p:txBody>
      </p:sp>
      <p:sp>
        <p:nvSpPr>
          <p:cNvPr id="3" name="Content Placeholder 2"/>
          <p:cNvSpPr>
            <a:spLocks noGrp="1"/>
          </p:cNvSpPr>
          <p:nvPr>
            <p:ph idx="1"/>
          </p:nvPr>
        </p:nvSpPr>
        <p:spPr>
          <a:xfrm>
            <a:off x="457200" y="1412776"/>
            <a:ext cx="8229600" cy="4911824"/>
          </a:xfrm>
        </p:spPr>
        <p:txBody>
          <a:bodyPr/>
          <a:lstStyle/>
          <a:p>
            <a:r>
              <a:rPr lang="en-GB" dirty="0"/>
              <a:t>there may be times where you want to subscribe to the event directly from Code-behind instead. This is done using the += C# syntax, where you add an event handler to event directly on the </a:t>
            </a:r>
            <a:r>
              <a:rPr lang="en-GB" dirty="0" smtClean="0"/>
              <a:t>object</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572172" cy="357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119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564672"/>
          </a:xfrm>
        </p:spPr>
        <p:txBody>
          <a:bodyPr>
            <a:normAutofit fontScale="90000"/>
          </a:bodyPr>
          <a:lstStyle/>
          <a:p>
            <a:pPr algn="ctr"/>
            <a:r>
              <a:rPr lang="en-GB" dirty="0" smtClean="0"/>
              <a:t>XAML – Window</a:t>
            </a:r>
            <a:endParaRPr lang="en-GB" dirty="0"/>
          </a:p>
        </p:txBody>
      </p:sp>
      <p:sp>
        <p:nvSpPr>
          <p:cNvPr id="3" name="Content Placeholder 2"/>
          <p:cNvSpPr>
            <a:spLocks noGrp="1"/>
          </p:cNvSpPr>
          <p:nvPr>
            <p:ph idx="1"/>
          </p:nvPr>
        </p:nvSpPr>
        <p:spPr>
          <a:xfrm>
            <a:off x="457200" y="1052736"/>
            <a:ext cx="8229600" cy="5805264"/>
          </a:xfrm>
        </p:spPr>
        <p:txBody>
          <a:bodyPr>
            <a:normAutofit fontScale="92500" lnSpcReduction="20000"/>
          </a:bodyPr>
          <a:lstStyle/>
          <a:p>
            <a:r>
              <a:rPr lang="en-GB" dirty="0"/>
              <a:t>It serves as the root of a window and provides you with the standard border, title bar and maximize, minimize and close buttons. A WPF window is a combination of a XAML (.</a:t>
            </a:r>
            <a:r>
              <a:rPr lang="en-GB" dirty="0" err="1"/>
              <a:t>xaml</a:t>
            </a:r>
            <a:r>
              <a:rPr lang="en-GB" dirty="0"/>
              <a:t>) file, where the &lt;Window&gt; element is the root, and a </a:t>
            </a:r>
            <a:r>
              <a:rPr lang="en-GB" dirty="0" err="1"/>
              <a:t>CodeBehind</a:t>
            </a:r>
            <a:r>
              <a:rPr lang="en-GB" dirty="0"/>
              <a:t> (.</a:t>
            </a:r>
            <a:r>
              <a:rPr lang="en-GB" dirty="0" err="1"/>
              <a:t>cs</a:t>
            </a:r>
            <a:r>
              <a:rPr lang="en-GB" dirty="0"/>
              <a:t>) </a:t>
            </a:r>
            <a:r>
              <a:rPr lang="en-GB" dirty="0" smtClean="0"/>
              <a:t>file</a:t>
            </a:r>
          </a:p>
          <a:p>
            <a:endParaRPr lang="en-GB" dirty="0"/>
          </a:p>
          <a:p>
            <a:endParaRPr lang="en-GB" dirty="0" smtClean="0"/>
          </a:p>
          <a:p>
            <a:endParaRPr lang="en-GB" dirty="0"/>
          </a:p>
          <a:p>
            <a:endParaRPr lang="en-GB" dirty="0" smtClean="0"/>
          </a:p>
          <a:p>
            <a:r>
              <a:rPr lang="en-GB" dirty="0" smtClean="0"/>
              <a:t>The </a:t>
            </a:r>
            <a:r>
              <a:rPr lang="en-GB" i="1" dirty="0"/>
              <a:t>x:class</a:t>
            </a:r>
            <a:r>
              <a:rPr lang="en-GB" dirty="0"/>
              <a:t> attribute tells the XAML file which class to use, in this case Window1, which Visual Studio has created for us as </a:t>
            </a:r>
            <a:r>
              <a:rPr lang="en-GB" dirty="0" smtClean="0"/>
              <a:t>well</a:t>
            </a:r>
          </a:p>
          <a:p>
            <a:r>
              <a:rPr lang="en-GB" dirty="0" smtClean="0"/>
              <a:t>notice </a:t>
            </a:r>
            <a:r>
              <a:rPr lang="en-GB" dirty="0"/>
              <a:t>that Visual Studio has created a Grid control for us inside the Window. The Grid is one of the WPF panels, and while it could be any panel or control, the Window can only have ONE child control, so a Panel, which in turn can contain multiple child controls, is usually a good choice</a:t>
            </a:r>
            <a:endParaRPr lang="en-GB" dirty="0" smtClean="0"/>
          </a:p>
          <a:p>
            <a:pPr marL="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267" y="2492896"/>
            <a:ext cx="46958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1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a:bodyPr>
          <a:lstStyle/>
          <a:p>
            <a:pPr algn="ctr"/>
            <a:r>
              <a:rPr lang="en-GB" sz="3200" dirty="0" smtClean="0"/>
              <a:t>XAML – Window Properties</a:t>
            </a:r>
            <a:endParaRPr lang="en-GB" sz="3200" dirty="0"/>
          </a:p>
        </p:txBody>
      </p:sp>
      <p:sp>
        <p:nvSpPr>
          <p:cNvPr id="3" name="Content Placeholder 2"/>
          <p:cNvSpPr>
            <a:spLocks noGrp="1"/>
          </p:cNvSpPr>
          <p:nvPr>
            <p:ph idx="1"/>
          </p:nvPr>
        </p:nvSpPr>
        <p:spPr>
          <a:xfrm>
            <a:off x="457200" y="1052736"/>
            <a:ext cx="8229600" cy="5271864"/>
          </a:xfrm>
        </p:spPr>
        <p:txBody>
          <a:bodyPr/>
          <a:lstStyle/>
          <a:p>
            <a:r>
              <a:rPr lang="en-GB" dirty="0"/>
              <a:t>attributes that you may set to control the look and </a:t>
            </a:r>
            <a:r>
              <a:rPr lang="en-GB" dirty="0" smtClean="0"/>
              <a:t>behaviour </a:t>
            </a:r>
            <a:r>
              <a:rPr lang="en-GB" dirty="0"/>
              <a:t>of your application window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12" y="1988840"/>
            <a:ext cx="7539295" cy="469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8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80696"/>
          </a:xfrm>
        </p:spPr>
        <p:txBody>
          <a:bodyPr>
            <a:normAutofit fontScale="90000"/>
          </a:bodyPr>
          <a:lstStyle/>
          <a:p>
            <a:pPr algn="ctr"/>
            <a:r>
              <a:rPr lang="en-GB" dirty="0" smtClean="0"/>
              <a:t>XAML</a:t>
            </a:r>
            <a:endParaRPr lang="en-GB" dirty="0"/>
          </a:p>
        </p:txBody>
      </p:sp>
      <p:sp>
        <p:nvSpPr>
          <p:cNvPr id="3" name="Content Placeholder 2"/>
          <p:cNvSpPr>
            <a:spLocks noGrp="1"/>
          </p:cNvSpPr>
          <p:nvPr>
            <p:ph idx="1"/>
          </p:nvPr>
        </p:nvSpPr>
        <p:spPr>
          <a:xfrm>
            <a:off x="457200" y="1124744"/>
            <a:ext cx="8229600" cy="5199856"/>
          </a:xfrm>
        </p:spPr>
        <p:txBody>
          <a:bodyPr>
            <a:normAutofit fontScale="92500" lnSpcReduction="20000"/>
          </a:bodyPr>
          <a:lstStyle/>
          <a:p>
            <a:r>
              <a:rPr lang="en-GB" dirty="0" smtClean="0"/>
              <a:t>Most WPF designers use a combination of techniques and layout their user interface with a design tool (Visual Studio) and then fine tune it by editing the XAML</a:t>
            </a:r>
          </a:p>
          <a:p>
            <a:r>
              <a:rPr lang="en-GB" dirty="0" smtClean="0"/>
              <a:t>Easiest to write XAML by hand until you learn about layout containers because you need to use a layout container to properly arrange multiple controls in a window</a:t>
            </a:r>
          </a:p>
          <a:p>
            <a:r>
              <a:rPr lang="en-GB" dirty="0" smtClean="0"/>
              <a:t>Every element in XAML maps to an instance of  .NET class.  The name of the element matches the name of the class e.g. &lt;Button instructs WPF to create a Button object</a:t>
            </a:r>
          </a:p>
          <a:p>
            <a:r>
              <a:rPr lang="en-GB" dirty="0" smtClean="0"/>
              <a:t>You can nest one element inside another to express containment</a:t>
            </a:r>
          </a:p>
          <a:p>
            <a:r>
              <a:rPr lang="en-GB" dirty="0" smtClean="0"/>
              <a:t>You can set properties of each class through attributes, but sometimes you need to use nested tags with a special syntax</a:t>
            </a:r>
          </a:p>
          <a:p>
            <a:pPr marL="0" indent="0" algn="ctr">
              <a:buNone/>
            </a:pPr>
            <a:r>
              <a:rPr lang="en-GB" sz="3900" dirty="0" smtClean="0"/>
              <a:t>www.w3schools.com/xml</a:t>
            </a:r>
            <a:endParaRPr lang="en-GB" sz="3900" dirty="0"/>
          </a:p>
        </p:txBody>
      </p:sp>
    </p:spTree>
    <p:extLst>
      <p:ext uri="{BB962C8B-B14F-4D97-AF65-F5344CB8AC3E}">
        <p14:creationId xmlns:p14="http://schemas.microsoft.com/office/powerpoint/2010/main" val="266708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852704"/>
          </a:xfrm>
        </p:spPr>
        <p:txBody>
          <a:bodyPr/>
          <a:lstStyle/>
          <a:p>
            <a:pPr algn="ctr"/>
            <a:r>
              <a:rPr lang="en-GB" dirty="0" smtClean="0"/>
              <a:t>XAML – Window class</a:t>
            </a:r>
            <a:endParaRPr lang="en-GB" dirty="0"/>
          </a:p>
        </p:txBody>
      </p:sp>
      <p:sp>
        <p:nvSpPr>
          <p:cNvPr id="3" name="Content Placeholder 2"/>
          <p:cNvSpPr>
            <a:spLocks noGrp="1"/>
          </p:cNvSpPr>
          <p:nvPr>
            <p:ph idx="1"/>
          </p:nvPr>
        </p:nvSpPr>
        <p:spPr>
          <a:xfrm>
            <a:off x="457200" y="1556792"/>
            <a:ext cx="8229600" cy="4767808"/>
          </a:xfrm>
        </p:spPr>
        <p:txBody>
          <a:bodyPr/>
          <a:lstStyle/>
          <a:p>
            <a:r>
              <a:rPr lang="en-GB" dirty="0" smtClean="0"/>
              <a:t>The class is defined </a:t>
            </a:r>
            <a:r>
              <a:rPr lang="en-GB" dirty="0"/>
              <a:t>as partial, because it's being combined with your XAML file in runtime to give you the full window.</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4176464" cy="328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184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564672"/>
          </a:xfrm>
        </p:spPr>
        <p:txBody>
          <a:bodyPr>
            <a:normAutofit fontScale="90000"/>
          </a:bodyPr>
          <a:lstStyle/>
          <a:p>
            <a:pPr algn="ctr"/>
            <a:r>
              <a:rPr lang="en-GB" dirty="0" err="1" smtClean="0"/>
              <a:t>App.xaml</a:t>
            </a:r>
            <a:endParaRPr lang="en-GB" dirty="0"/>
          </a:p>
        </p:txBody>
      </p:sp>
      <p:sp>
        <p:nvSpPr>
          <p:cNvPr id="3" name="Content Placeholder 2"/>
          <p:cNvSpPr>
            <a:spLocks noGrp="1"/>
          </p:cNvSpPr>
          <p:nvPr>
            <p:ph idx="1"/>
          </p:nvPr>
        </p:nvSpPr>
        <p:spPr>
          <a:xfrm>
            <a:off x="457200" y="908720"/>
            <a:ext cx="8229600" cy="5415880"/>
          </a:xfrm>
        </p:spPr>
        <p:txBody>
          <a:bodyPr/>
          <a:lstStyle/>
          <a:p>
            <a:r>
              <a:rPr lang="en-GB" dirty="0"/>
              <a:t>declarative starting point of your application. Visual Studio will automatically create it for you when you start a new WPF application, including a Code-behind file called </a:t>
            </a:r>
            <a:r>
              <a:rPr lang="en-GB" dirty="0" err="1" smtClean="0"/>
              <a:t>App.xaml.cs</a:t>
            </a:r>
            <a:endParaRPr lang="en-GB" dirty="0" smtClean="0"/>
          </a:p>
          <a:p>
            <a:r>
              <a:rPr lang="en-GB" dirty="0" err="1"/>
              <a:t>App.xaml.cs</a:t>
            </a:r>
            <a:r>
              <a:rPr lang="en-GB" dirty="0"/>
              <a:t> extends the Application class, which is a central class in a WPF Windows application. .NET will go to this class for starting instructions and then start the desired Window or Page from there. This is also the place to subscribe to important application </a:t>
            </a:r>
            <a:r>
              <a:rPr lang="en-GB" dirty="0" smtClean="0"/>
              <a:t>events</a:t>
            </a:r>
          </a:p>
          <a:p>
            <a:r>
              <a:rPr lang="en-GB" dirty="0"/>
              <a:t>most commonly used features of the </a:t>
            </a:r>
            <a:r>
              <a:rPr lang="en-GB" dirty="0" err="1"/>
              <a:t>App.xaml</a:t>
            </a:r>
            <a:r>
              <a:rPr lang="en-GB" dirty="0"/>
              <a:t> file is to define global resources that may be used and accessed from all over an application, for instance global styles</a:t>
            </a:r>
          </a:p>
        </p:txBody>
      </p:sp>
    </p:spTree>
    <p:extLst>
      <p:ext uri="{BB962C8B-B14F-4D97-AF65-F5344CB8AC3E}">
        <p14:creationId xmlns:p14="http://schemas.microsoft.com/office/powerpoint/2010/main" val="1544516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36680"/>
          </a:xfrm>
        </p:spPr>
        <p:txBody>
          <a:bodyPr>
            <a:normAutofit fontScale="90000"/>
          </a:bodyPr>
          <a:lstStyle/>
          <a:p>
            <a:pPr algn="ctr"/>
            <a:r>
              <a:rPr lang="en-GB" dirty="0" err="1" smtClean="0"/>
              <a:t>App.xaml</a:t>
            </a:r>
            <a:r>
              <a:rPr lang="en-GB" dirty="0" smtClean="0"/>
              <a:t> structure</a:t>
            </a:r>
            <a:endParaRPr lang="en-GB" dirty="0"/>
          </a:p>
        </p:txBody>
      </p:sp>
      <p:sp>
        <p:nvSpPr>
          <p:cNvPr id="3" name="Content Placeholder 2"/>
          <p:cNvSpPr>
            <a:spLocks noGrp="1"/>
          </p:cNvSpPr>
          <p:nvPr>
            <p:ph idx="1"/>
          </p:nvPr>
        </p:nvSpPr>
        <p:spPr>
          <a:xfrm>
            <a:off x="457200" y="1052736"/>
            <a:ext cx="8229600" cy="5271864"/>
          </a:xfrm>
        </p:spPr>
        <p:txBody>
          <a:bodyPr/>
          <a:lstStyle/>
          <a:p>
            <a:r>
              <a:rPr lang="en-GB" dirty="0"/>
              <a:t>automatically generated </a:t>
            </a:r>
            <a:r>
              <a:rPr lang="en-GB" dirty="0" err="1"/>
              <a:t>App.xaml</a:t>
            </a:r>
            <a:r>
              <a:rPr lang="en-GB" dirty="0"/>
              <a:t> will look something like </a:t>
            </a:r>
            <a:r>
              <a:rPr lang="en-GB" dirty="0" smtClean="0"/>
              <a:t>this:</a:t>
            </a:r>
          </a:p>
          <a:p>
            <a:endParaRPr lang="en-GB" dirty="0"/>
          </a:p>
          <a:p>
            <a:endParaRPr lang="en-GB" dirty="0" smtClean="0"/>
          </a:p>
          <a:p>
            <a:endParaRPr lang="en-GB" dirty="0" smtClean="0"/>
          </a:p>
          <a:p>
            <a:r>
              <a:rPr lang="en-GB" dirty="0" smtClean="0"/>
              <a:t>notice the </a:t>
            </a:r>
            <a:r>
              <a:rPr lang="en-GB" dirty="0" err="1"/>
              <a:t>StartupUri</a:t>
            </a:r>
            <a:r>
              <a:rPr lang="en-GB" dirty="0"/>
              <a:t> </a:t>
            </a:r>
            <a:r>
              <a:rPr lang="en-GB" dirty="0" smtClean="0"/>
              <a:t>property -this </a:t>
            </a:r>
            <a:r>
              <a:rPr lang="en-GB" dirty="0"/>
              <a:t>is actually the part that instructs which Window or Page to start up when the application is </a:t>
            </a:r>
            <a:r>
              <a:rPr lang="en-GB" dirty="0" smtClean="0"/>
              <a:t>launched e.g. </a:t>
            </a:r>
            <a:r>
              <a:rPr lang="en-GB" dirty="0" err="1" smtClean="0"/>
              <a:t>MainWindow.xaml</a:t>
            </a:r>
            <a:r>
              <a:rPr lang="en-GB" dirty="0" smtClean="0"/>
              <a:t> </a:t>
            </a:r>
            <a:r>
              <a:rPr lang="en-GB" dirty="0"/>
              <a:t>will be </a:t>
            </a:r>
            <a:r>
              <a:rPr lang="en-GB" dirty="0" smtClean="0"/>
              <a:t>started</a:t>
            </a:r>
          </a:p>
          <a:p>
            <a:r>
              <a:rPr lang="en-GB" dirty="0" smtClean="0"/>
              <a:t>You could replace this with a different page or a </a:t>
            </a:r>
            <a:r>
              <a:rPr lang="en-GB" dirty="0" err="1" smtClean="0"/>
              <a:t>startup</a:t>
            </a:r>
            <a:r>
              <a:rPr lang="en-GB" dirty="0" smtClean="0"/>
              <a:t> event, which you can then code in the .</a:t>
            </a:r>
            <a:r>
              <a:rPr lang="en-GB" dirty="0" err="1" smtClean="0"/>
              <a:t>cs</a:t>
            </a:r>
            <a:r>
              <a:rPr lang="en-GB" dirty="0" smtClean="0"/>
              <a:t> to perform additional </a:t>
            </a:r>
            <a:r>
              <a:rPr lang="en-GB" dirty="0" err="1" smtClean="0"/>
              <a:t>startup</a:t>
            </a:r>
            <a:r>
              <a:rPr lang="en-GB" dirty="0" smtClean="0"/>
              <a:t> tasks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28800"/>
            <a:ext cx="52673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53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08688"/>
          </a:xfrm>
        </p:spPr>
        <p:txBody>
          <a:bodyPr>
            <a:normAutofit fontScale="90000"/>
          </a:bodyPr>
          <a:lstStyle/>
          <a:p>
            <a:pPr algn="ctr"/>
            <a:r>
              <a:rPr lang="en-GB" dirty="0" smtClean="0"/>
              <a:t>Resources</a:t>
            </a:r>
            <a:endParaRPr lang="en-GB" dirty="0"/>
          </a:p>
        </p:txBody>
      </p:sp>
      <p:sp>
        <p:nvSpPr>
          <p:cNvPr id="3" name="Content Placeholder 2"/>
          <p:cNvSpPr>
            <a:spLocks noGrp="1"/>
          </p:cNvSpPr>
          <p:nvPr>
            <p:ph idx="1"/>
          </p:nvPr>
        </p:nvSpPr>
        <p:spPr>
          <a:xfrm>
            <a:off x="457200" y="1844824"/>
            <a:ext cx="8229600" cy="4479776"/>
          </a:xfrm>
        </p:spPr>
        <p:txBody>
          <a:bodyPr/>
          <a:lstStyle/>
          <a:p>
            <a:r>
              <a:rPr lang="en-GB" dirty="0"/>
              <a:t>ability to store data as a resource, either locally for a control, locally for the entire window or globally for the entire application. </a:t>
            </a:r>
            <a:endParaRPr lang="en-GB" dirty="0" smtClean="0"/>
          </a:p>
          <a:p>
            <a:r>
              <a:rPr lang="en-GB" dirty="0" smtClean="0"/>
              <a:t>This </a:t>
            </a:r>
            <a:r>
              <a:rPr lang="en-GB" dirty="0"/>
              <a:t>allows you to place data in one place and then use it from or several other </a:t>
            </a:r>
            <a:r>
              <a:rPr lang="en-GB" dirty="0" smtClean="0"/>
              <a:t>places</a:t>
            </a:r>
          </a:p>
          <a:p>
            <a:r>
              <a:rPr lang="en-GB" dirty="0" smtClean="0"/>
              <a:t>used </a:t>
            </a:r>
            <a:r>
              <a:rPr lang="en-GB" dirty="0"/>
              <a:t>a lot for styles and </a:t>
            </a:r>
            <a:r>
              <a:rPr lang="en-GB" dirty="0" smtClean="0"/>
              <a:t>templates</a:t>
            </a:r>
            <a:endParaRPr lang="en-GB" b="1" dirty="0" smtClean="0"/>
          </a:p>
        </p:txBody>
      </p:sp>
    </p:spTree>
    <p:extLst>
      <p:ext uri="{BB962C8B-B14F-4D97-AF65-F5344CB8AC3E}">
        <p14:creationId xmlns:p14="http://schemas.microsoft.com/office/powerpoint/2010/main" val="160407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64672"/>
          </a:xfrm>
        </p:spPr>
        <p:txBody>
          <a:bodyPr>
            <a:normAutofit fontScale="90000"/>
          </a:bodyPr>
          <a:lstStyle/>
          <a:p>
            <a:pPr algn="ctr"/>
            <a:r>
              <a:rPr lang="en-GB" dirty="0" smtClean="0"/>
              <a:t>Resources example</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196752"/>
            <a:ext cx="7416824" cy="2547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209598"/>
            <a:ext cx="21050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9512" y="3933056"/>
            <a:ext cx="864096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Resources are given a key, using the x:Key attribute, which allows you to reference it from other parts of the application by using this key, in combination with the </a:t>
            </a:r>
            <a:r>
              <a:rPr lang="en-GB" dirty="0" err="1"/>
              <a:t>StaticResource</a:t>
            </a:r>
            <a:r>
              <a:rPr lang="en-GB" dirty="0"/>
              <a:t> </a:t>
            </a:r>
            <a:r>
              <a:rPr lang="en-GB" dirty="0" err="1"/>
              <a:t>markup</a:t>
            </a:r>
            <a:r>
              <a:rPr lang="en-GB" dirty="0"/>
              <a:t> extension. In this example, I just store a simple string, which I then use from two different </a:t>
            </a:r>
            <a:r>
              <a:rPr lang="en-GB" b="1" dirty="0" err="1"/>
              <a:t>TextBlock</a:t>
            </a:r>
            <a:r>
              <a:rPr lang="en-GB" dirty="0"/>
              <a:t> controls</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5229200"/>
            <a:ext cx="32861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8844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08688"/>
          </a:xfrm>
        </p:spPr>
        <p:txBody>
          <a:bodyPr>
            <a:normAutofit fontScale="90000"/>
          </a:bodyPr>
          <a:lstStyle/>
          <a:p>
            <a:pPr algn="ctr"/>
            <a:r>
              <a:rPr lang="en-GB" dirty="0" smtClean="0"/>
              <a:t>Resources – static Vs dynamic</a:t>
            </a:r>
            <a:endParaRPr lang="en-GB" dirty="0"/>
          </a:p>
        </p:txBody>
      </p:sp>
      <p:sp>
        <p:nvSpPr>
          <p:cNvPr id="3" name="Content Placeholder 2"/>
          <p:cNvSpPr>
            <a:spLocks noGrp="1"/>
          </p:cNvSpPr>
          <p:nvPr>
            <p:ph idx="1"/>
          </p:nvPr>
        </p:nvSpPr>
        <p:spPr>
          <a:xfrm>
            <a:off x="457200" y="1196752"/>
            <a:ext cx="8229600" cy="5127848"/>
          </a:xfrm>
        </p:spPr>
        <p:txBody>
          <a:bodyPr/>
          <a:lstStyle/>
          <a:p>
            <a:r>
              <a:rPr lang="en-GB" dirty="0"/>
              <a:t>a static resource is resolved only once, which is at the point where the XAML is loaded. If the resource is then changed later on, this change will not be reflected where you have used the </a:t>
            </a:r>
            <a:r>
              <a:rPr lang="en-GB" dirty="0" err="1" smtClean="0"/>
              <a:t>StaticResource</a:t>
            </a:r>
            <a:endParaRPr lang="en-GB" dirty="0" smtClean="0"/>
          </a:p>
          <a:p>
            <a:r>
              <a:rPr lang="en-GB" dirty="0"/>
              <a:t>A </a:t>
            </a:r>
            <a:r>
              <a:rPr lang="en-GB" dirty="0" err="1"/>
              <a:t>DynamicResource</a:t>
            </a:r>
            <a:r>
              <a:rPr lang="en-GB" dirty="0"/>
              <a:t> on the other hand, is resolved once it's actually needed, and then again if the resource changes. </a:t>
            </a:r>
            <a:r>
              <a:rPr lang="en-GB" dirty="0" smtClean="0"/>
              <a:t>Allows </a:t>
            </a:r>
            <a:r>
              <a:rPr lang="en-GB" dirty="0"/>
              <a:t>you to use resources which are not even there during design time, e.g. if you add them from Code-behind during the </a:t>
            </a:r>
            <a:r>
              <a:rPr lang="en-GB" dirty="0" err="1"/>
              <a:t>startup</a:t>
            </a:r>
            <a:r>
              <a:rPr lang="en-GB" dirty="0"/>
              <a:t> of the application</a:t>
            </a:r>
          </a:p>
        </p:txBody>
      </p:sp>
    </p:spTree>
    <p:extLst>
      <p:ext uri="{BB962C8B-B14F-4D97-AF65-F5344CB8AC3E}">
        <p14:creationId xmlns:p14="http://schemas.microsoft.com/office/powerpoint/2010/main" val="2870621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4672"/>
          </a:xfrm>
        </p:spPr>
        <p:txBody>
          <a:bodyPr>
            <a:normAutofit fontScale="90000"/>
          </a:bodyPr>
          <a:lstStyle/>
          <a:p>
            <a:pPr algn="ctr"/>
            <a:r>
              <a:rPr lang="en-GB" dirty="0" smtClean="0"/>
              <a:t>Resource Example</a:t>
            </a:r>
            <a:endParaRPr lang="en-GB"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50292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5373216"/>
            <a:ext cx="28194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120" y="980728"/>
            <a:ext cx="3312368" cy="452431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Added </a:t>
            </a:r>
            <a:r>
              <a:rPr lang="en-GB" dirty="0"/>
              <a:t>a couple of extra resources, so that our Window now contains a simple string, an array of strings and a </a:t>
            </a:r>
            <a:r>
              <a:rPr lang="en-GB" dirty="0" err="1"/>
              <a:t>LinearGradientBrush</a:t>
            </a:r>
            <a:r>
              <a:rPr lang="en-GB" dirty="0"/>
              <a:t>. </a:t>
            </a:r>
            <a:endParaRPr lang="en-GB" dirty="0" smtClean="0"/>
          </a:p>
          <a:p>
            <a:pPr marL="285750" indent="-285750">
              <a:buFont typeface="Arial" panose="020B0604020202020204" pitchFamily="34" charset="0"/>
              <a:buChar char="•"/>
            </a:pPr>
            <a:r>
              <a:rPr lang="en-GB" dirty="0" smtClean="0"/>
              <a:t>The </a:t>
            </a:r>
            <a:r>
              <a:rPr lang="en-GB" dirty="0"/>
              <a:t>string is used for the label, the array of strings is used as items for the </a:t>
            </a:r>
            <a:r>
              <a:rPr lang="en-GB" dirty="0" err="1"/>
              <a:t>ComboBox</a:t>
            </a:r>
            <a:r>
              <a:rPr lang="en-GB" dirty="0"/>
              <a:t> control and the gradient brush is used as background for the entire window. </a:t>
            </a:r>
            <a:endParaRPr lang="en-GB" dirty="0" smtClean="0"/>
          </a:p>
          <a:p>
            <a:pPr marL="285750" indent="-285750">
              <a:buFont typeface="Arial" panose="020B0604020202020204" pitchFamily="34" charset="0"/>
              <a:buChar char="•"/>
            </a:pPr>
            <a:r>
              <a:rPr lang="en-GB" dirty="0" smtClean="0"/>
              <a:t>So</a:t>
            </a:r>
            <a:r>
              <a:rPr lang="en-GB" dirty="0"/>
              <a:t>, as you can see, pretty much anything can be stored as a resource</a:t>
            </a:r>
          </a:p>
        </p:txBody>
      </p:sp>
    </p:spTree>
    <p:extLst>
      <p:ext uri="{BB962C8B-B14F-4D97-AF65-F5344CB8AC3E}">
        <p14:creationId xmlns:p14="http://schemas.microsoft.com/office/powerpoint/2010/main" val="217264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4672"/>
          </a:xfrm>
        </p:spPr>
        <p:txBody>
          <a:bodyPr>
            <a:normAutofit fontScale="90000"/>
          </a:bodyPr>
          <a:lstStyle/>
          <a:p>
            <a:pPr algn="ctr"/>
            <a:r>
              <a:rPr lang="en-GB" dirty="0" smtClean="0"/>
              <a:t>Local resources</a:t>
            </a:r>
            <a:endParaRPr lang="en-GB" dirty="0"/>
          </a:p>
        </p:txBody>
      </p:sp>
      <p:sp>
        <p:nvSpPr>
          <p:cNvPr id="3" name="Content Placeholder 2"/>
          <p:cNvSpPr>
            <a:spLocks noGrp="1"/>
          </p:cNvSpPr>
          <p:nvPr>
            <p:ph idx="1"/>
          </p:nvPr>
        </p:nvSpPr>
        <p:spPr>
          <a:xfrm>
            <a:off x="457200" y="836712"/>
            <a:ext cx="8229600" cy="5487888"/>
          </a:xfrm>
        </p:spPr>
        <p:txBody>
          <a:bodyPr/>
          <a:lstStyle/>
          <a:p>
            <a:r>
              <a:rPr lang="en-GB" dirty="0"/>
              <a:t>If you only need a given resource for a specific control, you can make it more local by adding it to this specific control, instead of the </a:t>
            </a:r>
            <a:r>
              <a:rPr lang="en-GB" dirty="0" smtClean="0"/>
              <a:t>window</a:t>
            </a:r>
          </a:p>
          <a:p>
            <a:endParaRPr lang="en-GB" dirty="0"/>
          </a:p>
          <a:p>
            <a:endParaRPr lang="en-GB" dirty="0" smtClean="0"/>
          </a:p>
          <a:p>
            <a:endParaRPr lang="en-GB" dirty="0"/>
          </a:p>
          <a:p>
            <a:r>
              <a:rPr lang="en-GB" dirty="0"/>
              <a:t>In this case, we add the resource to the </a:t>
            </a:r>
            <a:r>
              <a:rPr lang="en-GB" dirty="0" err="1"/>
              <a:t>StackPanel</a:t>
            </a:r>
            <a:r>
              <a:rPr lang="en-GB" dirty="0"/>
              <a:t> and then use it from its child control, the Label. Other controls inside of the </a:t>
            </a:r>
            <a:r>
              <a:rPr lang="en-GB" dirty="0" err="1"/>
              <a:t>StackPanel</a:t>
            </a:r>
            <a:r>
              <a:rPr lang="en-GB" dirty="0"/>
              <a:t> could have used it as </a:t>
            </a:r>
            <a:r>
              <a:rPr lang="en-GB" dirty="0" smtClean="0"/>
              <a:t>well</a:t>
            </a:r>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95525"/>
            <a:ext cx="41148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62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492664"/>
          </a:xfrm>
        </p:spPr>
        <p:txBody>
          <a:bodyPr>
            <a:normAutofit fontScale="90000"/>
          </a:bodyPr>
          <a:lstStyle/>
          <a:p>
            <a:pPr algn="ctr"/>
            <a:r>
              <a:rPr lang="en-GB" dirty="0" smtClean="0"/>
              <a:t>Application wide resources</a:t>
            </a:r>
            <a:endParaRPr lang="en-GB" dirty="0"/>
          </a:p>
        </p:txBody>
      </p:sp>
      <p:sp>
        <p:nvSpPr>
          <p:cNvPr id="3" name="Content Placeholder 2"/>
          <p:cNvSpPr>
            <a:spLocks noGrp="1"/>
          </p:cNvSpPr>
          <p:nvPr>
            <p:ph idx="1"/>
          </p:nvPr>
        </p:nvSpPr>
        <p:spPr>
          <a:xfrm>
            <a:off x="457200" y="692696"/>
            <a:ext cx="8229600" cy="5631904"/>
          </a:xfrm>
        </p:spPr>
        <p:txBody>
          <a:bodyPr/>
          <a:lstStyle/>
          <a:p>
            <a:r>
              <a:rPr lang="en-GB" dirty="0" smtClean="0"/>
              <a:t>the </a:t>
            </a:r>
            <a:r>
              <a:rPr lang="en-GB" b="1" dirty="0" err="1"/>
              <a:t>App.xaml</a:t>
            </a:r>
            <a:r>
              <a:rPr lang="en-GB" dirty="0"/>
              <a:t> file can contain resources </a:t>
            </a:r>
            <a:r>
              <a:rPr lang="en-GB" dirty="0" smtClean="0"/>
              <a:t>which are then </a:t>
            </a:r>
            <a:r>
              <a:rPr lang="en-GB" dirty="0"/>
              <a:t>are globally accessible in all of windows and user controls of the </a:t>
            </a:r>
            <a:r>
              <a:rPr lang="en-GB" dirty="0" smtClean="0"/>
              <a:t>project</a:t>
            </a:r>
          </a:p>
          <a:p>
            <a:endParaRPr lang="en-GB" dirty="0"/>
          </a:p>
          <a:p>
            <a:endParaRPr lang="en-GB" dirty="0" smtClean="0"/>
          </a:p>
          <a:p>
            <a:endParaRPr lang="en-GB" dirty="0"/>
          </a:p>
          <a:p>
            <a:endParaRPr lang="en-GB" dirty="0" smtClean="0"/>
          </a:p>
          <a:p>
            <a:r>
              <a:rPr lang="en-GB" dirty="0"/>
              <a:t>Using it is also the same - WPF will automatically go up the scope, from the local control to the window and then to </a:t>
            </a:r>
            <a:r>
              <a:rPr lang="en-GB" dirty="0" err="1"/>
              <a:t>App.xaml</a:t>
            </a:r>
            <a:r>
              <a:rPr lang="en-GB" dirty="0"/>
              <a:t>, to find a given resource: </a:t>
            </a:r>
            <a:endParaRPr lang="en-GB" dirty="0" smtClean="0"/>
          </a:p>
          <a:p>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3149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300091"/>
            <a:ext cx="6231462"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661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20656"/>
          </a:xfrm>
        </p:spPr>
        <p:txBody>
          <a:bodyPr>
            <a:normAutofit fontScale="90000"/>
          </a:bodyPr>
          <a:lstStyle/>
          <a:p>
            <a:pPr algn="ctr"/>
            <a:r>
              <a:rPr lang="en-GB" sz="3200" dirty="0" smtClean="0"/>
              <a:t>Accessing resources from code-behind</a:t>
            </a:r>
            <a:endParaRPr lang="en-GB" sz="3200" dirty="0"/>
          </a:p>
        </p:txBody>
      </p:sp>
      <p:sp>
        <p:nvSpPr>
          <p:cNvPr id="3" name="Content Placeholder 2"/>
          <p:cNvSpPr>
            <a:spLocks noGrp="1"/>
          </p:cNvSpPr>
          <p:nvPr>
            <p:ph idx="1"/>
          </p:nvPr>
        </p:nvSpPr>
        <p:spPr>
          <a:xfrm>
            <a:off x="457200" y="548680"/>
            <a:ext cx="8229600" cy="5775920"/>
          </a:xfrm>
        </p:spPr>
        <p:txBody>
          <a:bodyPr>
            <a:normAutofit/>
          </a:bodyPr>
          <a:lstStyle/>
          <a:p>
            <a:r>
              <a:rPr lang="en-GB" sz="2000" dirty="0"/>
              <a:t>So far, we've accessed all of our resources directly from XAML, using a </a:t>
            </a:r>
            <a:r>
              <a:rPr lang="en-GB" sz="2000" dirty="0" err="1"/>
              <a:t>markup</a:t>
            </a:r>
            <a:r>
              <a:rPr lang="en-GB" sz="2000" dirty="0"/>
              <a:t> extension. However, you can of course </a:t>
            </a:r>
            <a:r>
              <a:rPr lang="en-GB" sz="2000" b="1" dirty="0"/>
              <a:t>access</a:t>
            </a:r>
            <a:r>
              <a:rPr lang="en-GB" sz="2000" dirty="0"/>
              <a:t> your resources from </a:t>
            </a:r>
            <a:r>
              <a:rPr lang="en-GB" sz="2000" dirty="0" smtClean="0"/>
              <a:t>code-behind </a:t>
            </a:r>
            <a:r>
              <a:rPr lang="en-GB" sz="2000" dirty="0"/>
              <a:t>as </a:t>
            </a:r>
            <a:r>
              <a:rPr lang="en-GB" sz="2000" dirty="0" smtClean="0"/>
              <a:t>well</a:t>
            </a:r>
          </a:p>
          <a:p>
            <a:r>
              <a:rPr lang="en-GB" sz="2000" dirty="0" smtClean="0"/>
              <a:t>We will </a:t>
            </a:r>
            <a:r>
              <a:rPr lang="en-GB" sz="2000" b="1" dirty="0" smtClean="0"/>
              <a:t>access</a:t>
            </a:r>
            <a:r>
              <a:rPr lang="en-GB" sz="2000" dirty="0" smtClean="0"/>
              <a:t> 3 different resources - one </a:t>
            </a:r>
            <a:r>
              <a:rPr lang="en-GB" sz="2000" dirty="0"/>
              <a:t>in </a:t>
            </a:r>
            <a:r>
              <a:rPr lang="en-GB" sz="2000" dirty="0" err="1"/>
              <a:t>App.xaml</a:t>
            </a:r>
            <a:r>
              <a:rPr lang="en-GB" sz="2000" dirty="0"/>
              <a:t>, one inside the window, and one locally for the main panel</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872"/>
            <a:ext cx="4456585" cy="138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424" y="3337885"/>
            <a:ext cx="5346576" cy="352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80112" y="2784297"/>
            <a:ext cx="2520280" cy="369332"/>
          </a:xfrm>
          <a:prstGeom prst="rect">
            <a:avLst/>
          </a:prstGeom>
          <a:noFill/>
        </p:spPr>
        <p:txBody>
          <a:bodyPr wrap="square" rtlCol="0">
            <a:spAutoFit/>
          </a:bodyPr>
          <a:lstStyle/>
          <a:p>
            <a:r>
              <a:rPr lang="en-GB" dirty="0" smtClean="0"/>
              <a:t>window</a:t>
            </a:r>
            <a:endParaRPr lang="en-GB" dirty="0"/>
          </a:p>
        </p:txBody>
      </p:sp>
      <p:sp>
        <p:nvSpPr>
          <p:cNvPr id="7" name="TextBox 6"/>
          <p:cNvSpPr txBox="1"/>
          <p:nvPr/>
        </p:nvSpPr>
        <p:spPr>
          <a:xfrm>
            <a:off x="755576" y="3861048"/>
            <a:ext cx="2520280" cy="369332"/>
          </a:xfrm>
          <a:prstGeom prst="rect">
            <a:avLst/>
          </a:prstGeom>
          <a:noFill/>
        </p:spPr>
        <p:txBody>
          <a:bodyPr wrap="square" rtlCol="0">
            <a:spAutoFit/>
          </a:bodyPr>
          <a:lstStyle/>
          <a:p>
            <a:r>
              <a:rPr lang="en-GB" dirty="0" err="1" smtClean="0"/>
              <a:t>App.xaml</a:t>
            </a:r>
            <a:endParaRPr lang="en-GB" dirty="0"/>
          </a:p>
        </p:txBody>
      </p:sp>
    </p:spTree>
    <p:extLst>
      <p:ext uri="{BB962C8B-B14F-4D97-AF65-F5344CB8AC3E}">
        <p14:creationId xmlns:p14="http://schemas.microsoft.com/office/powerpoint/2010/main" val="281334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708688"/>
          </a:xfrm>
        </p:spPr>
        <p:txBody>
          <a:bodyPr>
            <a:normAutofit/>
          </a:bodyPr>
          <a:lstStyle/>
          <a:p>
            <a:pPr algn="ctr"/>
            <a:r>
              <a:rPr lang="en-GB" sz="3600" dirty="0" smtClean="0"/>
              <a:t>XAML top-level element – only 1 allowed</a:t>
            </a:r>
            <a:endParaRPr lang="en-GB" sz="3600" dirty="0"/>
          </a:p>
        </p:txBody>
      </p:sp>
      <p:sp>
        <p:nvSpPr>
          <p:cNvPr id="3" name="Content Placeholder 2"/>
          <p:cNvSpPr>
            <a:spLocks noGrp="1"/>
          </p:cNvSpPr>
          <p:nvPr>
            <p:ph idx="1"/>
          </p:nvPr>
        </p:nvSpPr>
        <p:spPr>
          <a:xfrm>
            <a:off x="457200" y="1196752"/>
            <a:ext cx="8229600" cy="5127848"/>
          </a:xfrm>
        </p:spPr>
        <p:txBody>
          <a:bodyPr/>
          <a:lstStyle/>
          <a:p>
            <a:r>
              <a:rPr lang="en-GB" dirty="0" smtClean="0"/>
              <a:t>Window </a:t>
            </a:r>
          </a:p>
          <a:p>
            <a:r>
              <a:rPr lang="en-GB" dirty="0" smtClean="0"/>
              <a:t>Page – similar to window but used for navigable applications</a:t>
            </a:r>
          </a:p>
          <a:p>
            <a:r>
              <a:rPr lang="en-GB" dirty="0" smtClean="0"/>
              <a:t>Application – which defines application resources and </a:t>
            </a:r>
            <a:r>
              <a:rPr lang="en-GB" dirty="0" err="1" smtClean="0"/>
              <a:t>startup</a:t>
            </a:r>
            <a:r>
              <a:rPr lang="en-GB" dirty="0" smtClean="0"/>
              <a:t> settings</a:t>
            </a:r>
          </a:p>
          <a:p>
            <a:pPr marL="0" indent="0">
              <a:buNone/>
            </a:pPr>
            <a:endParaRPr lang="en-GB" dirty="0"/>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32172" y="3429000"/>
            <a:ext cx="4808180" cy="300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5594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lstStyle/>
          <a:p>
            <a:r>
              <a:rPr lang="en-GB" dirty="0" smtClean="0"/>
              <a:t>Code-behind</a:t>
            </a:r>
            <a:endParaRPr lang="en-GB" dirty="0"/>
          </a:p>
        </p:txBody>
      </p:sp>
      <p:sp>
        <p:nvSpPr>
          <p:cNvPr id="4" name="Title 1"/>
          <p:cNvSpPr>
            <a:spLocks noGrp="1"/>
          </p:cNvSpPr>
          <p:nvPr>
            <p:ph type="title"/>
          </p:nvPr>
        </p:nvSpPr>
        <p:spPr>
          <a:xfrm>
            <a:off x="395536" y="188640"/>
            <a:ext cx="8229600" cy="506320"/>
          </a:xfrm>
        </p:spPr>
        <p:txBody>
          <a:bodyPr>
            <a:normAutofit fontScale="90000"/>
          </a:bodyPr>
          <a:lstStyle/>
          <a:p>
            <a:pPr algn="ctr"/>
            <a:r>
              <a:rPr lang="en-GB" sz="3200" dirty="0" smtClean="0"/>
              <a:t>Accessing resources from code-behind</a:t>
            </a:r>
            <a:endParaRPr lang="en-GB" sz="32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66389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725144"/>
            <a:ext cx="24860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03848" y="4005064"/>
            <a:ext cx="5616624" cy="2585323"/>
          </a:xfrm>
          <a:prstGeom prst="rect">
            <a:avLst/>
          </a:prstGeom>
          <a:noFill/>
        </p:spPr>
        <p:txBody>
          <a:bodyPr wrap="square" rtlCol="0">
            <a:spAutoFit/>
          </a:bodyPr>
          <a:lstStyle/>
          <a:p>
            <a:pPr marL="285750" indent="-285750">
              <a:buFont typeface="Arial" panose="020B0604020202020204" pitchFamily="34" charset="0"/>
              <a:buChar char="•"/>
            </a:pPr>
            <a:r>
              <a:rPr lang="en-GB" dirty="0"/>
              <a:t>we handle the click event of the button, in which we add each of the text strings to the </a:t>
            </a:r>
            <a:r>
              <a:rPr lang="en-GB" dirty="0" err="1"/>
              <a:t>ListBox</a:t>
            </a:r>
            <a:r>
              <a:rPr lang="en-GB" dirty="0"/>
              <a:t>, as seen on the screenshot. We use the </a:t>
            </a:r>
            <a:r>
              <a:rPr lang="en-GB" b="1" dirty="0" err="1"/>
              <a:t>FindResource</a:t>
            </a:r>
            <a:r>
              <a:rPr lang="en-GB" b="1" dirty="0"/>
              <a:t>()</a:t>
            </a:r>
            <a:r>
              <a:rPr lang="en-GB" dirty="0"/>
              <a:t> method, which will return the resource as an object (if found), and then we turn it into the string that we know it is by using the </a:t>
            </a:r>
            <a:r>
              <a:rPr lang="en-GB" dirty="0" err="1"/>
              <a:t>ToString</a:t>
            </a:r>
            <a:r>
              <a:rPr lang="en-GB" dirty="0"/>
              <a:t>() </a:t>
            </a:r>
            <a:r>
              <a:rPr lang="en-GB" dirty="0" smtClean="0"/>
              <a:t>method</a:t>
            </a:r>
          </a:p>
          <a:p>
            <a:pPr marL="285750" indent="-285750">
              <a:buFont typeface="Arial" panose="020B0604020202020204" pitchFamily="34" charset="0"/>
              <a:buChar char="•"/>
            </a:pPr>
            <a:r>
              <a:rPr lang="en-GB" dirty="0"/>
              <a:t>we use the </a:t>
            </a:r>
            <a:r>
              <a:rPr lang="en-GB" dirty="0" err="1"/>
              <a:t>FindResource</a:t>
            </a:r>
            <a:r>
              <a:rPr lang="en-GB" dirty="0"/>
              <a:t>() method on different scopes - first on the panel, then on the window and then on the current </a:t>
            </a:r>
            <a:r>
              <a:rPr lang="en-GB" b="1" dirty="0"/>
              <a:t>Application</a:t>
            </a:r>
            <a:r>
              <a:rPr lang="en-GB" dirty="0"/>
              <a:t> object</a:t>
            </a:r>
          </a:p>
        </p:txBody>
      </p:sp>
    </p:spTree>
    <p:extLst>
      <p:ext uri="{BB962C8B-B14F-4D97-AF65-F5344CB8AC3E}">
        <p14:creationId xmlns:p14="http://schemas.microsoft.com/office/powerpoint/2010/main" val="172062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80696"/>
          </a:xfrm>
        </p:spPr>
        <p:txBody>
          <a:bodyPr>
            <a:normAutofit fontScale="90000"/>
          </a:bodyPr>
          <a:lstStyle/>
          <a:p>
            <a:pPr algn="ctr"/>
            <a:r>
              <a:rPr lang="en-GB" dirty="0" smtClean="0"/>
              <a:t>Label controls Vs </a:t>
            </a:r>
            <a:r>
              <a:rPr lang="en-GB" dirty="0" err="1" smtClean="0"/>
              <a:t>Textblock</a:t>
            </a:r>
            <a:r>
              <a:rPr lang="en-GB" dirty="0" smtClean="0"/>
              <a:t> controls</a:t>
            </a:r>
            <a:endParaRPr lang="en-GB" dirty="0"/>
          </a:p>
        </p:txBody>
      </p:sp>
      <p:sp>
        <p:nvSpPr>
          <p:cNvPr id="3" name="Content Placeholder 2"/>
          <p:cNvSpPr>
            <a:spLocks noGrp="1"/>
          </p:cNvSpPr>
          <p:nvPr>
            <p:ph idx="1"/>
          </p:nvPr>
        </p:nvSpPr>
        <p:spPr>
          <a:xfrm>
            <a:off x="457200" y="1268760"/>
            <a:ext cx="8229600" cy="5055840"/>
          </a:xfrm>
        </p:spPr>
        <p:txBody>
          <a:bodyPr>
            <a:normAutofit fontScale="85000" lnSpcReduction="10000"/>
          </a:bodyPr>
          <a:lstStyle/>
          <a:p>
            <a:r>
              <a:rPr lang="en-GB" dirty="0" err="1" smtClean="0"/>
              <a:t>Textblock</a:t>
            </a:r>
            <a:r>
              <a:rPr lang="en-GB" dirty="0" smtClean="0"/>
              <a:t> </a:t>
            </a:r>
          </a:p>
          <a:p>
            <a:pPr lvl="1"/>
            <a:r>
              <a:rPr lang="en-GB" dirty="0"/>
              <a:t>allows you to put text on the screen, much like a Label control does, but in a simpler and less resource demanding </a:t>
            </a:r>
            <a:r>
              <a:rPr lang="en-GB" dirty="0" smtClean="0"/>
              <a:t>way</a:t>
            </a:r>
          </a:p>
          <a:p>
            <a:pPr lvl="1"/>
            <a:r>
              <a:rPr lang="en-GB" dirty="0"/>
              <a:t>works very well for multiline strings as well, but can only contain text (strings</a:t>
            </a:r>
            <a:r>
              <a:rPr lang="en-GB" dirty="0" smtClean="0"/>
              <a:t>)</a:t>
            </a:r>
          </a:p>
          <a:p>
            <a:pPr lvl="1"/>
            <a:r>
              <a:rPr lang="en-GB" dirty="0"/>
              <a:t>supports inline content. These small control-like constructs all inherit from the Inline class e.g. Bold, Hyperlink, </a:t>
            </a:r>
            <a:r>
              <a:rPr lang="en-GB" dirty="0" err="1"/>
              <a:t>InlineUIContainer</a:t>
            </a:r>
            <a:r>
              <a:rPr lang="en-GB" dirty="0"/>
              <a:t>, Italic, </a:t>
            </a:r>
            <a:r>
              <a:rPr lang="en-GB" dirty="0" err="1"/>
              <a:t>LineBreak</a:t>
            </a:r>
            <a:r>
              <a:rPr lang="en-GB" dirty="0"/>
              <a:t>, Run, Span, and </a:t>
            </a:r>
            <a:r>
              <a:rPr lang="en-GB" dirty="0" smtClean="0"/>
              <a:t>Underline</a:t>
            </a:r>
          </a:p>
          <a:p>
            <a:r>
              <a:rPr lang="en-GB" dirty="0" smtClean="0"/>
              <a:t>Label</a:t>
            </a:r>
          </a:p>
          <a:p>
            <a:pPr lvl="1"/>
            <a:r>
              <a:rPr lang="en-GB" dirty="0"/>
              <a:t>Label has a Content </a:t>
            </a:r>
            <a:r>
              <a:rPr lang="en-GB" dirty="0" smtClean="0"/>
              <a:t>property, allowing to host </a:t>
            </a:r>
            <a:r>
              <a:rPr lang="en-GB" dirty="0"/>
              <a:t>any kind of control directly inside of it, instead of just </a:t>
            </a:r>
            <a:r>
              <a:rPr lang="en-GB" dirty="0" smtClean="0"/>
              <a:t>text</a:t>
            </a:r>
          </a:p>
          <a:p>
            <a:pPr lvl="1"/>
            <a:r>
              <a:rPr lang="en-GB" dirty="0"/>
              <a:t>Specify a border</a:t>
            </a:r>
          </a:p>
          <a:p>
            <a:pPr lvl="1"/>
            <a:r>
              <a:rPr lang="en-GB" dirty="0"/>
              <a:t>Render other controls, e.g. an image</a:t>
            </a:r>
          </a:p>
          <a:p>
            <a:pPr lvl="1"/>
            <a:r>
              <a:rPr lang="en-GB" dirty="0"/>
              <a:t>Use templated content through the </a:t>
            </a:r>
            <a:r>
              <a:rPr lang="en-GB" dirty="0" err="1"/>
              <a:t>ContentTemplate</a:t>
            </a:r>
            <a:r>
              <a:rPr lang="en-GB" dirty="0"/>
              <a:t> property</a:t>
            </a:r>
          </a:p>
          <a:p>
            <a:pPr lvl="1"/>
            <a:r>
              <a:rPr lang="en-GB" b="1" dirty="0"/>
              <a:t>Use access keys to give focus to related controls</a:t>
            </a:r>
            <a:endParaRPr lang="en-GB" dirty="0"/>
          </a:p>
          <a:p>
            <a:pPr lvl="1"/>
            <a:endParaRPr lang="en-GB" dirty="0"/>
          </a:p>
        </p:txBody>
      </p:sp>
    </p:spTree>
    <p:extLst>
      <p:ext uri="{BB962C8B-B14F-4D97-AF65-F5344CB8AC3E}">
        <p14:creationId xmlns:p14="http://schemas.microsoft.com/office/powerpoint/2010/main" val="428945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492664"/>
          </a:xfrm>
        </p:spPr>
        <p:txBody>
          <a:bodyPr>
            <a:normAutofit fontScale="90000"/>
          </a:bodyPr>
          <a:lstStyle/>
          <a:p>
            <a:pPr algn="ctr"/>
            <a:r>
              <a:rPr lang="en-GB" dirty="0" smtClean="0"/>
              <a:t>Label and Access Keys</a:t>
            </a:r>
            <a:endParaRPr lang="en-GB" dirty="0"/>
          </a:p>
        </p:txBody>
      </p:sp>
      <p:sp>
        <p:nvSpPr>
          <p:cNvPr id="3" name="Content Placeholder 2"/>
          <p:cNvSpPr>
            <a:spLocks noGrp="1"/>
          </p:cNvSpPr>
          <p:nvPr>
            <p:ph idx="1"/>
          </p:nvPr>
        </p:nvSpPr>
        <p:spPr>
          <a:xfrm>
            <a:off x="457200" y="764704"/>
            <a:ext cx="8229600" cy="5559896"/>
          </a:xfrm>
        </p:spPr>
        <p:txBody>
          <a:bodyPr/>
          <a:lstStyle/>
          <a:p>
            <a:r>
              <a:rPr lang="en-GB" dirty="0"/>
              <a:t>it's common practice that you can access controls in a dialog by holding down the [Alt] key and then pressing a character which corresponds to the control that you wish to </a:t>
            </a:r>
            <a:r>
              <a:rPr lang="en-GB" dirty="0" smtClean="0"/>
              <a:t>access – labels support this</a:t>
            </a:r>
          </a:p>
          <a:p>
            <a:endParaRPr lang="en-GB" dirty="0"/>
          </a:p>
          <a:p>
            <a:endParaRPr lang="en-GB" dirty="0" smtClean="0"/>
          </a:p>
          <a:p>
            <a:endParaRPr lang="en-GB" dirty="0"/>
          </a:p>
          <a:p>
            <a:endParaRPr lang="en-GB" dirty="0" smtClean="0"/>
          </a:p>
          <a:p>
            <a:endParaRPr lang="en-GB" dirty="0"/>
          </a:p>
          <a:p>
            <a:r>
              <a:rPr lang="en-GB" dirty="0"/>
              <a:t>holding down the [Alt] key and then pressing N and M. You will see how focus is moved between the two textboxes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36912"/>
            <a:ext cx="54578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889" y="2533650"/>
            <a:ext cx="25050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395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27848"/>
          </a:xfrm>
        </p:spPr>
        <p:txBody>
          <a:bodyPr/>
          <a:lstStyle/>
          <a:p>
            <a:endParaRPr lang="en-GB" dirty="0" smtClean="0"/>
          </a:p>
          <a:p>
            <a:r>
              <a:rPr lang="en-GB" dirty="0" smtClean="0"/>
              <a:t>define </a:t>
            </a:r>
            <a:r>
              <a:rPr lang="en-GB" dirty="0"/>
              <a:t>the access key by placing an underscore (_) before the character. It doesn't have to be the first character, it can be before any of the characters in your label </a:t>
            </a:r>
            <a:r>
              <a:rPr lang="en-GB" dirty="0" smtClean="0"/>
              <a:t>content</a:t>
            </a:r>
          </a:p>
          <a:p>
            <a:r>
              <a:rPr lang="en-GB" dirty="0"/>
              <a:t>use the </a:t>
            </a:r>
            <a:r>
              <a:rPr lang="en-GB" b="1" dirty="0"/>
              <a:t>Target</a:t>
            </a:r>
            <a:r>
              <a:rPr lang="en-GB" dirty="0"/>
              <a:t> property to connect the Label and the designated control. We use a standard WPF binding for this, using the </a:t>
            </a:r>
            <a:r>
              <a:rPr lang="en-GB" b="1" dirty="0" err="1"/>
              <a:t>ElementName</a:t>
            </a:r>
            <a:r>
              <a:rPr lang="en-GB" dirty="0"/>
              <a:t> property</a:t>
            </a:r>
          </a:p>
        </p:txBody>
      </p:sp>
      <p:sp>
        <p:nvSpPr>
          <p:cNvPr id="4" name="Title 1"/>
          <p:cNvSpPr>
            <a:spLocks noGrp="1"/>
          </p:cNvSpPr>
          <p:nvPr>
            <p:ph type="title"/>
          </p:nvPr>
        </p:nvSpPr>
        <p:spPr>
          <a:xfrm>
            <a:off x="467544" y="260648"/>
            <a:ext cx="8229600" cy="794352"/>
          </a:xfrm>
        </p:spPr>
        <p:txBody>
          <a:bodyPr>
            <a:normAutofit fontScale="90000"/>
          </a:bodyPr>
          <a:lstStyle/>
          <a:p>
            <a:pPr algn="ctr"/>
            <a:r>
              <a:rPr lang="en-GB" dirty="0" smtClean="0"/>
              <a:t>Label and Access Keys</a:t>
            </a:r>
            <a:endParaRPr lang="en-GB" dirty="0"/>
          </a:p>
        </p:txBody>
      </p:sp>
    </p:spTree>
    <p:extLst>
      <p:ext uri="{BB962C8B-B14F-4D97-AF65-F5344CB8AC3E}">
        <p14:creationId xmlns:p14="http://schemas.microsoft.com/office/powerpoint/2010/main" val="665488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636680"/>
          </a:xfrm>
        </p:spPr>
        <p:txBody>
          <a:bodyPr>
            <a:normAutofit fontScale="90000"/>
          </a:bodyPr>
          <a:lstStyle/>
          <a:p>
            <a:pPr algn="ctr"/>
            <a:r>
              <a:rPr lang="en-GB" dirty="0" smtClean="0"/>
              <a:t>Using controls as label content</a:t>
            </a:r>
            <a:endParaRPr lang="en-GB" dirty="0"/>
          </a:p>
        </p:txBody>
      </p:sp>
      <p:sp>
        <p:nvSpPr>
          <p:cNvPr id="3" name="Content Placeholder 2"/>
          <p:cNvSpPr>
            <a:spLocks noGrp="1"/>
          </p:cNvSpPr>
          <p:nvPr>
            <p:ph idx="1"/>
          </p:nvPr>
        </p:nvSpPr>
        <p:spPr>
          <a:xfrm>
            <a:off x="457200" y="836712"/>
            <a:ext cx="8229600" cy="5487888"/>
          </a:xfrm>
        </p:spPr>
        <p:txBody>
          <a:bodyPr/>
          <a:lstStyle/>
          <a:p>
            <a:r>
              <a:rPr lang="en-GB" dirty="0"/>
              <a:t>we have both an image and a piece of text inside the Label, while also having an access key for each of the </a:t>
            </a:r>
            <a:r>
              <a:rPr lang="en-GB" dirty="0" smtClean="0"/>
              <a:t>labels:</a:t>
            </a:r>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680085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378" y="4653136"/>
            <a:ext cx="87630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178" y="4832992"/>
            <a:ext cx="24384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943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lstStyle/>
          <a:p>
            <a:r>
              <a:rPr lang="en-GB" dirty="0"/>
              <a:t>instead of a simple text string, our Label will now host both and image and a piece of text (inside the </a:t>
            </a:r>
            <a:r>
              <a:rPr lang="en-GB" dirty="0" err="1"/>
              <a:t>AccessText</a:t>
            </a:r>
            <a:r>
              <a:rPr lang="en-GB" dirty="0"/>
              <a:t> control, which allows us to still use an access key for the label). </a:t>
            </a:r>
            <a:endParaRPr lang="en-GB" dirty="0" smtClean="0"/>
          </a:p>
          <a:p>
            <a:r>
              <a:rPr lang="en-GB" dirty="0" smtClean="0"/>
              <a:t>both </a:t>
            </a:r>
            <a:r>
              <a:rPr lang="en-GB" dirty="0"/>
              <a:t>controls are inside a horizontal </a:t>
            </a:r>
            <a:r>
              <a:rPr lang="en-GB" dirty="0" err="1"/>
              <a:t>StackPanel</a:t>
            </a:r>
            <a:r>
              <a:rPr lang="en-GB" dirty="0"/>
              <a:t>, since the Label, just like any other </a:t>
            </a:r>
            <a:r>
              <a:rPr lang="en-GB" dirty="0" err="1"/>
              <a:t>ContentControl</a:t>
            </a:r>
            <a:r>
              <a:rPr lang="en-GB" dirty="0"/>
              <a:t> derivate, can only host one direct child control.</a:t>
            </a:r>
          </a:p>
        </p:txBody>
      </p:sp>
      <p:sp>
        <p:nvSpPr>
          <p:cNvPr id="4" name="Title 1"/>
          <p:cNvSpPr>
            <a:spLocks noGrp="1"/>
          </p:cNvSpPr>
          <p:nvPr>
            <p:ph type="title"/>
          </p:nvPr>
        </p:nvSpPr>
        <p:spPr>
          <a:xfrm>
            <a:off x="467544" y="188640"/>
            <a:ext cx="8229600" cy="780696"/>
          </a:xfrm>
        </p:spPr>
        <p:txBody>
          <a:bodyPr>
            <a:normAutofit fontScale="90000"/>
          </a:bodyPr>
          <a:lstStyle/>
          <a:p>
            <a:pPr algn="ctr"/>
            <a:r>
              <a:rPr lang="en-GB" dirty="0" smtClean="0"/>
              <a:t>Using controls as label content</a:t>
            </a:r>
            <a:endParaRPr lang="en-GB" dirty="0"/>
          </a:p>
        </p:txBody>
      </p:sp>
    </p:spTree>
    <p:extLst>
      <p:ext uri="{BB962C8B-B14F-4D97-AF65-F5344CB8AC3E}">
        <p14:creationId xmlns:p14="http://schemas.microsoft.com/office/powerpoint/2010/main" val="209153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92088"/>
          </a:xfrm>
        </p:spPr>
        <p:txBody>
          <a:bodyPr>
            <a:normAutofit fontScale="90000"/>
          </a:bodyPr>
          <a:lstStyle/>
          <a:p>
            <a:pPr algn="ctr"/>
            <a:r>
              <a:rPr lang="en-GB" dirty="0" smtClean="0"/>
              <a:t>WPF Panels</a:t>
            </a:r>
            <a:endParaRPr lang="en-GB" dirty="0"/>
          </a:p>
        </p:txBody>
      </p:sp>
      <p:sp>
        <p:nvSpPr>
          <p:cNvPr id="3" name="Content Placeholder 2"/>
          <p:cNvSpPr>
            <a:spLocks noGrp="1"/>
          </p:cNvSpPr>
          <p:nvPr>
            <p:ph idx="1"/>
          </p:nvPr>
        </p:nvSpPr>
        <p:spPr>
          <a:xfrm>
            <a:off x="457200" y="1124744"/>
            <a:ext cx="8229600" cy="5199856"/>
          </a:xfrm>
        </p:spPr>
        <p:txBody>
          <a:bodyPr>
            <a:normAutofit lnSpcReduction="10000"/>
          </a:bodyPr>
          <a:lstStyle/>
          <a:p>
            <a:r>
              <a:rPr lang="en-GB" dirty="0"/>
              <a:t>Panels </a:t>
            </a:r>
            <a:r>
              <a:rPr lang="en-GB" dirty="0" smtClean="0"/>
              <a:t>act </a:t>
            </a:r>
            <a:r>
              <a:rPr lang="en-GB" dirty="0"/>
              <a:t>as containers for other controls and control the layout of your </a:t>
            </a:r>
            <a:r>
              <a:rPr lang="en-GB" dirty="0" smtClean="0"/>
              <a:t>windows/pages</a:t>
            </a:r>
          </a:p>
          <a:p>
            <a:r>
              <a:rPr lang="en-GB" dirty="0" smtClean="0"/>
              <a:t>Since </a:t>
            </a:r>
            <a:r>
              <a:rPr lang="en-GB" dirty="0"/>
              <a:t>a window can only contain ONE child control, a panel is often used to divide up the space into areas, where each area can contain a control or another panel (which is also a control, of course</a:t>
            </a:r>
            <a:r>
              <a:rPr lang="en-GB" dirty="0" smtClean="0"/>
              <a:t>)</a:t>
            </a:r>
          </a:p>
          <a:p>
            <a:r>
              <a:rPr lang="en-GB" dirty="0" smtClean="0"/>
              <a:t>Types of panels are:</a:t>
            </a:r>
          </a:p>
          <a:p>
            <a:pPr lvl="1"/>
            <a:r>
              <a:rPr lang="en-GB" dirty="0" smtClean="0"/>
              <a:t>Canvas</a:t>
            </a:r>
          </a:p>
          <a:p>
            <a:pPr lvl="1"/>
            <a:r>
              <a:rPr lang="en-GB" dirty="0" err="1" smtClean="0"/>
              <a:t>WrapPanel</a:t>
            </a:r>
            <a:endParaRPr lang="en-GB" dirty="0" smtClean="0"/>
          </a:p>
          <a:p>
            <a:pPr lvl="1"/>
            <a:r>
              <a:rPr lang="en-GB" dirty="0" err="1" smtClean="0"/>
              <a:t>StackPanel</a:t>
            </a:r>
            <a:endParaRPr lang="en-GB" dirty="0" smtClean="0"/>
          </a:p>
          <a:p>
            <a:pPr lvl="1"/>
            <a:r>
              <a:rPr lang="en-GB" dirty="0" err="1" smtClean="0"/>
              <a:t>DockPanel</a:t>
            </a:r>
            <a:endParaRPr lang="en-GB" dirty="0" smtClean="0"/>
          </a:p>
          <a:p>
            <a:pPr lvl="1"/>
            <a:r>
              <a:rPr lang="en-GB" dirty="0" smtClean="0"/>
              <a:t>Grid</a:t>
            </a:r>
          </a:p>
          <a:p>
            <a:pPr lvl="1"/>
            <a:r>
              <a:rPr lang="en-GB" dirty="0" err="1" smtClean="0"/>
              <a:t>UniformGrid</a:t>
            </a:r>
            <a:endParaRPr lang="en-GB" dirty="0"/>
          </a:p>
        </p:txBody>
      </p:sp>
    </p:spTree>
    <p:extLst>
      <p:ext uri="{BB962C8B-B14F-4D97-AF65-F5344CB8AC3E}">
        <p14:creationId xmlns:p14="http://schemas.microsoft.com/office/powerpoint/2010/main" val="3899075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36680"/>
          </a:xfrm>
        </p:spPr>
        <p:txBody>
          <a:bodyPr>
            <a:normAutofit fontScale="90000"/>
          </a:bodyPr>
          <a:lstStyle/>
          <a:p>
            <a:pPr algn="ctr"/>
            <a:r>
              <a:rPr lang="en-GB" dirty="0" smtClean="0"/>
              <a:t>WPF Panels</a:t>
            </a:r>
            <a:endParaRPr lang="en-GB" dirty="0"/>
          </a:p>
        </p:txBody>
      </p:sp>
      <p:sp>
        <p:nvSpPr>
          <p:cNvPr id="3" name="Content Placeholder 2"/>
          <p:cNvSpPr>
            <a:spLocks noGrp="1"/>
          </p:cNvSpPr>
          <p:nvPr>
            <p:ph idx="1"/>
          </p:nvPr>
        </p:nvSpPr>
        <p:spPr>
          <a:xfrm>
            <a:off x="457200" y="836712"/>
            <a:ext cx="8229600" cy="6021288"/>
          </a:xfrm>
        </p:spPr>
        <p:txBody>
          <a:bodyPr>
            <a:normAutofit fontScale="77500" lnSpcReduction="20000"/>
          </a:bodyPr>
          <a:lstStyle/>
          <a:p>
            <a:r>
              <a:rPr lang="en-GB" b="1" dirty="0"/>
              <a:t>Canvas</a:t>
            </a:r>
            <a:r>
              <a:rPr lang="en-GB" dirty="0"/>
              <a:t> - allows you to assign specific coordinates to each of the child controls, giving you total control of the </a:t>
            </a:r>
            <a:r>
              <a:rPr lang="en-GB" dirty="0" smtClean="0"/>
              <a:t>layout (WinForms way of doing things)</a:t>
            </a:r>
          </a:p>
          <a:p>
            <a:r>
              <a:rPr lang="en-GB" b="1" dirty="0" err="1" smtClean="0"/>
              <a:t>WrapPanel</a:t>
            </a:r>
            <a:r>
              <a:rPr lang="en-GB" dirty="0"/>
              <a:t> - will position each of its child controls next to the other, horizontally (default) or vertically, until there is no more room, where it will wrap to the next line and then </a:t>
            </a:r>
            <a:r>
              <a:rPr lang="en-GB" dirty="0" smtClean="0"/>
              <a:t>continue</a:t>
            </a:r>
          </a:p>
          <a:p>
            <a:r>
              <a:rPr lang="en-GB" b="1" dirty="0" err="1" smtClean="0"/>
              <a:t>StackPanel</a:t>
            </a:r>
            <a:r>
              <a:rPr lang="en-GB" dirty="0"/>
              <a:t> – acts much like the </a:t>
            </a:r>
            <a:r>
              <a:rPr lang="en-GB" dirty="0" err="1"/>
              <a:t>WrapPanel</a:t>
            </a:r>
            <a:r>
              <a:rPr lang="en-GB" dirty="0"/>
              <a:t>, but instead of wrapping if the child controls take up too much room, it simply expands itself, if possible. </a:t>
            </a:r>
            <a:r>
              <a:rPr lang="en-GB" dirty="0" smtClean="0"/>
              <a:t>Can </a:t>
            </a:r>
            <a:r>
              <a:rPr lang="en-GB" dirty="0"/>
              <a:t>be either horizontal or vertical, but instead of adjusting the width or height of the child controls based on the largest item, each item is stretched to take up the full width or </a:t>
            </a:r>
            <a:r>
              <a:rPr lang="en-GB" dirty="0" smtClean="0"/>
              <a:t>height</a:t>
            </a:r>
          </a:p>
          <a:p>
            <a:r>
              <a:rPr lang="en-GB" b="1" dirty="0" err="1" smtClean="0"/>
              <a:t>DockPanel</a:t>
            </a:r>
            <a:r>
              <a:rPr lang="en-GB" dirty="0"/>
              <a:t> - allows you to dock the child controls to the top, bottom, left or right. By default, the last control, if not given a specific dock position, will fill the remaining </a:t>
            </a:r>
            <a:r>
              <a:rPr lang="en-GB" dirty="0" smtClean="0"/>
              <a:t>space</a:t>
            </a:r>
          </a:p>
          <a:p>
            <a:r>
              <a:rPr lang="en-GB" b="1" dirty="0"/>
              <a:t>Grid</a:t>
            </a:r>
            <a:r>
              <a:rPr lang="en-GB" dirty="0"/>
              <a:t> - A Grid can contain multiple rows and columns. You define a height for each of the rows and a width for each of the columns, in either an absolute amount of pixels, in a percentage of the available space or as auto, where the row or column will automatically adjust its size depending on the </a:t>
            </a:r>
            <a:r>
              <a:rPr lang="en-GB" dirty="0" smtClean="0"/>
              <a:t>content</a:t>
            </a:r>
          </a:p>
          <a:p>
            <a:r>
              <a:rPr lang="en-GB" b="1" dirty="0" err="1" smtClean="0"/>
              <a:t>UniformGrid</a:t>
            </a:r>
            <a:r>
              <a:rPr lang="en-GB" dirty="0"/>
              <a:t> - just like the Grid, with the possibility of multiple rows and columns, but with one important difference: All rows and columns will have the same size</a:t>
            </a:r>
          </a:p>
        </p:txBody>
      </p:sp>
    </p:spTree>
    <p:extLst>
      <p:ext uri="{BB962C8B-B14F-4D97-AF65-F5344CB8AC3E}">
        <p14:creationId xmlns:p14="http://schemas.microsoft.com/office/powerpoint/2010/main" val="3913603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420656"/>
          </a:xfrm>
        </p:spPr>
        <p:txBody>
          <a:bodyPr>
            <a:normAutofit fontScale="90000"/>
          </a:bodyPr>
          <a:lstStyle/>
          <a:p>
            <a:pPr algn="ctr"/>
            <a:r>
              <a:rPr lang="en-GB" dirty="0" smtClean="0"/>
              <a:t>Canvas Panel</a:t>
            </a:r>
            <a:endParaRPr lang="en-GB" dirty="0"/>
          </a:p>
        </p:txBody>
      </p:sp>
      <p:sp>
        <p:nvSpPr>
          <p:cNvPr id="3" name="Content Placeholder 2"/>
          <p:cNvSpPr>
            <a:spLocks noGrp="1"/>
          </p:cNvSpPr>
          <p:nvPr>
            <p:ph idx="1"/>
          </p:nvPr>
        </p:nvSpPr>
        <p:spPr>
          <a:xfrm>
            <a:off x="457200" y="548680"/>
            <a:ext cx="8229600" cy="5775920"/>
          </a:xfrm>
        </p:spPr>
        <p:txBody>
          <a:bodyPr/>
          <a:lstStyle/>
          <a:p>
            <a:r>
              <a:rPr lang="en-GB" dirty="0"/>
              <a:t>just allows you to put controls in it and then position them yourself using explicit </a:t>
            </a:r>
            <a:r>
              <a:rPr lang="en-GB" dirty="0" smtClean="0"/>
              <a:t>coordinates</a:t>
            </a:r>
          </a:p>
          <a:p>
            <a:endParaRPr lang="en-GB" dirty="0"/>
          </a:p>
          <a:p>
            <a:endParaRPr lang="en-GB" dirty="0" smtClean="0"/>
          </a:p>
          <a:p>
            <a:endParaRPr lang="en-GB" dirty="0"/>
          </a:p>
          <a:p>
            <a:endParaRPr lang="en-GB" dirty="0" smtClean="0"/>
          </a:p>
          <a:p>
            <a:r>
              <a:rPr lang="en-GB" dirty="0" smtClean="0"/>
              <a:t>Both buttons placed in exactly the same place.  Need to give co-</a:t>
            </a:r>
            <a:r>
              <a:rPr lang="en-GB" dirty="0" err="1" smtClean="0"/>
              <a:t>ords</a:t>
            </a:r>
            <a:r>
              <a:rPr lang="en-GB" dirty="0" smtClean="0"/>
              <a:t> to child controls using the Left, Right, Top and Bottom properties</a:t>
            </a:r>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49244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428204"/>
            <a:ext cx="19240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405" y="4869160"/>
            <a:ext cx="497205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661" y="4725144"/>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328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6680"/>
          </a:xfrm>
        </p:spPr>
        <p:txBody>
          <a:bodyPr>
            <a:normAutofit fontScale="90000"/>
          </a:bodyPr>
          <a:lstStyle/>
          <a:p>
            <a:pPr algn="ctr"/>
            <a:r>
              <a:rPr lang="en-GB" dirty="0" err="1" smtClean="0"/>
              <a:t>WrapPanel</a:t>
            </a:r>
            <a:endParaRPr lang="en-GB" dirty="0"/>
          </a:p>
        </p:txBody>
      </p:sp>
      <p:sp>
        <p:nvSpPr>
          <p:cNvPr id="3" name="Content Placeholder 2"/>
          <p:cNvSpPr>
            <a:spLocks noGrp="1"/>
          </p:cNvSpPr>
          <p:nvPr>
            <p:ph idx="1"/>
          </p:nvPr>
        </p:nvSpPr>
        <p:spPr>
          <a:xfrm>
            <a:off x="457200" y="620688"/>
            <a:ext cx="8229600" cy="5703912"/>
          </a:xfrm>
        </p:spPr>
        <p:txBody>
          <a:bodyPr>
            <a:normAutofit/>
          </a:bodyPr>
          <a:lstStyle/>
          <a:p>
            <a:r>
              <a:rPr lang="en-GB" sz="1800" dirty="0"/>
              <a:t>i</a:t>
            </a:r>
            <a:r>
              <a:rPr lang="en-GB" sz="1800" dirty="0" smtClean="0"/>
              <a:t>n the </a:t>
            </a:r>
            <a:r>
              <a:rPr lang="en-GB" sz="1800" dirty="0"/>
              <a:t>Horizontal orientation, the child controls will be given the same height, based on the tallest item. </a:t>
            </a:r>
          </a:p>
          <a:p>
            <a:r>
              <a:rPr lang="en-GB" sz="1800" dirty="0" smtClean="0"/>
              <a:t>in </a:t>
            </a:r>
            <a:r>
              <a:rPr lang="en-GB" sz="1800" dirty="0"/>
              <a:t>the Vertical orientation, the child controls will be given the same width, based on the widest </a:t>
            </a:r>
            <a:r>
              <a:rPr lang="en-GB" sz="1800" dirty="0" smtClean="0"/>
              <a:t>item</a:t>
            </a:r>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a:t>be aware that while the Horizontal </a:t>
            </a:r>
            <a:r>
              <a:rPr lang="en-GB" sz="1800" dirty="0" err="1"/>
              <a:t>WrapPanel</a:t>
            </a:r>
            <a:r>
              <a:rPr lang="en-GB" sz="1800" dirty="0"/>
              <a:t> will match the height in the same row and the Vertical </a:t>
            </a:r>
            <a:r>
              <a:rPr lang="en-GB" sz="1800" dirty="0" err="1"/>
              <a:t>WrapPanel</a:t>
            </a:r>
            <a:r>
              <a:rPr lang="en-GB" sz="1800" dirty="0"/>
              <a:t> will match the width in the same column, height is not matched in a Vertical </a:t>
            </a:r>
            <a:r>
              <a:rPr lang="en-GB" sz="1800" dirty="0" err="1"/>
              <a:t>WrapPanel</a:t>
            </a:r>
            <a:r>
              <a:rPr lang="en-GB" sz="1800" dirty="0"/>
              <a:t> and width is not matched in a Horizontal </a:t>
            </a:r>
            <a:r>
              <a:rPr lang="en-GB" sz="1800" dirty="0" err="1"/>
              <a:t>WrapPanel</a:t>
            </a:r>
            <a:r>
              <a:rPr lang="en-GB" sz="1800" dirty="0"/>
              <a:t>. Take a look in this example, which is the Vertical </a:t>
            </a:r>
            <a:r>
              <a:rPr lang="en-GB" sz="1800" dirty="0" err="1"/>
              <a:t>WrapPanel</a:t>
            </a:r>
            <a:r>
              <a:rPr lang="en-GB" sz="1800" dirty="0"/>
              <a:t> but where the fourth button gets a custom width AND height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3960440" cy="1949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758" y="1844824"/>
            <a:ext cx="25908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5877272"/>
            <a:ext cx="37242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448647"/>
            <a:ext cx="329565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52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636680"/>
          </a:xfrm>
        </p:spPr>
        <p:txBody>
          <a:bodyPr>
            <a:normAutofit fontScale="90000"/>
          </a:bodyPr>
          <a:lstStyle/>
          <a:p>
            <a:pPr algn="ctr"/>
            <a:r>
              <a:rPr lang="en-GB" dirty="0" smtClean="0"/>
              <a:t>XAML</a:t>
            </a:r>
            <a:endParaRPr lang="en-GB" dirty="0"/>
          </a:p>
        </p:txBody>
      </p:sp>
      <p:sp>
        <p:nvSpPr>
          <p:cNvPr id="3" name="Content Placeholder 2"/>
          <p:cNvSpPr>
            <a:spLocks noGrp="1"/>
          </p:cNvSpPr>
          <p:nvPr>
            <p:ph idx="1"/>
          </p:nvPr>
        </p:nvSpPr>
        <p:spPr>
          <a:xfrm>
            <a:off x="457200" y="908720"/>
            <a:ext cx="8229600" cy="5415880"/>
          </a:xfrm>
        </p:spPr>
        <p:txBody>
          <a:bodyPr/>
          <a:lstStyle/>
          <a:p>
            <a:r>
              <a:rPr lang="en-GB" dirty="0" err="1"/>
              <a:t>x</a:t>
            </a:r>
            <a:r>
              <a:rPr lang="en-GB" dirty="0" err="1" smtClean="0"/>
              <a:t>mlns</a:t>
            </a:r>
            <a:r>
              <a:rPr lang="en-GB" dirty="0" smtClean="0"/>
              <a:t> – XML </a:t>
            </a:r>
            <a:r>
              <a:rPr lang="en-GB" dirty="0" err="1" smtClean="0"/>
              <a:t>namepsace</a:t>
            </a:r>
            <a:r>
              <a:rPr lang="en-GB" dirty="0" smtClean="0"/>
              <a:t> – defines .NET namespace of where the class is located </a:t>
            </a:r>
          </a:p>
          <a:p>
            <a:pPr lvl="1"/>
            <a:r>
              <a:rPr lang="en-GB" i="1" dirty="0"/>
              <a:t>p</a:t>
            </a:r>
            <a:r>
              <a:rPr lang="en-GB" i="1" dirty="0" smtClean="0"/>
              <a:t>resentation</a:t>
            </a:r>
            <a:r>
              <a:rPr lang="en-GB" dirty="0" smtClean="0"/>
              <a:t> is the core WPF namespace – encompasses all WPF classes including controls to build interfaces</a:t>
            </a:r>
          </a:p>
          <a:p>
            <a:pPr lvl="1"/>
            <a:r>
              <a:rPr lang="en-GB" i="1" dirty="0" err="1"/>
              <a:t>x</a:t>
            </a:r>
            <a:r>
              <a:rPr lang="en-GB" i="1" dirty="0" err="1" smtClean="0"/>
              <a:t>aml</a:t>
            </a:r>
            <a:r>
              <a:rPr lang="en-GB" dirty="0" smtClean="0"/>
              <a:t>  is the XAML namespace – includes XAML utility features.  The namespace is mapped to the prefix </a:t>
            </a:r>
            <a:r>
              <a:rPr lang="en-GB" i="1" dirty="0" smtClean="0"/>
              <a:t>x</a:t>
            </a:r>
            <a:r>
              <a:rPr lang="en-GB" dirty="0" smtClean="0"/>
              <a:t> meaning that you can apply it by placing the namespace prefix before the element name i.e. &lt;</a:t>
            </a:r>
            <a:r>
              <a:rPr lang="en-GB" dirty="0" err="1" smtClean="0"/>
              <a:t>x:ElementName</a:t>
            </a:r>
            <a:r>
              <a:rPr lang="en-GB" dirty="0"/>
              <a:t>&gt;</a:t>
            </a:r>
            <a:endParaRPr lang="en-GB" dirty="0" smtClean="0"/>
          </a:p>
          <a:p>
            <a:endParaRPr lang="en-GB" dirty="0"/>
          </a:p>
        </p:txBody>
      </p:sp>
    </p:spTree>
    <p:extLst>
      <p:ext uri="{BB962C8B-B14F-4D97-AF65-F5344CB8AC3E}">
        <p14:creationId xmlns:p14="http://schemas.microsoft.com/office/powerpoint/2010/main" val="4184686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492664"/>
          </a:xfrm>
        </p:spPr>
        <p:txBody>
          <a:bodyPr>
            <a:normAutofit fontScale="90000"/>
          </a:bodyPr>
          <a:lstStyle/>
          <a:p>
            <a:pPr algn="ctr"/>
            <a:r>
              <a:rPr lang="en-GB" dirty="0" err="1" smtClean="0"/>
              <a:t>StackPanel</a:t>
            </a:r>
            <a:endParaRPr lang="en-GB" dirty="0"/>
          </a:p>
        </p:txBody>
      </p:sp>
      <p:sp>
        <p:nvSpPr>
          <p:cNvPr id="3" name="Content Placeholder 2"/>
          <p:cNvSpPr>
            <a:spLocks noGrp="1"/>
          </p:cNvSpPr>
          <p:nvPr>
            <p:ph idx="1"/>
          </p:nvPr>
        </p:nvSpPr>
        <p:spPr>
          <a:xfrm>
            <a:off x="457200" y="764704"/>
            <a:ext cx="8229600" cy="5559896"/>
          </a:xfrm>
        </p:spPr>
        <p:txBody>
          <a:bodyPr>
            <a:normAutofit/>
          </a:bodyPr>
          <a:lstStyle/>
          <a:p>
            <a:r>
              <a:rPr lang="en-GB" sz="1800" dirty="0"/>
              <a:t>The </a:t>
            </a:r>
            <a:r>
              <a:rPr lang="en-GB" sz="1800" dirty="0" err="1"/>
              <a:t>StackPanel</a:t>
            </a:r>
            <a:r>
              <a:rPr lang="en-GB" sz="1800" dirty="0"/>
              <a:t> doesn't wrap the content. Instead it stretches it content in one direction, allowing you to stack item after item on top of each </a:t>
            </a:r>
            <a:r>
              <a:rPr lang="en-GB" sz="1800" dirty="0" smtClean="0"/>
              <a:t>other</a:t>
            </a:r>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r>
              <a:rPr lang="en-GB" sz="1800" dirty="0" smtClean="0"/>
              <a:t>notice </a:t>
            </a:r>
            <a:r>
              <a:rPr lang="en-GB" sz="1800" dirty="0"/>
              <a:t>is how the </a:t>
            </a:r>
            <a:r>
              <a:rPr lang="en-GB" sz="1800" dirty="0" err="1"/>
              <a:t>StackPanel</a:t>
            </a:r>
            <a:r>
              <a:rPr lang="en-GB" sz="1800" dirty="0"/>
              <a:t> doesn't really care whether or not there's enough room for the content. It doesn't wrap the content in any way and it doesn't automatically provide you with the ability to scroll (you can use a </a:t>
            </a:r>
            <a:r>
              <a:rPr lang="en-GB" sz="1800" dirty="0" err="1"/>
              <a:t>ScrollViewer</a:t>
            </a:r>
            <a:r>
              <a:rPr lang="en-GB" sz="1800" dirty="0"/>
              <a:t> control for </a:t>
            </a:r>
            <a:r>
              <a:rPr lang="en-GB" sz="1800" dirty="0" smtClean="0"/>
              <a:t>that)</a:t>
            </a:r>
          </a:p>
          <a:p>
            <a:r>
              <a:rPr lang="en-GB" sz="1800" dirty="0" smtClean="0"/>
              <a:t>Default orientation is vertical, but it can be changed to horizontal</a:t>
            </a:r>
          </a:p>
          <a:p>
            <a:endParaRPr lang="en-GB" sz="1800" dirty="0" smtClean="0"/>
          </a:p>
          <a:p>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4248472" cy="2091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701060"/>
            <a:ext cx="22002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5589240"/>
            <a:ext cx="25146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5229200"/>
            <a:ext cx="2943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851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492664"/>
          </a:xfrm>
        </p:spPr>
        <p:txBody>
          <a:bodyPr>
            <a:normAutofit fontScale="90000"/>
          </a:bodyPr>
          <a:lstStyle/>
          <a:p>
            <a:pPr algn="ctr"/>
            <a:r>
              <a:rPr lang="en-GB" dirty="0" err="1" smtClean="0"/>
              <a:t>StackPanel</a:t>
            </a:r>
            <a:endParaRPr lang="en-GB" dirty="0"/>
          </a:p>
        </p:txBody>
      </p:sp>
      <p:sp>
        <p:nvSpPr>
          <p:cNvPr id="3" name="Content Placeholder 2"/>
          <p:cNvSpPr>
            <a:spLocks noGrp="1"/>
          </p:cNvSpPr>
          <p:nvPr>
            <p:ph idx="1"/>
          </p:nvPr>
        </p:nvSpPr>
        <p:spPr>
          <a:xfrm>
            <a:off x="457200" y="692696"/>
            <a:ext cx="8229600" cy="5631904"/>
          </a:xfrm>
        </p:spPr>
        <p:txBody>
          <a:bodyPr>
            <a:normAutofit/>
          </a:bodyPr>
          <a:lstStyle/>
          <a:p>
            <a:r>
              <a:rPr lang="en-GB" sz="1800" dirty="0" err="1"/>
              <a:t>StackPanel</a:t>
            </a:r>
            <a:r>
              <a:rPr lang="en-GB" sz="1800" dirty="0"/>
              <a:t> stretches its child control by default. On a vertically aligned </a:t>
            </a:r>
            <a:r>
              <a:rPr lang="en-GB" sz="1800" dirty="0" err="1"/>
              <a:t>StackPanel</a:t>
            </a:r>
            <a:r>
              <a:rPr lang="en-GB" sz="1800" dirty="0"/>
              <a:t>, </a:t>
            </a:r>
            <a:r>
              <a:rPr lang="en-GB" sz="1800" dirty="0" smtClean="0"/>
              <a:t>all </a:t>
            </a:r>
            <a:r>
              <a:rPr lang="en-GB" sz="1800" dirty="0"/>
              <a:t>child controls get stretched </a:t>
            </a:r>
            <a:r>
              <a:rPr lang="en-GB" sz="1800" dirty="0" smtClean="0"/>
              <a:t>horizontally and vice-versa.. This is done by setting </a:t>
            </a:r>
            <a:r>
              <a:rPr lang="en-GB" sz="1800" dirty="0"/>
              <a:t>the </a:t>
            </a:r>
            <a:r>
              <a:rPr lang="en-GB" sz="1800" dirty="0" err="1"/>
              <a:t>HorizontalAlignment</a:t>
            </a:r>
            <a:r>
              <a:rPr lang="en-GB" sz="1800" dirty="0"/>
              <a:t> or </a:t>
            </a:r>
            <a:r>
              <a:rPr lang="en-GB" sz="1800" dirty="0" err="1"/>
              <a:t>VerticalAlignment</a:t>
            </a:r>
            <a:r>
              <a:rPr lang="en-GB" sz="1800" dirty="0"/>
              <a:t> property on its child controls </a:t>
            </a:r>
            <a:r>
              <a:rPr lang="en-GB" sz="1800" dirty="0" smtClean="0"/>
              <a:t>to </a:t>
            </a:r>
            <a:r>
              <a:rPr lang="en-GB" sz="1800" dirty="0"/>
              <a:t>Stretch, but you can </a:t>
            </a:r>
            <a:r>
              <a:rPr lang="en-GB" sz="1800" dirty="0" smtClean="0"/>
              <a:t>override </a:t>
            </a:r>
            <a:r>
              <a:rPr lang="en-GB" sz="1800" dirty="0"/>
              <a:t>this if you want </a:t>
            </a:r>
            <a:r>
              <a:rPr lang="en-GB" sz="1800" dirty="0" smtClean="0"/>
              <a:t>to</a:t>
            </a:r>
          </a:p>
          <a:p>
            <a:endParaRPr lang="en-GB" sz="18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952625"/>
            <a:ext cx="401955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952625"/>
            <a:ext cx="30099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4005064"/>
            <a:ext cx="41624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060" y="4018001"/>
            <a:ext cx="28098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02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64672"/>
          </a:xfrm>
        </p:spPr>
        <p:txBody>
          <a:bodyPr>
            <a:normAutofit fontScale="90000"/>
          </a:bodyPr>
          <a:lstStyle/>
          <a:p>
            <a:pPr algn="ctr"/>
            <a:r>
              <a:rPr lang="en-GB" dirty="0" err="1" smtClean="0"/>
              <a:t>DockPanel</a:t>
            </a:r>
            <a:endParaRPr lang="en-GB" dirty="0"/>
          </a:p>
        </p:txBody>
      </p:sp>
      <p:sp>
        <p:nvSpPr>
          <p:cNvPr id="3" name="Content Placeholder 2"/>
          <p:cNvSpPr>
            <a:spLocks noGrp="1"/>
          </p:cNvSpPr>
          <p:nvPr>
            <p:ph idx="1"/>
          </p:nvPr>
        </p:nvSpPr>
        <p:spPr>
          <a:xfrm>
            <a:off x="457200" y="980728"/>
            <a:ext cx="8229600" cy="5343872"/>
          </a:xfrm>
        </p:spPr>
        <p:txBody>
          <a:bodyPr/>
          <a:lstStyle/>
          <a:p>
            <a:r>
              <a:rPr lang="en-GB" dirty="0"/>
              <a:t>dock content in all four </a:t>
            </a:r>
            <a:r>
              <a:rPr lang="en-GB" dirty="0" smtClean="0"/>
              <a:t>directions - top</a:t>
            </a:r>
            <a:r>
              <a:rPr lang="en-GB" dirty="0"/>
              <a:t>, bottom, left and </a:t>
            </a:r>
            <a:r>
              <a:rPr lang="en-GB" dirty="0" smtClean="0"/>
              <a:t>right</a:t>
            </a:r>
          </a:p>
          <a:p>
            <a:r>
              <a:rPr lang="en-GB" dirty="0"/>
              <a:t>by default, the last element inside the </a:t>
            </a:r>
            <a:r>
              <a:rPr lang="en-GB" dirty="0" err="1"/>
              <a:t>DockPanel</a:t>
            </a:r>
            <a:r>
              <a:rPr lang="en-GB" dirty="0"/>
              <a:t>, </a:t>
            </a:r>
            <a:r>
              <a:rPr lang="en-GB" dirty="0" smtClean="0"/>
              <a:t>will </a:t>
            </a:r>
            <a:r>
              <a:rPr lang="en-GB" dirty="0"/>
              <a:t>automatically fill the rest of the space (</a:t>
            </a:r>
            <a:r>
              <a:rPr lang="en-GB" dirty="0" smtClean="0"/>
              <a:t>centre)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924944"/>
            <a:ext cx="49339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2843981"/>
            <a:ext cx="23812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7016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80696"/>
          </a:xfrm>
        </p:spPr>
        <p:txBody>
          <a:bodyPr>
            <a:normAutofit fontScale="90000"/>
          </a:bodyPr>
          <a:lstStyle/>
          <a:p>
            <a:pPr algn="ctr"/>
            <a:r>
              <a:rPr lang="en-GB" dirty="0" err="1" smtClean="0"/>
              <a:t>DockPanel</a:t>
            </a:r>
            <a:endParaRPr lang="en-GB" dirty="0"/>
          </a:p>
        </p:txBody>
      </p:sp>
      <p:sp>
        <p:nvSpPr>
          <p:cNvPr id="3" name="Content Placeholder 2"/>
          <p:cNvSpPr>
            <a:spLocks noGrp="1"/>
          </p:cNvSpPr>
          <p:nvPr>
            <p:ph idx="1"/>
          </p:nvPr>
        </p:nvSpPr>
        <p:spPr>
          <a:xfrm>
            <a:off x="457200" y="1124744"/>
            <a:ext cx="8229600" cy="5199856"/>
          </a:xfrm>
        </p:spPr>
        <p:txBody>
          <a:bodyPr>
            <a:normAutofit/>
          </a:bodyPr>
          <a:lstStyle/>
          <a:p>
            <a:r>
              <a:rPr lang="en-GB" sz="1800" dirty="0" smtClean="0"/>
              <a:t>We can even </a:t>
            </a:r>
            <a:r>
              <a:rPr lang="en-GB" sz="1800" dirty="0"/>
              <a:t>out the space a bit by assigning widths/heights to the child </a:t>
            </a:r>
            <a:r>
              <a:rPr lang="en-GB" sz="1800" dirty="0" smtClean="0"/>
              <a:t>controls</a:t>
            </a:r>
          </a:p>
          <a:p>
            <a:endParaRPr lang="en-GB" sz="1800" dirty="0"/>
          </a:p>
          <a:p>
            <a:endParaRPr lang="en-GB" sz="1800" dirty="0" smtClean="0"/>
          </a:p>
          <a:p>
            <a:endParaRPr lang="en-GB" sz="1800" dirty="0" smtClean="0"/>
          </a:p>
          <a:p>
            <a:endParaRPr lang="en-GB" sz="1800" dirty="0"/>
          </a:p>
          <a:p>
            <a:endParaRPr lang="en-GB" sz="1800" dirty="0" smtClean="0"/>
          </a:p>
          <a:p>
            <a:endParaRPr lang="en-GB" sz="1800" dirty="0"/>
          </a:p>
          <a:p>
            <a:r>
              <a:rPr lang="en-GB" sz="1800" dirty="0" smtClean="0"/>
              <a:t>last </a:t>
            </a:r>
            <a:r>
              <a:rPr lang="en-GB" sz="1800" dirty="0"/>
              <a:t>child of the </a:t>
            </a:r>
            <a:r>
              <a:rPr lang="en-GB" sz="1800" dirty="0" err="1"/>
              <a:t>DockPanel</a:t>
            </a:r>
            <a:r>
              <a:rPr lang="en-GB" sz="1800" dirty="0"/>
              <a:t> takes up the rest of the space, but this can be disabled using the </a:t>
            </a:r>
            <a:r>
              <a:rPr lang="en-GB" sz="1800" dirty="0" err="1"/>
              <a:t>LastChildFill</a:t>
            </a:r>
            <a:r>
              <a:rPr lang="en-GB" sz="1800" dirty="0"/>
              <a:t>. Here's an example where we disable it, and at the same time we'll show the ability to dock more than one control to the same side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43125"/>
            <a:ext cx="45529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609724"/>
            <a:ext cx="2088232" cy="2063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5013176"/>
            <a:ext cx="45243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4543896"/>
            <a:ext cx="2345804" cy="2314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419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8688"/>
          </a:xfrm>
        </p:spPr>
        <p:txBody>
          <a:bodyPr>
            <a:normAutofit fontScale="90000"/>
          </a:bodyPr>
          <a:lstStyle/>
          <a:p>
            <a:pPr algn="ctr"/>
            <a:r>
              <a:rPr lang="en-GB" dirty="0" smtClean="0"/>
              <a:t>Grid Panel</a:t>
            </a:r>
            <a:endParaRPr lang="en-GB" dirty="0"/>
          </a:p>
        </p:txBody>
      </p:sp>
      <p:sp>
        <p:nvSpPr>
          <p:cNvPr id="3" name="Content Placeholder 2"/>
          <p:cNvSpPr>
            <a:spLocks noGrp="1"/>
          </p:cNvSpPr>
          <p:nvPr>
            <p:ph idx="1"/>
          </p:nvPr>
        </p:nvSpPr>
        <p:spPr>
          <a:xfrm>
            <a:off x="457200" y="764704"/>
            <a:ext cx="8229600" cy="5559896"/>
          </a:xfrm>
        </p:spPr>
        <p:txBody>
          <a:bodyPr/>
          <a:lstStyle/>
          <a:p>
            <a:r>
              <a:rPr lang="en-GB" sz="1800" dirty="0"/>
              <a:t>can contain multiple rows and columns. You define a height for each of the rows and a width for each of the columns, in either an absolute amount of pixels, in a percentage of the available space or as auto, where the row or column will automatically adjust its size depending on the content. </a:t>
            </a:r>
          </a:p>
          <a:p>
            <a:r>
              <a:rPr lang="en-GB" sz="1800" dirty="0"/>
              <a:t>In its most basic form, the Grid will simply take all of the controls you put into it, stretch them to use the maximum available space and place it on top of each </a:t>
            </a:r>
            <a:r>
              <a:rPr lang="en-GB" sz="1800" dirty="0" smtClean="0"/>
              <a:t>other</a:t>
            </a:r>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a:t>the last control gets the top position, which in this case means that you can't even see the first button. </a:t>
            </a:r>
            <a:endParaRPr lang="en-GB" sz="1800" dirty="0" smtClean="0"/>
          </a:p>
          <a:p>
            <a:r>
              <a:rPr lang="en-GB" sz="1800" dirty="0" smtClean="0"/>
              <a:t>We can divide </a:t>
            </a:r>
            <a:r>
              <a:rPr lang="en-GB" sz="1800" dirty="0"/>
              <a:t>the </a:t>
            </a:r>
            <a:r>
              <a:rPr lang="en-GB" sz="1800" dirty="0" smtClean="0"/>
              <a:t>space using </a:t>
            </a:r>
            <a:r>
              <a:rPr lang="en-GB" sz="1800" dirty="0" err="1"/>
              <a:t>ColumnDefinitions</a:t>
            </a:r>
            <a:r>
              <a:rPr lang="en-GB" sz="1800" dirty="0"/>
              <a:t> and </a:t>
            </a:r>
            <a:r>
              <a:rPr lang="en-GB" sz="1800" dirty="0" err="1"/>
              <a:t>RowDefinitions</a:t>
            </a:r>
            <a:endParaRPr lang="en-GB" sz="1800" dirty="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494347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996952"/>
            <a:ext cx="21526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437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6680"/>
          </a:xfrm>
        </p:spPr>
        <p:txBody>
          <a:bodyPr>
            <a:normAutofit fontScale="90000"/>
          </a:bodyPr>
          <a:lstStyle/>
          <a:p>
            <a:pPr algn="ctr"/>
            <a:r>
              <a:rPr lang="en-GB" dirty="0" smtClean="0"/>
              <a:t>Grid Panel</a:t>
            </a:r>
            <a:endParaRPr lang="en-GB" dirty="0"/>
          </a:p>
        </p:txBody>
      </p:sp>
      <p:sp>
        <p:nvSpPr>
          <p:cNvPr id="3" name="Content Placeholder 2"/>
          <p:cNvSpPr>
            <a:spLocks noGrp="1"/>
          </p:cNvSpPr>
          <p:nvPr>
            <p:ph idx="1"/>
          </p:nvPr>
        </p:nvSpPr>
        <p:spPr>
          <a:xfrm>
            <a:off x="457200" y="692696"/>
            <a:ext cx="8229600" cy="5631904"/>
          </a:xfrm>
        </p:spPr>
        <p:txBody>
          <a:bodyPr>
            <a:normAutofit/>
          </a:bodyPr>
          <a:lstStyle/>
          <a:p>
            <a:r>
              <a:rPr lang="en-GB" sz="1800" dirty="0" smtClean="0"/>
              <a:t>Example of dividing into columns:</a:t>
            </a:r>
          </a:p>
          <a:p>
            <a:endParaRPr lang="en-GB" sz="1800" dirty="0"/>
          </a:p>
          <a:p>
            <a:endParaRPr lang="en-GB" sz="1800" dirty="0" smtClean="0"/>
          </a:p>
          <a:p>
            <a:endParaRPr lang="en-GB" sz="1800" dirty="0"/>
          </a:p>
          <a:p>
            <a:endParaRPr lang="en-GB" sz="1800" dirty="0" smtClean="0"/>
          </a:p>
          <a:p>
            <a:r>
              <a:rPr lang="en-GB" sz="1800" dirty="0" smtClean="0"/>
              <a:t>Space is shared equally using a “star” width.</a:t>
            </a:r>
          </a:p>
          <a:p>
            <a:r>
              <a:rPr lang="en-GB" sz="1800" dirty="0" smtClean="0"/>
              <a:t>By default the first button is placed in the first column (0) so we don’t need to specify the position</a:t>
            </a:r>
          </a:p>
          <a:p>
            <a:r>
              <a:rPr lang="en-GB" sz="1800" dirty="0"/>
              <a:t>In some situations you may want them to only take up the space they need </a:t>
            </a:r>
            <a:r>
              <a:rPr lang="en-GB" sz="1800" dirty="0" smtClean="0"/>
              <a:t>and/or </a:t>
            </a:r>
            <a:r>
              <a:rPr lang="en-GB" sz="1800" dirty="0"/>
              <a:t>control how they are placed in the Grid. The easiest way to do this is to set the </a:t>
            </a:r>
            <a:r>
              <a:rPr lang="en-GB" sz="1800" dirty="0" err="1"/>
              <a:t>HorizontalAlignment</a:t>
            </a:r>
            <a:r>
              <a:rPr lang="en-GB" sz="1800" dirty="0"/>
              <a:t> and </a:t>
            </a:r>
            <a:r>
              <a:rPr lang="en-GB" sz="1800" dirty="0" err="1"/>
              <a:t>VerticalAlignment</a:t>
            </a:r>
            <a:r>
              <a:rPr lang="en-GB" sz="1800" dirty="0"/>
              <a:t> directly on the controls you wish to manipulate</a:t>
            </a:r>
            <a:endParaRPr lang="en-GB" sz="18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37147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699" y="776610"/>
            <a:ext cx="1884154" cy="186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79" y="4725144"/>
            <a:ext cx="65151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2179" y="4725141"/>
            <a:ext cx="2262783"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997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564672"/>
          </a:xfrm>
        </p:spPr>
        <p:txBody>
          <a:bodyPr>
            <a:normAutofit fontScale="90000"/>
          </a:bodyPr>
          <a:lstStyle/>
          <a:p>
            <a:pPr algn="ctr"/>
            <a:r>
              <a:rPr lang="en-GB" dirty="0" smtClean="0"/>
              <a:t>Grid Panel – rows and columns</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44958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412776"/>
            <a:ext cx="2867025"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5157192"/>
            <a:ext cx="8424936" cy="646331"/>
          </a:xfrm>
          <a:prstGeom prst="rect">
            <a:avLst/>
          </a:prstGeom>
          <a:noFill/>
        </p:spPr>
        <p:txBody>
          <a:bodyPr wrap="square" rtlCol="0">
            <a:spAutoFit/>
          </a:bodyPr>
          <a:lstStyle/>
          <a:p>
            <a:pPr marL="285750" indent="-285750">
              <a:buFont typeface="Arial" panose="020B0604020202020204" pitchFamily="34" charset="0"/>
              <a:buChar char="•"/>
            </a:pPr>
            <a:r>
              <a:rPr lang="en-GB" dirty="0"/>
              <a:t>2</a:t>
            </a:r>
            <a:r>
              <a:rPr lang="en-GB" dirty="0" smtClean="0"/>
              <a:t>*  </a:t>
            </a:r>
            <a:r>
              <a:rPr lang="en-GB" dirty="0"/>
              <a:t>basically means that it uses twice the amount of space as the rows and columns with a width of 1</a:t>
            </a:r>
            <a:r>
              <a:rPr lang="en-GB" dirty="0" smtClean="0"/>
              <a:t>* (or simply *)</a:t>
            </a:r>
            <a:endParaRPr lang="en-GB" dirty="0"/>
          </a:p>
        </p:txBody>
      </p:sp>
    </p:spTree>
    <p:extLst>
      <p:ext uri="{BB962C8B-B14F-4D97-AF65-F5344CB8AC3E}">
        <p14:creationId xmlns:p14="http://schemas.microsoft.com/office/powerpoint/2010/main" val="2193313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6680"/>
          </a:xfrm>
        </p:spPr>
        <p:txBody>
          <a:bodyPr>
            <a:normAutofit fontScale="90000"/>
          </a:bodyPr>
          <a:lstStyle/>
          <a:p>
            <a:pPr algn="ctr"/>
            <a:r>
              <a:rPr lang="en-GB" dirty="0" smtClean="0"/>
              <a:t>Grid Panel - units</a:t>
            </a:r>
            <a:endParaRPr lang="en-GB" dirty="0"/>
          </a:p>
        </p:txBody>
      </p:sp>
      <p:sp>
        <p:nvSpPr>
          <p:cNvPr id="3" name="Content Placeholder 2"/>
          <p:cNvSpPr>
            <a:spLocks noGrp="1"/>
          </p:cNvSpPr>
          <p:nvPr>
            <p:ph idx="1"/>
          </p:nvPr>
        </p:nvSpPr>
        <p:spPr>
          <a:xfrm>
            <a:off x="457200" y="764704"/>
            <a:ext cx="8229600" cy="5559896"/>
          </a:xfrm>
        </p:spPr>
        <p:txBody>
          <a:bodyPr>
            <a:normAutofit/>
          </a:bodyPr>
          <a:lstStyle/>
          <a:p>
            <a:r>
              <a:rPr lang="en-GB" sz="1800" dirty="0" smtClean="0"/>
              <a:t>we </a:t>
            </a:r>
            <a:r>
              <a:rPr lang="en-GB" sz="1800" dirty="0"/>
              <a:t>have </a:t>
            </a:r>
            <a:r>
              <a:rPr lang="en-GB" sz="1800" dirty="0" smtClean="0"/>
              <a:t>used </a:t>
            </a:r>
            <a:r>
              <a:rPr lang="en-GB" sz="1800" dirty="0"/>
              <a:t>the star width/height, which specifies that a row or a column should take up a certain percentage of the combined </a:t>
            </a:r>
            <a:r>
              <a:rPr lang="en-GB" sz="1800" dirty="0" smtClean="0"/>
              <a:t>space</a:t>
            </a:r>
          </a:p>
          <a:p>
            <a:r>
              <a:rPr lang="en-GB" sz="1800" dirty="0" smtClean="0"/>
              <a:t>two </a:t>
            </a:r>
            <a:r>
              <a:rPr lang="en-GB" sz="1800" dirty="0"/>
              <a:t>other ways of specifying the width or height of a column or a </a:t>
            </a:r>
            <a:r>
              <a:rPr lang="en-GB" sz="1800" dirty="0" smtClean="0"/>
              <a:t>row - </a:t>
            </a:r>
            <a:r>
              <a:rPr lang="en-GB" sz="1800" dirty="0"/>
              <a:t>Absolute units and the Auto width/height</a:t>
            </a:r>
            <a:r>
              <a:rPr lang="en-GB" sz="1800" dirty="0" smtClean="0"/>
              <a:t>.</a:t>
            </a:r>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a:t>the second button only takes exactly the amount of space it needs to render its longer text, the third button takes exactly the 100 pixels it was promised and the first button, with the variable width, takes the rest.</a:t>
            </a:r>
          </a:p>
          <a:p>
            <a:r>
              <a:rPr lang="en-GB" sz="1800" dirty="0"/>
              <a:t>In a Grid where one or several columns (or rows) have a variable (star) width, they automatically get to share the width/height not already used by the columns/rows which uses an absolute or Auto width/height</a:t>
            </a:r>
          </a:p>
          <a:p>
            <a:endParaRPr lang="en-GB"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43053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745" y="2041798"/>
            <a:ext cx="37528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035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420656"/>
          </a:xfrm>
        </p:spPr>
        <p:txBody>
          <a:bodyPr>
            <a:normAutofit fontScale="90000"/>
          </a:bodyPr>
          <a:lstStyle/>
          <a:p>
            <a:pPr algn="ctr"/>
            <a:r>
              <a:rPr lang="en-GB" dirty="0" smtClean="0"/>
              <a:t>Grid Panel - spanning</a:t>
            </a:r>
            <a:endParaRPr lang="en-GB" dirty="0"/>
          </a:p>
        </p:txBody>
      </p:sp>
      <p:sp>
        <p:nvSpPr>
          <p:cNvPr id="3" name="Content Placeholder 2"/>
          <p:cNvSpPr>
            <a:spLocks noGrp="1"/>
          </p:cNvSpPr>
          <p:nvPr>
            <p:ph idx="1"/>
          </p:nvPr>
        </p:nvSpPr>
        <p:spPr>
          <a:xfrm>
            <a:off x="457200" y="620688"/>
            <a:ext cx="8229600" cy="5703912"/>
          </a:xfrm>
        </p:spPr>
        <p:txBody>
          <a:bodyPr/>
          <a:lstStyle/>
          <a:p>
            <a:r>
              <a:rPr lang="en-GB" sz="1800" dirty="0"/>
              <a:t>default Grid </a:t>
            </a:r>
            <a:r>
              <a:rPr lang="en-GB" sz="1800" dirty="0" smtClean="0"/>
              <a:t>behaviour </a:t>
            </a:r>
            <a:r>
              <a:rPr lang="en-GB" sz="1800" dirty="0"/>
              <a:t>is that each control takes up one cell, but </a:t>
            </a:r>
            <a:r>
              <a:rPr lang="en-GB" sz="1800" dirty="0" smtClean="0"/>
              <a:t>a control can take </a:t>
            </a:r>
            <a:r>
              <a:rPr lang="en-GB" sz="1800" dirty="0"/>
              <a:t>up more rows or </a:t>
            </a:r>
            <a:r>
              <a:rPr lang="en-GB" sz="1800" dirty="0" smtClean="0"/>
              <a:t>columns – </a:t>
            </a:r>
            <a:r>
              <a:rPr lang="en-GB" sz="1800" dirty="0" err="1" smtClean="0"/>
              <a:t>ColumnSpan</a:t>
            </a:r>
            <a:r>
              <a:rPr lang="en-GB" sz="1800" dirty="0" smtClean="0"/>
              <a:t>, </a:t>
            </a:r>
            <a:r>
              <a:rPr lang="en-GB" sz="1800" dirty="0" err="1" smtClean="0"/>
              <a:t>RowSpan</a:t>
            </a:r>
            <a:r>
              <a:rPr lang="en-GB" sz="1800" dirty="0" smtClean="0"/>
              <a:t> (default of 1)</a:t>
            </a:r>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44767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5" y="1282879"/>
            <a:ext cx="28289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27225"/>
            <a:ext cx="661035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463" y="3417376"/>
            <a:ext cx="28289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19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564672"/>
          </a:xfrm>
        </p:spPr>
        <p:txBody>
          <a:bodyPr>
            <a:normAutofit fontScale="90000"/>
          </a:bodyPr>
          <a:lstStyle/>
          <a:p>
            <a:pPr algn="ctr"/>
            <a:r>
              <a:rPr lang="en-GB" dirty="0" smtClean="0"/>
              <a:t>Grid Panel - </a:t>
            </a:r>
            <a:r>
              <a:rPr lang="en-GB" dirty="0" err="1" smtClean="0"/>
              <a:t>GridSplitter</a:t>
            </a:r>
            <a:endParaRPr lang="en-GB" dirty="0"/>
          </a:p>
        </p:txBody>
      </p:sp>
      <p:sp>
        <p:nvSpPr>
          <p:cNvPr id="3" name="Content Placeholder 2"/>
          <p:cNvSpPr>
            <a:spLocks noGrp="1"/>
          </p:cNvSpPr>
          <p:nvPr>
            <p:ph idx="1"/>
          </p:nvPr>
        </p:nvSpPr>
        <p:spPr>
          <a:xfrm>
            <a:off x="457200" y="836712"/>
            <a:ext cx="8229600" cy="5487888"/>
          </a:xfrm>
        </p:spPr>
        <p:txBody>
          <a:bodyPr>
            <a:normAutofit/>
          </a:bodyPr>
          <a:lstStyle/>
          <a:p>
            <a:r>
              <a:rPr lang="en-GB" sz="1800" dirty="0"/>
              <a:t>Grid panel makes it very easy to divide up the available space into individual </a:t>
            </a:r>
            <a:r>
              <a:rPr lang="en-GB" sz="1800" dirty="0" smtClean="0"/>
              <a:t>cells, </a:t>
            </a:r>
            <a:r>
              <a:rPr lang="en-GB" sz="1800" dirty="0"/>
              <a:t>but what if you want to allow the user to change this? </a:t>
            </a:r>
            <a:endParaRPr lang="en-GB" sz="1800" dirty="0" smtClean="0"/>
          </a:p>
          <a:p>
            <a:r>
              <a:rPr lang="en-GB" sz="1800" dirty="0" smtClean="0"/>
              <a:t>The </a:t>
            </a:r>
            <a:r>
              <a:rPr lang="en-GB" sz="1800" dirty="0" err="1"/>
              <a:t>GridSplitter</a:t>
            </a:r>
            <a:r>
              <a:rPr lang="en-GB" sz="1800" dirty="0"/>
              <a:t> is used simply by adding it to a column or a row in a Grid, with the proper amount of space for it, e.g. 5 pixels. It will then allow the user to drag it from side to side or up and down, while changing the size of the column or row on each of the sides of it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1" y="2586441"/>
            <a:ext cx="6096809" cy="1721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3573016"/>
            <a:ext cx="31051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154041"/>
            <a:ext cx="277177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6826" y="4084955"/>
            <a:ext cx="279082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91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64672"/>
          </a:xfrm>
        </p:spPr>
        <p:txBody>
          <a:bodyPr>
            <a:normAutofit fontScale="90000"/>
          </a:bodyPr>
          <a:lstStyle/>
          <a:p>
            <a:pPr algn="ctr"/>
            <a:r>
              <a:rPr lang="en-GB" dirty="0" smtClean="0"/>
              <a:t>The code-behind class</a:t>
            </a:r>
            <a:endParaRPr lang="en-GB" dirty="0"/>
          </a:p>
        </p:txBody>
      </p:sp>
      <p:sp>
        <p:nvSpPr>
          <p:cNvPr id="3" name="Content Placeholder 2"/>
          <p:cNvSpPr>
            <a:spLocks noGrp="1"/>
          </p:cNvSpPr>
          <p:nvPr>
            <p:ph idx="1"/>
          </p:nvPr>
        </p:nvSpPr>
        <p:spPr>
          <a:xfrm>
            <a:off x="457200" y="1124744"/>
            <a:ext cx="8229600" cy="5199856"/>
          </a:xfrm>
        </p:spPr>
        <p:txBody>
          <a:bodyPr>
            <a:normAutofit fontScale="92500" lnSpcReduction="10000"/>
          </a:bodyPr>
          <a:lstStyle/>
          <a:p>
            <a:r>
              <a:rPr lang="en-GB" dirty="0" smtClean="0"/>
              <a:t>XAML allows you to construct a user interface, but to make it function you need a way to connect the event handlers that contain your application code.  This is done in XAML using the class attribute</a:t>
            </a:r>
          </a:p>
          <a:p>
            <a:endParaRPr lang="en-GB" dirty="0"/>
          </a:p>
          <a:p>
            <a:r>
              <a:rPr lang="en-GB" dirty="0" smtClean="0"/>
              <a:t>&lt;Window x:Class=“WindowsApplication1.Window1”</a:t>
            </a:r>
          </a:p>
          <a:p>
            <a:endParaRPr lang="en-GB" dirty="0"/>
          </a:p>
          <a:p>
            <a:r>
              <a:rPr lang="en-GB" dirty="0" smtClean="0"/>
              <a:t>The class attribute gets placed in the XAML namespace (x)</a:t>
            </a:r>
          </a:p>
          <a:p>
            <a:r>
              <a:rPr lang="en-GB" dirty="0" smtClean="0"/>
              <a:t>The class attribute tells the XAML parser to generate a new class with the specified name</a:t>
            </a:r>
          </a:p>
          <a:p>
            <a:r>
              <a:rPr lang="en-GB" dirty="0" smtClean="0"/>
              <a:t>This example will create a new class named Window1 that is derived from the base Window class(this will be your code behind file)</a:t>
            </a:r>
          </a:p>
          <a:p>
            <a:endParaRPr lang="en-GB" dirty="0"/>
          </a:p>
        </p:txBody>
      </p:sp>
    </p:spTree>
    <p:extLst>
      <p:ext uri="{BB962C8B-B14F-4D97-AF65-F5344CB8AC3E}">
        <p14:creationId xmlns:p14="http://schemas.microsoft.com/office/powerpoint/2010/main" val="690393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08688"/>
          </a:xfrm>
        </p:spPr>
        <p:txBody>
          <a:bodyPr>
            <a:normAutofit fontScale="90000"/>
          </a:bodyPr>
          <a:lstStyle/>
          <a:p>
            <a:pPr algn="ctr"/>
            <a:r>
              <a:rPr lang="en-GB" dirty="0" smtClean="0"/>
              <a:t>Using Grid as a contact form</a:t>
            </a:r>
            <a:endParaRPr lang="en-GB"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46196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365104"/>
            <a:ext cx="28479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545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6680"/>
          </a:xfrm>
        </p:spPr>
        <p:txBody>
          <a:bodyPr>
            <a:normAutofit fontScale="90000"/>
          </a:bodyPr>
          <a:lstStyle/>
          <a:p>
            <a:pPr algn="ctr"/>
            <a:r>
              <a:rPr lang="en-GB" dirty="0" smtClean="0"/>
              <a:t>WPF Data Binding</a:t>
            </a:r>
            <a:endParaRPr lang="en-GB" dirty="0"/>
          </a:p>
        </p:txBody>
      </p:sp>
      <p:sp>
        <p:nvSpPr>
          <p:cNvPr id="3" name="Content Placeholder 2"/>
          <p:cNvSpPr>
            <a:spLocks noGrp="1"/>
          </p:cNvSpPr>
          <p:nvPr>
            <p:ph idx="1"/>
          </p:nvPr>
        </p:nvSpPr>
        <p:spPr>
          <a:xfrm>
            <a:off x="457200" y="692696"/>
            <a:ext cx="8229600" cy="5631904"/>
          </a:xfrm>
        </p:spPr>
        <p:txBody>
          <a:bodyPr/>
          <a:lstStyle/>
          <a:p>
            <a:endParaRPr lang="en-GB" i="1" dirty="0" smtClean="0"/>
          </a:p>
          <a:p>
            <a:endParaRPr lang="en-GB" i="1" dirty="0"/>
          </a:p>
          <a:p>
            <a:r>
              <a:rPr lang="en-GB" i="1" dirty="0" smtClean="0"/>
              <a:t>Data </a:t>
            </a:r>
            <a:r>
              <a:rPr lang="en-GB" i="1" dirty="0"/>
              <a:t>binding is general technique that binds two data/information sources together and maintains synchronization of </a:t>
            </a:r>
            <a:r>
              <a:rPr lang="en-GB" i="1" dirty="0" smtClean="0"/>
              <a:t>data</a:t>
            </a:r>
          </a:p>
          <a:p>
            <a:r>
              <a:rPr lang="en-GB" dirty="0"/>
              <a:t>Data binding in WPF is the preferred way to bring data from your code to the UI layer. Sure, you can set properties on a control manually or you can populate a </a:t>
            </a:r>
            <a:r>
              <a:rPr lang="en-GB" dirty="0" err="1"/>
              <a:t>ListBox</a:t>
            </a:r>
            <a:r>
              <a:rPr lang="en-GB" dirty="0"/>
              <a:t> by adding items to it from a loop, but the cleanest and purest WPF way is to add a binding between the source and the destination UI </a:t>
            </a:r>
            <a:r>
              <a:rPr lang="en-GB" dirty="0" smtClean="0"/>
              <a:t>element</a:t>
            </a:r>
            <a:endParaRPr lang="en-GB" dirty="0"/>
          </a:p>
        </p:txBody>
      </p:sp>
    </p:spTree>
    <p:extLst>
      <p:ext uri="{BB962C8B-B14F-4D97-AF65-F5344CB8AC3E}">
        <p14:creationId xmlns:p14="http://schemas.microsoft.com/office/powerpoint/2010/main" val="3349861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4672"/>
          </a:xfrm>
        </p:spPr>
        <p:txBody>
          <a:bodyPr>
            <a:normAutofit fontScale="90000"/>
          </a:bodyPr>
          <a:lstStyle/>
          <a:p>
            <a:pPr algn="ctr"/>
            <a:r>
              <a:rPr lang="en-GB" dirty="0" smtClean="0"/>
              <a:t>WPF Data Binding</a:t>
            </a:r>
            <a:endParaRPr lang="en-GB"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57912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340768"/>
            <a:ext cx="26193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3356992"/>
            <a:ext cx="835292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we bind the value of the </a:t>
            </a:r>
            <a:r>
              <a:rPr lang="en-GB" dirty="0" err="1"/>
              <a:t>TextBlock</a:t>
            </a:r>
            <a:r>
              <a:rPr lang="en-GB" dirty="0"/>
              <a:t> to match the Text property of the </a:t>
            </a:r>
            <a:r>
              <a:rPr lang="en-GB" dirty="0" err="1"/>
              <a:t>TextBox</a:t>
            </a:r>
            <a:r>
              <a:rPr lang="en-GB" dirty="0"/>
              <a:t>. As you can see from the screenshot, the </a:t>
            </a:r>
            <a:r>
              <a:rPr lang="en-GB" dirty="0" err="1"/>
              <a:t>TextBlock</a:t>
            </a:r>
            <a:r>
              <a:rPr lang="en-GB" dirty="0"/>
              <a:t> is automatically updated when you enter text into the </a:t>
            </a:r>
            <a:r>
              <a:rPr lang="en-GB" dirty="0" err="1"/>
              <a:t>TextBox</a:t>
            </a:r>
            <a:r>
              <a:rPr lang="en-GB" dirty="0"/>
              <a:t>. In a non-bound world, this would require us to listen to an event on the </a:t>
            </a:r>
            <a:r>
              <a:rPr lang="en-GB" dirty="0" err="1"/>
              <a:t>TextBox</a:t>
            </a:r>
            <a:r>
              <a:rPr lang="en-GB" dirty="0"/>
              <a:t> and then update the </a:t>
            </a:r>
            <a:r>
              <a:rPr lang="en-GB" dirty="0" err="1"/>
              <a:t>TextBlock</a:t>
            </a:r>
            <a:r>
              <a:rPr lang="en-GB" dirty="0"/>
              <a:t> each time the text changes, but with data binding, this connection can be established just by using </a:t>
            </a:r>
            <a:r>
              <a:rPr lang="en-GB" dirty="0" err="1"/>
              <a:t>markup</a:t>
            </a:r>
            <a:endParaRPr lang="en-GB" dirty="0"/>
          </a:p>
        </p:txBody>
      </p:sp>
    </p:spTree>
    <p:extLst>
      <p:ext uri="{BB962C8B-B14F-4D97-AF65-F5344CB8AC3E}">
        <p14:creationId xmlns:p14="http://schemas.microsoft.com/office/powerpoint/2010/main" val="505747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564672"/>
          </a:xfrm>
        </p:spPr>
        <p:txBody>
          <a:bodyPr>
            <a:normAutofit fontScale="90000"/>
          </a:bodyPr>
          <a:lstStyle/>
          <a:p>
            <a:pPr algn="ctr"/>
            <a:r>
              <a:rPr lang="en-GB" dirty="0" smtClean="0"/>
              <a:t>Syntax of a binding</a:t>
            </a:r>
            <a:endParaRPr lang="en-GB" dirty="0"/>
          </a:p>
        </p:txBody>
      </p:sp>
      <p:sp>
        <p:nvSpPr>
          <p:cNvPr id="3" name="Content Placeholder 2"/>
          <p:cNvSpPr>
            <a:spLocks noGrp="1"/>
          </p:cNvSpPr>
          <p:nvPr>
            <p:ph idx="1"/>
          </p:nvPr>
        </p:nvSpPr>
        <p:spPr>
          <a:xfrm>
            <a:off x="457200" y="1052736"/>
            <a:ext cx="8229600" cy="5271864"/>
          </a:xfrm>
        </p:spPr>
        <p:txBody>
          <a:bodyPr/>
          <a:lstStyle/>
          <a:p>
            <a:r>
              <a:rPr lang="en-GB" sz="1800" dirty="0" smtClean="0"/>
              <a:t>It is defined between </a:t>
            </a:r>
            <a:r>
              <a:rPr lang="en-GB" sz="1800" dirty="0"/>
              <a:t>the curly braces, which in XAML encapsulates a </a:t>
            </a:r>
            <a:r>
              <a:rPr lang="en-GB" sz="1800" dirty="0" err="1"/>
              <a:t>Markup</a:t>
            </a:r>
            <a:r>
              <a:rPr lang="en-GB" sz="1800" dirty="0"/>
              <a:t> </a:t>
            </a:r>
            <a:r>
              <a:rPr lang="en-GB" sz="1800" dirty="0" smtClean="0"/>
              <a:t>Extension</a:t>
            </a:r>
          </a:p>
          <a:p>
            <a:r>
              <a:rPr lang="en-GB" sz="1800" dirty="0" smtClean="0"/>
              <a:t>For </a:t>
            </a:r>
            <a:r>
              <a:rPr lang="en-GB" sz="1800" dirty="0"/>
              <a:t>data binding, we use the </a:t>
            </a:r>
            <a:r>
              <a:rPr lang="en-GB" sz="1800" b="1" dirty="0"/>
              <a:t>Binding</a:t>
            </a:r>
            <a:r>
              <a:rPr lang="en-GB" sz="1800" dirty="0"/>
              <a:t> extension, which allows us to describe the binding relationship for the Text property. In its most simple form, a binding can look </a:t>
            </a:r>
            <a:r>
              <a:rPr lang="en-GB" sz="1800" dirty="0" smtClean="0"/>
              <a:t>like </a:t>
            </a:r>
            <a:r>
              <a:rPr lang="en-GB" sz="1800" dirty="0"/>
              <a:t>this: </a:t>
            </a:r>
            <a:endParaRPr lang="en-GB" sz="1800" dirty="0" smtClean="0"/>
          </a:p>
          <a:p>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36912"/>
            <a:ext cx="817489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762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fontScale="90000"/>
          </a:bodyPr>
          <a:lstStyle/>
          <a:p>
            <a:pPr algn="ctr"/>
            <a:r>
              <a:rPr lang="en-GB" dirty="0" smtClean="0"/>
              <a:t>Using the </a:t>
            </a:r>
            <a:r>
              <a:rPr lang="en-GB" dirty="0" err="1" smtClean="0"/>
              <a:t>DataContext</a:t>
            </a:r>
            <a:r>
              <a:rPr lang="en-GB" dirty="0" smtClean="0"/>
              <a:t> property</a:t>
            </a:r>
            <a:endParaRPr lang="en-GB" dirty="0"/>
          </a:p>
        </p:txBody>
      </p:sp>
      <p:sp>
        <p:nvSpPr>
          <p:cNvPr id="3" name="Content Placeholder 2"/>
          <p:cNvSpPr>
            <a:spLocks noGrp="1"/>
          </p:cNvSpPr>
          <p:nvPr>
            <p:ph idx="1"/>
          </p:nvPr>
        </p:nvSpPr>
        <p:spPr>
          <a:xfrm>
            <a:off x="457200" y="1052736"/>
            <a:ext cx="8229600" cy="5271864"/>
          </a:xfrm>
        </p:spPr>
        <p:txBody>
          <a:bodyPr>
            <a:normAutofit fontScale="92500"/>
          </a:bodyPr>
          <a:lstStyle/>
          <a:p>
            <a:r>
              <a:rPr lang="en-GB" dirty="0" err="1" smtClean="0"/>
              <a:t>DataContext</a:t>
            </a:r>
            <a:r>
              <a:rPr lang="en-GB" dirty="0" smtClean="0"/>
              <a:t> is </a:t>
            </a:r>
            <a:r>
              <a:rPr lang="en-GB" b="1" dirty="0"/>
              <a:t>meant to be set to the data object</a:t>
            </a:r>
            <a:r>
              <a:rPr lang="en-GB" dirty="0"/>
              <a:t> it visualizes</a:t>
            </a:r>
            <a:endParaRPr lang="en-GB" dirty="0" smtClean="0"/>
          </a:p>
          <a:p>
            <a:r>
              <a:rPr lang="en-GB" dirty="0" err="1" smtClean="0"/>
              <a:t>DataContext</a:t>
            </a:r>
            <a:r>
              <a:rPr lang="en-GB" dirty="0" smtClean="0"/>
              <a:t> </a:t>
            </a:r>
            <a:r>
              <a:rPr lang="en-GB" dirty="0"/>
              <a:t>property is the default source of your bindings, unless you specifically declare another source, like we did </a:t>
            </a:r>
            <a:r>
              <a:rPr lang="en-GB" dirty="0" smtClean="0"/>
              <a:t>with </a:t>
            </a:r>
            <a:r>
              <a:rPr lang="en-GB" dirty="0"/>
              <a:t>the </a:t>
            </a:r>
            <a:r>
              <a:rPr lang="en-GB" dirty="0" err="1"/>
              <a:t>ElementName</a:t>
            </a:r>
            <a:r>
              <a:rPr lang="en-GB" dirty="0"/>
              <a:t> </a:t>
            </a:r>
            <a:r>
              <a:rPr lang="en-GB" dirty="0" smtClean="0"/>
              <a:t>property</a:t>
            </a:r>
          </a:p>
          <a:p>
            <a:r>
              <a:rPr lang="en-GB" dirty="0" smtClean="0"/>
              <a:t> </a:t>
            </a:r>
            <a:r>
              <a:rPr lang="en-GB" dirty="0"/>
              <a:t>It's defined on the </a:t>
            </a:r>
            <a:r>
              <a:rPr lang="en-GB" dirty="0" err="1"/>
              <a:t>FrameworkElement</a:t>
            </a:r>
            <a:r>
              <a:rPr lang="en-GB" dirty="0"/>
              <a:t> class, which most UI controls, including the WPF Window, inherits from. Simply put, it allows you to specify a basis for your bindings </a:t>
            </a:r>
          </a:p>
          <a:p>
            <a:r>
              <a:rPr lang="en-GB" dirty="0"/>
              <a:t>There's no default source for the </a:t>
            </a:r>
            <a:r>
              <a:rPr lang="en-GB" dirty="0" err="1"/>
              <a:t>DataContext</a:t>
            </a:r>
            <a:r>
              <a:rPr lang="en-GB" dirty="0"/>
              <a:t> property (it's simply null from the start), but since a </a:t>
            </a:r>
            <a:r>
              <a:rPr lang="en-GB" dirty="0" err="1"/>
              <a:t>DataContext</a:t>
            </a:r>
            <a:r>
              <a:rPr lang="en-GB" dirty="0"/>
              <a:t> is inherited down through the control hierarchy, you can set a </a:t>
            </a:r>
            <a:r>
              <a:rPr lang="en-GB" dirty="0" err="1"/>
              <a:t>DataContext</a:t>
            </a:r>
            <a:r>
              <a:rPr lang="en-GB" dirty="0"/>
              <a:t> for the Window itself and then use it throughout all of the child controls</a:t>
            </a:r>
          </a:p>
        </p:txBody>
      </p:sp>
    </p:spTree>
    <p:extLst>
      <p:ext uri="{BB962C8B-B14F-4D97-AF65-F5344CB8AC3E}">
        <p14:creationId xmlns:p14="http://schemas.microsoft.com/office/powerpoint/2010/main" val="1813109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8688"/>
          </a:xfrm>
        </p:spPr>
        <p:txBody>
          <a:bodyPr>
            <a:normAutofit fontScale="90000"/>
          </a:bodyPr>
          <a:lstStyle/>
          <a:p>
            <a:pPr algn="ctr"/>
            <a:r>
              <a:rPr lang="en-GB" dirty="0" smtClean="0"/>
              <a:t>Using </a:t>
            </a:r>
            <a:r>
              <a:rPr lang="en-GB" dirty="0" err="1" smtClean="0"/>
              <a:t>DataContext</a:t>
            </a:r>
            <a:r>
              <a:rPr lang="en-GB" dirty="0" smtClean="0"/>
              <a:t> example</a:t>
            </a:r>
            <a:endParaRPr lang="en-GB"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68389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439435"/>
            <a:ext cx="37909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630" y="4839485"/>
            <a:ext cx="25812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9778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492664"/>
          </a:xfrm>
        </p:spPr>
        <p:txBody>
          <a:bodyPr>
            <a:normAutofit fontScale="90000"/>
          </a:bodyPr>
          <a:lstStyle/>
          <a:p>
            <a:pPr algn="ctr"/>
            <a:r>
              <a:rPr lang="en-GB" dirty="0" err="1" smtClean="0"/>
              <a:t>DataContent</a:t>
            </a:r>
            <a:r>
              <a:rPr lang="en-GB" dirty="0" smtClean="0"/>
              <a:t> example explained</a:t>
            </a:r>
            <a:endParaRPr lang="en-GB" dirty="0"/>
          </a:p>
        </p:txBody>
      </p:sp>
      <p:sp>
        <p:nvSpPr>
          <p:cNvPr id="3" name="Content Placeholder 2"/>
          <p:cNvSpPr>
            <a:spLocks noGrp="1"/>
          </p:cNvSpPr>
          <p:nvPr>
            <p:ph idx="1"/>
          </p:nvPr>
        </p:nvSpPr>
        <p:spPr>
          <a:xfrm>
            <a:off x="457200" y="836712"/>
            <a:ext cx="8229600" cy="5487888"/>
          </a:xfrm>
        </p:spPr>
        <p:txBody>
          <a:bodyPr>
            <a:normAutofit fontScale="92500" lnSpcReduction="20000"/>
          </a:bodyPr>
          <a:lstStyle/>
          <a:p>
            <a:r>
              <a:rPr lang="en-GB" dirty="0" smtClean="0"/>
              <a:t>In the code-behind file, after </a:t>
            </a:r>
            <a:r>
              <a:rPr lang="en-GB" dirty="0"/>
              <a:t>the standard </a:t>
            </a:r>
            <a:r>
              <a:rPr lang="en-GB" dirty="0" err="1"/>
              <a:t>InitalizeComponent</a:t>
            </a:r>
            <a:r>
              <a:rPr lang="en-GB" dirty="0"/>
              <a:t>() call, we assign the "this" reference to the </a:t>
            </a:r>
            <a:r>
              <a:rPr lang="en-GB" dirty="0" err="1"/>
              <a:t>DataContext</a:t>
            </a:r>
            <a:r>
              <a:rPr lang="en-GB" dirty="0"/>
              <a:t>, which basically just tells the Window that we want itself to be the data context. </a:t>
            </a:r>
          </a:p>
          <a:p>
            <a:r>
              <a:rPr lang="en-GB" dirty="0"/>
              <a:t>In the XAML, we use this fact to bind to several of the Window properties, including Title, Width and Height. Since the window has a </a:t>
            </a:r>
            <a:r>
              <a:rPr lang="en-GB" dirty="0" err="1"/>
              <a:t>DataContext</a:t>
            </a:r>
            <a:r>
              <a:rPr lang="en-GB" dirty="0"/>
              <a:t>, which is passed down to the child controls, we don't have to define a source on each of the bindings - we just use the values as if they were globally available. </a:t>
            </a:r>
            <a:endParaRPr lang="en-GB" dirty="0" smtClean="0"/>
          </a:p>
          <a:p>
            <a:r>
              <a:rPr lang="en-GB" dirty="0"/>
              <a:t>Try running the example and resize the window - you will see that the dimension changes are immediately reflected in the textboxes. You can also try writing a different title in the first textbox, but you might be surprised to see that this change is not reflected immediately. Instead, you have to move the focus to another control before the change is applied. Why</a:t>
            </a:r>
            <a:r>
              <a:rPr lang="en-GB" dirty="0" smtClean="0"/>
              <a:t>? - </a:t>
            </a:r>
            <a:r>
              <a:rPr lang="en-GB" dirty="0" err="1" smtClean="0"/>
              <a:t>UpdateSourceTriggerProperty</a:t>
            </a:r>
            <a:endParaRPr lang="en-GB" dirty="0"/>
          </a:p>
          <a:p>
            <a:endParaRPr lang="en-GB" dirty="0"/>
          </a:p>
        </p:txBody>
      </p:sp>
    </p:spTree>
    <p:extLst>
      <p:ext uri="{BB962C8B-B14F-4D97-AF65-F5344CB8AC3E}">
        <p14:creationId xmlns:p14="http://schemas.microsoft.com/office/powerpoint/2010/main" val="3546552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64672"/>
          </a:xfrm>
        </p:spPr>
        <p:txBody>
          <a:bodyPr>
            <a:normAutofit/>
          </a:bodyPr>
          <a:lstStyle/>
          <a:p>
            <a:pPr algn="ctr"/>
            <a:r>
              <a:rPr lang="en-GB" sz="3200" dirty="0" smtClean="0"/>
              <a:t>Data binding – </a:t>
            </a:r>
            <a:r>
              <a:rPr lang="en-GB" sz="3200" dirty="0" err="1" smtClean="0"/>
              <a:t>UpdateSourceTrigger</a:t>
            </a:r>
            <a:r>
              <a:rPr lang="en-GB" sz="3200" dirty="0" smtClean="0"/>
              <a:t> Property</a:t>
            </a:r>
            <a:endParaRPr lang="en-GB" sz="3200" dirty="0"/>
          </a:p>
        </p:txBody>
      </p:sp>
      <p:sp>
        <p:nvSpPr>
          <p:cNvPr id="3" name="Content Placeholder 2"/>
          <p:cNvSpPr>
            <a:spLocks noGrp="1"/>
          </p:cNvSpPr>
          <p:nvPr>
            <p:ph idx="1"/>
          </p:nvPr>
        </p:nvSpPr>
        <p:spPr>
          <a:xfrm>
            <a:off x="457200" y="980728"/>
            <a:ext cx="8219256" cy="5688632"/>
          </a:xfrm>
        </p:spPr>
        <p:txBody>
          <a:bodyPr>
            <a:normAutofit fontScale="92500" lnSpcReduction="20000"/>
          </a:bodyPr>
          <a:lstStyle/>
          <a:p>
            <a:r>
              <a:rPr lang="en-GB" dirty="0"/>
              <a:t>changes in </a:t>
            </a:r>
            <a:r>
              <a:rPr lang="en-GB" dirty="0" smtClean="0"/>
              <a:t>the </a:t>
            </a:r>
            <a:r>
              <a:rPr lang="en-GB" dirty="0" err="1"/>
              <a:t>TextBox</a:t>
            </a:r>
            <a:r>
              <a:rPr lang="en-GB" dirty="0"/>
              <a:t> was not immediately sent back to the </a:t>
            </a:r>
            <a:r>
              <a:rPr lang="en-GB" dirty="0" smtClean="0"/>
              <a:t>source, </a:t>
            </a:r>
            <a:r>
              <a:rPr lang="en-GB" dirty="0"/>
              <a:t>the source was updated only after focus was lost on the </a:t>
            </a:r>
            <a:r>
              <a:rPr lang="en-GB" dirty="0" err="1"/>
              <a:t>TextBox</a:t>
            </a:r>
            <a:r>
              <a:rPr lang="en-GB" dirty="0"/>
              <a:t>. This </a:t>
            </a:r>
            <a:r>
              <a:rPr lang="en-GB" dirty="0" err="1"/>
              <a:t>behavior</a:t>
            </a:r>
            <a:r>
              <a:rPr lang="en-GB" dirty="0"/>
              <a:t> is controlled by a property on the binding called </a:t>
            </a:r>
            <a:r>
              <a:rPr lang="en-GB" b="1" dirty="0" err="1"/>
              <a:t>UpdateSourceTrigger</a:t>
            </a:r>
            <a:r>
              <a:rPr lang="en-GB" dirty="0"/>
              <a:t>. </a:t>
            </a:r>
            <a:endParaRPr lang="en-GB" dirty="0" smtClean="0"/>
          </a:p>
          <a:p>
            <a:pPr marL="0" indent="0">
              <a:buNone/>
            </a:pPr>
            <a:endParaRPr lang="en-GB" dirty="0" smtClean="0"/>
          </a:p>
          <a:p>
            <a:r>
              <a:rPr lang="en-GB" dirty="0" smtClean="0"/>
              <a:t>It </a:t>
            </a:r>
            <a:r>
              <a:rPr lang="en-GB" dirty="0"/>
              <a:t>defaults to the value "Default", which basically means that the source is updated based on the property that you bind to. As of writing, all properties except for the Text property, is updated as soon as the property changes (</a:t>
            </a:r>
            <a:r>
              <a:rPr lang="en-GB" dirty="0" err="1"/>
              <a:t>PropertyChanged</a:t>
            </a:r>
            <a:r>
              <a:rPr lang="en-GB" dirty="0"/>
              <a:t>), while the Text property is updated when focus on the destination element is lost (</a:t>
            </a:r>
            <a:r>
              <a:rPr lang="en-GB" dirty="0" err="1"/>
              <a:t>LostFocus</a:t>
            </a:r>
            <a:r>
              <a:rPr lang="en-GB" dirty="0" smtClean="0"/>
              <a:t>)</a:t>
            </a:r>
          </a:p>
          <a:p>
            <a:pPr marL="0" indent="0">
              <a:buNone/>
            </a:pPr>
            <a:endParaRPr lang="en-GB" dirty="0" smtClean="0"/>
          </a:p>
          <a:p>
            <a:r>
              <a:rPr lang="en-GB" dirty="0"/>
              <a:t>Default is, obviously, the default value of the </a:t>
            </a:r>
            <a:r>
              <a:rPr lang="en-GB" dirty="0" err="1"/>
              <a:t>UpdateSourceTrigger</a:t>
            </a:r>
            <a:r>
              <a:rPr lang="en-GB" dirty="0"/>
              <a:t>. The other options are </a:t>
            </a:r>
            <a:r>
              <a:rPr lang="en-GB" b="1" dirty="0" err="1"/>
              <a:t>PropertyChanged</a:t>
            </a:r>
            <a:r>
              <a:rPr lang="en-GB" dirty="0"/>
              <a:t>, </a:t>
            </a:r>
            <a:r>
              <a:rPr lang="en-GB" b="1" dirty="0" err="1"/>
              <a:t>LostFocus</a:t>
            </a:r>
            <a:r>
              <a:rPr lang="en-GB" dirty="0"/>
              <a:t> and </a:t>
            </a:r>
            <a:r>
              <a:rPr lang="en-GB" b="1" dirty="0"/>
              <a:t>Explicit</a:t>
            </a:r>
            <a:r>
              <a:rPr lang="en-GB" dirty="0"/>
              <a:t>. The first two has already been described, while the last one simply means that the update has to be pushed manually through to occur, using a call to </a:t>
            </a:r>
            <a:r>
              <a:rPr lang="en-GB" dirty="0" err="1"/>
              <a:t>UpdateSource</a:t>
            </a:r>
            <a:r>
              <a:rPr lang="en-GB" dirty="0"/>
              <a:t> on the Binding.</a:t>
            </a:r>
          </a:p>
        </p:txBody>
      </p:sp>
    </p:spTree>
    <p:extLst>
      <p:ext uri="{BB962C8B-B14F-4D97-AF65-F5344CB8AC3E}">
        <p14:creationId xmlns:p14="http://schemas.microsoft.com/office/powerpoint/2010/main" val="2158724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564672"/>
          </a:xfrm>
        </p:spPr>
        <p:txBody>
          <a:bodyPr>
            <a:normAutofit fontScale="90000"/>
          </a:bodyPr>
          <a:lstStyle/>
          <a:p>
            <a:pPr algn="ctr"/>
            <a:r>
              <a:rPr lang="en-GB" dirty="0" err="1" smtClean="0"/>
              <a:t>UpdateSourceTrigger</a:t>
            </a:r>
            <a:r>
              <a:rPr lang="en-GB" dirty="0" smtClean="0"/>
              <a:t> example</a:t>
            </a:r>
            <a:endParaRPr lang="en-GB"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68865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616645"/>
            <a:ext cx="86677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89" y="3789040"/>
            <a:ext cx="67722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276" y="3955727"/>
            <a:ext cx="295275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77901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normAutofit fontScale="77500" lnSpcReduction="20000"/>
          </a:bodyPr>
          <a:lstStyle/>
          <a:p>
            <a:r>
              <a:rPr lang="en-GB" dirty="0"/>
              <a:t>The first one is set to </a:t>
            </a:r>
            <a:r>
              <a:rPr lang="en-GB" b="1" dirty="0"/>
              <a:t>Explicit</a:t>
            </a:r>
            <a:r>
              <a:rPr lang="en-GB" dirty="0"/>
              <a:t>, which basically means that the source won't be updated unless you manually do it. For that reason, I have added a button next to the </a:t>
            </a:r>
            <a:r>
              <a:rPr lang="en-GB" dirty="0" err="1"/>
              <a:t>TextBox</a:t>
            </a:r>
            <a:r>
              <a:rPr lang="en-GB" dirty="0"/>
              <a:t>, which will update the source value on demand. In the Code-behind, you will find the Click handler, where we use a couple of lines of code to get the binding from the destination control and then call the </a:t>
            </a:r>
            <a:r>
              <a:rPr lang="en-GB" dirty="0" err="1"/>
              <a:t>UpdateSource</a:t>
            </a:r>
            <a:r>
              <a:rPr lang="en-GB" dirty="0"/>
              <a:t>() method on it. </a:t>
            </a:r>
            <a:endParaRPr lang="en-GB" dirty="0" smtClean="0"/>
          </a:p>
          <a:p>
            <a:pPr marL="0" indent="0">
              <a:buNone/>
            </a:pPr>
            <a:endParaRPr lang="en-GB" dirty="0"/>
          </a:p>
          <a:p>
            <a:r>
              <a:rPr lang="en-GB" dirty="0"/>
              <a:t>The second </a:t>
            </a:r>
            <a:r>
              <a:rPr lang="en-GB" dirty="0" err="1"/>
              <a:t>TextBox</a:t>
            </a:r>
            <a:r>
              <a:rPr lang="en-GB" dirty="0"/>
              <a:t> uses the </a:t>
            </a:r>
            <a:r>
              <a:rPr lang="en-GB" b="1" dirty="0" err="1"/>
              <a:t>LostFocus</a:t>
            </a:r>
            <a:r>
              <a:rPr lang="en-GB" dirty="0"/>
              <a:t> value, which is actually the default for a Text binding. It means that the source value will be updated each time the destination control loses focus. </a:t>
            </a:r>
            <a:endParaRPr lang="en-GB" dirty="0" smtClean="0"/>
          </a:p>
          <a:p>
            <a:pPr marL="0" indent="0">
              <a:buNone/>
            </a:pPr>
            <a:endParaRPr lang="en-GB" dirty="0"/>
          </a:p>
          <a:p>
            <a:r>
              <a:rPr lang="en-GB" dirty="0"/>
              <a:t>The third and last </a:t>
            </a:r>
            <a:r>
              <a:rPr lang="en-GB" dirty="0" err="1"/>
              <a:t>TextBox</a:t>
            </a:r>
            <a:r>
              <a:rPr lang="en-GB" dirty="0"/>
              <a:t> uses the </a:t>
            </a:r>
            <a:r>
              <a:rPr lang="en-GB" b="1" dirty="0" err="1"/>
              <a:t>PropertyChanged</a:t>
            </a:r>
            <a:r>
              <a:rPr lang="en-GB" dirty="0"/>
              <a:t> value, which means that the source value will be updated each time the bound property changes, which it does in this case as soon as the text changes</a:t>
            </a:r>
            <a:r>
              <a:rPr lang="en-GB" dirty="0" smtClean="0"/>
              <a:t>.</a:t>
            </a:r>
          </a:p>
          <a:p>
            <a:pPr marL="0" indent="0">
              <a:buNone/>
            </a:pPr>
            <a:r>
              <a:rPr lang="en-GB" dirty="0" smtClean="0"/>
              <a:t> </a:t>
            </a:r>
            <a:endParaRPr lang="en-GB" dirty="0"/>
          </a:p>
          <a:p>
            <a:r>
              <a:rPr lang="en-GB" dirty="0"/>
              <a:t>Try running the example on your own machine and see how the three textboxes act completely different: The first value doesn't update before you click the button, the second value isn't updated until you leave the </a:t>
            </a:r>
            <a:r>
              <a:rPr lang="en-GB" dirty="0" err="1"/>
              <a:t>TextBox</a:t>
            </a:r>
            <a:r>
              <a:rPr lang="en-GB" dirty="0"/>
              <a:t>, while the third value updates automatically on each keystroke, text change etc. </a:t>
            </a:r>
          </a:p>
          <a:p>
            <a:endParaRPr lang="en-GB" dirty="0"/>
          </a:p>
        </p:txBody>
      </p:sp>
      <p:sp>
        <p:nvSpPr>
          <p:cNvPr id="4" name="Title 1"/>
          <p:cNvSpPr>
            <a:spLocks noGrp="1"/>
          </p:cNvSpPr>
          <p:nvPr>
            <p:ph type="title"/>
          </p:nvPr>
        </p:nvSpPr>
        <p:spPr>
          <a:xfrm>
            <a:off x="395536" y="260648"/>
            <a:ext cx="8229600" cy="636680"/>
          </a:xfrm>
        </p:spPr>
        <p:txBody>
          <a:bodyPr>
            <a:normAutofit/>
          </a:bodyPr>
          <a:lstStyle/>
          <a:p>
            <a:pPr algn="ctr"/>
            <a:r>
              <a:rPr lang="en-GB" sz="3200" dirty="0" err="1" smtClean="0"/>
              <a:t>UpdateSourceTrigger</a:t>
            </a:r>
            <a:r>
              <a:rPr lang="en-GB" sz="3200" dirty="0" smtClean="0"/>
              <a:t> example explained</a:t>
            </a:r>
            <a:endParaRPr lang="en-GB" sz="3200" dirty="0"/>
          </a:p>
        </p:txBody>
      </p:sp>
    </p:spTree>
    <p:extLst>
      <p:ext uri="{BB962C8B-B14F-4D97-AF65-F5344CB8AC3E}">
        <p14:creationId xmlns:p14="http://schemas.microsoft.com/office/powerpoint/2010/main" val="428760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80696"/>
          </a:xfrm>
        </p:spPr>
        <p:txBody>
          <a:bodyPr>
            <a:normAutofit fontScale="90000"/>
          </a:bodyPr>
          <a:lstStyle/>
          <a:p>
            <a:pPr algn="ctr"/>
            <a:r>
              <a:rPr lang="en-GB" dirty="0" smtClean="0"/>
              <a:t>Naming elements</a:t>
            </a:r>
            <a:endParaRPr lang="en-GB" dirty="0"/>
          </a:p>
        </p:txBody>
      </p:sp>
      <p:sp>
        <p:nvSpPr>
          <p:cNvPr id="3" name="Content Placeholder 2"/>
          <p:cNvSpPr>
            <a:spLocks noGrp="1"/>
          </p:cNvSpPr>
          <p:nvPr>
            <p:ph idx="1"/>
          </p:nvPr>
        </p:nvSpPr>
        <p:spPr>
          <a:xfrm>
            <a:off x="457200" y="1268760"/>
            <a:ext cx="8229600" cy="5055840"/>
          </a:xfrm>
        </p:spPr>
        <p:txBody>
          <a:bodyPr>
            <a:normAutofit lnSpcReduction="10000"/>
          </a:bodyPr>
          <a:lstStyle/>
          <a:p>
            <a:r>
              <a:rPr lang="en-GB" dirty="0" smtClean="0"/>
              <a:t>Often you will want to manipulate the XAML controls in your code-behind file.  You can only manipulate an element if it has a name.  To make this possible , the control must include a XAML Name attribute</a:t>
            </a:r>
          </a:p>
          <a:p>
            <a:r>
              <a:rPr lang="en-GB" dirty="0" smtClean="0"/>
              <a:t>In the previous XAML snippet, the Grid control didn’t have a name, so it could not be manipulated by the code-behind file.  To enable this we add a name to the element:</a:t>
            </a:r>
          </a:p>
          <a:p>
            <a:pPr marL="0" indent="0">
              <a:buNone/>
            </a:pPr>
            <a:r>
              <a:rPr lang="en-GB" dirty="0" smtClean="0"/>
              <a:t>&lt;Grid x:Name=“grid1”&gt;</a:t>
            </a:r>
          </a:p>
          <a:p>
            <a:pPr marL="0" indent="0">
              <a:buNone/>
            </a:pPr>
            <a:r>
              <a:rPr lang="en-GB" dirty="0" smtClean="0"/>
              <a:t>&lt;/Grid&gt;</a:t>
            </a:r>
          </a:p>
          <a:p>
            <a:r>
              <a:rPr lang="en-GB" dirty="0" smtClean="0"/>
              <a:t>You can add the name directly to the XAML or update the “Property”</a:t>
            </a:r>
            <a:endParaRPr lang="en-GB" dirty="0"/>
          </a:p>
        </p:txBody>
      </p:sp>
    </p:spTree>
    <p:extLst>
      <p:ext uri="{BB962C8B-B14F-4D97-AF65-F5344CB8AC3E}">
        <p14:creationId xmlns:p14="http://schemas.microsoft.com/office/powerpoint/2010/main" val="491367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492664"/>
          </a:xfrm>
        </p:spPr>
        <p:txBody>
          <a:bodyPr>
            <a:normAutofit fontScale="90000"/>
          </a:bodyPr>
          <a:lstStyle/>
          <a:p>
            <a:pPr algn="ctr"/>
            <a:r>
              <a:rPr lang="en-GB" dirty="0" smtClean="0"/>
              <a:t>Data binding – source changes</a:t>
            </a:r>
            <a:endParaRPr lang="en-GB" dirty="0"/>
          </a:p>
        </p:txBody>
      </p:sp>
      <p:sp>
        <p:nvSpPr>
          <p:cNvPr id="3" name="Content Placeholder 2"/>
          <p:cNvSpPr>
            <a:spLocks noGrp="1"/>
          </p:cNvSpPr>
          <p:nvPr>
            <p:ph idx="1"/>
          </p:nvPr>
        </p:nvSpPr>
        <p:spPr>
          <a:xfrm>
            <a:off x="457200" y="620688"/>
            <a:ext cx="8229600" cy="5703912"/>
          </a:xfrm>
        </p:spPr>
        <p:txBody>
          <a:bodyPr/>
          <a:lstStyle/>
          <a:p>
            <a:r>
              <a:rPr lang="en-GB" dirty="0" smtClean="0"/>
              <a:t>We have created </a:t>
            </a:r>
            <a:r>
              <a:rPr lang="en-GB" dirty="0"/>
              <a:t>bindings between UI elements and existing classes, but in real life applications, you will </a:t>
            </a:r>
            <a:r>
              <a:rPr lang="en-GB" dirty="0" smtClean="0"/>
              <a:t>be </a:t>
            </a:r>
            <a:r>
              <a:rPr lang="en-GB" dirty="0"/>
              <a:t>binding to your own data objects. </a:t>
            </a:r>
            <a:r>
              <a:rPr lang="en-GB" dirty="0" smtClean="0"/>
              <a:t>In this case, changes </a:t>
            </a:r>
            <a:r>
              <a:rPr lang="en-GB" dirty="0"/>
              <a:t>are not automatically reflected, like they were in previous </a:t>
            </a:r>
            <a:r>
              <a:rPr lang="en-GB" dirty="0" smtClean="0"/>
              <a:t>examples</a:t>
            </a:r>
          </a:p>
          <a:p>
            <a:r>
              <a:rPr lang="en-GB" dirty="0" smtClean="0"/>
              <a:t>2 scenarios when dealing with data source changes</a:t>
            </a:r>
          </a:p>
          <a:p>
            <a:pPr lvl="1"/>
            <a:r>
              <a:rPr lang="en-GB" dirty="0" smtClean="0"/>
              <a:t>Changes to the list of items</a:t>
            </a:r>
          </a:p>
          <a:p>
            <a:pPr lvl="1"/>
            <a:r>
              <a:rPr lang="en-GB" dirty="0" smtClean="0"/>
              <a:t>Changes in the bound properties in each of the data objects</a:t>
            </a:r>
          </a:p>
          <a:p>
            <a:r>
              <a:rPr lang="en-GB" dirty="0" smtClean="0"/>
              <a:t>To help with this, WPF comes with the </a:t>
            </a:r>
            <a:r>
              <a:rPr lang="en-GB" b="1" dirty="0" err="1" smtClean="0"/>
              <a:t>ObservableCollection</a:t>
            </a:r>
            <a:r>
              <a:rPr lang="en-GB" dirty="0" smtClean="0"/>
              <a:t> </a:t>
            </a:r>
            <a:r>
              <a:rPr lang="en-GB" dirty="0"/>
              <a:t>and the </a:t>
            </a:r>
            <a:r>
              <a:rPr lang="en-GB" b="1" dirty="0" err="1"/>
              <a:t>INotifyPropertyChanged</a:t>
            </a:r>
            <a:r>
              <a:rPr lang="en-GB" dirty="0"/>
              <a:t> interface</a:t>
            </a:r>
          </a:p>
        </p:txBody>
      </p:sp>
    </p:spTree>
    <p:extLst>
      <p:ext uri="{BB962C8B-B14F-4D97-AF65-F5344CB8AC3E}">
        <p14:creationId xmlns:p14="http://schemas.microsoft.com/office/powerpoint/2010/main" val="1153420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88640"/>
            <a:ext cx="8229600" cy="636680"/>
          </a:xfrm>
        </p:spPr>
        <p:txBody>
          <a:bodyPr>
            <a:normAutofit fontScale="90000"/>
          </a:bodyPr>
          <a:lstStyle/>
          <a:p>
            <a:pPr algn="ctr"/>
            <a:r>
              <a:rPr lang="en-GB" dirty="0" smtClean="0"/>
              <a:t>Data binding – source changes</a:t>
            </a:r>
            <a:endParaRPr lang="en-GB"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19" y="774094"/>
            <a:ext cx="8023971" cy="1646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9" y="2492896"/>
            <a:ext cx="5256584" cy="445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2502254"/>
            <a:ext cx="50006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6235" y="4597754"/>
            <a:ext cx="28384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86235" y="6021288"/>
            <a:ext cx="3957765" cy="646331"/>
          </a:xfrm>
          <a:prstGeom prst="rect">
            <a:avLst/>
          </a:prstGeom>
          <a:noFill/>
        </p:spPr>
        <p:txBody>
          <a:bodyPr wrap="square" rtlCol="0">
            <a:spAutoFit/>
          </a:bodyPr>
          <a:lstStyle/>
          <a:p>
            <a:r>
              <a:rPr lang="en-GB" b="1" dirty="0" smtClean="0"/>
              <a:t>nothing </a:t>
            </a:r>
            <a:r>
              <a:rPr lang="en-GB" b="1" dirty="0"/>
              <a:t>in the UI is </a:t>
            </a:r>
            <a:r>
              <a:rPr lang="en-GB" b="1" dirty="0" smtClean="0"/>
              <a:t>updated when you use the buttons!</a:t>
            </a:r>
            <a:endParaRPr lang="en-GB" dirty="0"/>
          </a:p>
        </p:txBody>
      </p:sp>
    </p:spTree>
    <p:extLst>
      <p:ext uri="{BB962C8B-B14F-4D97-AF65-F5344CB8AC3E}">
        <p14:creationId xmlns:p14="http://schemas.microsoft.com/office/powerpoint/2010/main" val="1497088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492664"/>
          </a:xfrm>
        </p:spPr>
        <p:txBody>
          <a:bodyPr>
            <a:normAutofit fontScale="90000"/>
          </a:bodyPr>
          <a:lstStyle/>
          <a:p>
            <a:pPr algn="ctr"/>
            <a:r>
              <a:rPr lang="en-GB" dirty="0" smtClean="0"/>
              <a:t>Fixing the source change problem</a:t>
            </a:r>
            <a:endParaRPr lang="en-GB" dirty="0"/>
          </a:p>
        </p:txBody>
      </p:sp>
      <p:sp>
        <p:nvSpPr>
          <p:cNvPr id="3" name="Content Placeholder 2"/>
          <p:cNvSpPr>
            <a:spLocks noGrp="1"/>
          </p:cNvSpPr>
          <p:nvPr>
            <p:ph idx="1"/>
          </p:nvPr>
        </p:nvSpPr>
        <p:spPr>
          <a:xfrm>
            <a:off x="457200" y="620688"/>
            <a:ext cx="8229600" cy="5703912"/>
          </a:xfrm>
        </p:spPr>
        <p:txBody>
          <a:bodyPr>
            <a:normAutofit fontScale="85000" lnSpcReduction="10000"/>
          </a:bodyPr>
          <a:lstStyle/>
          <a:p>
            <a:r>
              <a:rPr lang="en-GB" dirty="0" smtClean="0"/>
              <a:t>Step 1 </a:t>
            </a:r>
          </a:p>
          <a:p>
            <a:pPr lvl="1"/>
            <a:r>
              <a:rPr lang="en-GB" dirty="0" smtClean="0"/>
              <a:t>get </a:t>
            </a:r>
            <a:r>
              <a:rPr lang="en-GB" dirty="0"/>
              <a:t>the UI to respond to changes in the list source (</a:t>
            </a:r>
            <a:r>
              <a:rPr lang="en-GB" dirty="0" err="1" smtClean="0"/>
              <a:t>ItemsSource</a:t>
            </a:r>
            <a:r>
              <a:rPr lang="en-GB" dirty="0" smtClean="0"/>
              <a:t>).  What </a:t>
            </a:r>
            <a:r>
              <a:rPr lang="en-GB" dirty="0"/>
              <a:t>we need is a list that notifies any destinations of changes to its content, and fortunately, WPF provides a type of list that will do just that. It's called </a:t>
            </a:r>
            <a:r>
              <a:rPr lang="en-GB" dirty="0" err="1"/>
              <a:t>ObservableCollection</a:t>
            </a:r>
            <a:r>
              <a:rPr lang="en-GB" dirty="0"/>
              <a:t>, and you use it much like a regular List&lt;T&gt;, with only a few differences. </a:t>
            </a:r>
          </a:p>
          <a:p>
            <a:pPr lvl="1"/>
            <a:r>
              <a:rPr lang="en-GB" dirty="0"/>
              <a:t>In the final example, which you will find below, we have simply replaced the List&lt;User&gt; with an </a:t>
            </a:r>
            <a:r>
              <a:rPr lang="en-GB" dirty="0" err="1"/>
              <a:t>ObservableCollection</a:t>
            </a:r>
            <a:r>
              <a:rPr lang="en-GB" dirty="0"/>
              <a:t>&lt;User&gt; - that's all it takes! This will make the Add and Delete button work, but it won't do anything for the "Change name" button, because the change will happen on the bound data object itself and not the source list - the second step will handle that scenario though. </a:t>
            </a:r>
          </a:p>
          <a:p>
            <a:r>
              <a:rPr lang="en-GB" b="1" dirty="0" smtClean="0"/>
              <a:t>Step 2</a:t>
            </a:r>
            <a:endParaRPr lang="en-GB" b="1" dirty="0"/>
          </a:p>
          <a:p>
            <a:pPr lvl="1"/>
            <a:r>
              <a:rPr lang="en-GB" dirty="0"/>
              <a:t>The second step is to let our custom User class implement the </a:t>
            </a:r>
            <a:r>
              <a:rPr lang="en-GB" dirty="0" err="1"/>
              <a:t>INotifyPropertyChanged</a:t>
            </a:r>
            <a:r>
              <a:rPr lang="en-GB" dirty="0"/>
              <a:t> interface. By doing that, our User objects are capable of alerting the UI layer of changes to its properties. This is a bit more cumbersome than just changing the list type, like we did above, but it's still one of the simplest way to accomplish these automatic updates. </a:t>
            </a:r>
          </a:p>
          <a:p>
            <a:endParaRPr lang="en-GB" dirty="0"/>
          </a:p>
        </p:txBody>
      </p:sp>
    </p:spTree>
    <p:extLst>
      <p:ext uri="{BB962C8B-B14F-4D97-AF65-F5344CB8AC3E}">
        <p14:creationId xmlns:p14="http://schemas.microsoft.com/office/powerpoint/2010/main" val="1091619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38" y="0"/>
            <a:ext cx="8229600" cy="492664"/>
          </a:xfrm>
        </p:spPr>
        <p:txBody>
          <a:bodyPr>
            <a:normAutofit fontScale="90000"/>
          </a:bodyPr>
          <a:lstStyle/>
          <a:p>
            <a:pPr algn="ctr"/>
            <a:r>
              <a:rPr lang="en-GB" dirty="0" smtClean="0"/>
              <a:t>Solution</a:t>
            </a:r>
            <a:endParaRPr lang="en-GB"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125" y="476672"/>
            <a:ext cx="67818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77233"/>
            <a:ext cx="56864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41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6162675"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5609334"/>
            <a:ext cx="28765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276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492664"/>
          </a:xfrm>
        </p:spPr>
        <p:txBody>
          <a:bodyPr>
            <a:normAutofit fontScale="90000"/>
          </a:bodyPr>
          <a:lstStyle/>
          <a:p>
            <a:pPr algn="ctr"/>
            <a:r>
              <a:rPr lang="en-GB" sz="3200" dirty="0" smtClean="0"/>
              <a:t>Data binding when data types not compatible</a:t>
            </a:r>
            <a:endParaRPr lang="en-GB" sz="3200" dirty="0"/>
          </a:p>
        </p:txBody>
      </p:sp>
      <p:sp>
        <p:nvSpPr>
          <p:cNvPr id="3" name="Content Placeholder 2"/>
          <p:cNvSpPr>
            <a:spLocks noGrp="1"/>
          </p:cNvSpPr>
          <p:nvPr>
            <p:ph idx="1"/>
          </p:nvPr>
        </p:nvSpPr>
        <p:spPr>
          <a:xfrm>
            <a:off x="457200" y="764704"/>
            <a:ext cx="8229600" cy="5559896"/>
          </a:xfrm>
        </p:spPr>
        <p:txBody>
          <a:bodyPr>
            <a:normAutofit fontScale="85000" lnSpcReduction="10000"/>
          </a:bodyPr>
          <a:lstStyle/>
          <a:p>
            <a:r>
              <a:rPr lang="en-GB" dirty="0" smtClean="0"/>
              <a:t>run </a:t>
            </a:r>
            <a:r>
              <a:rPr lang="en-GB" dirty="0"/>
              <a:t>into situations where you want to use a bound value of one type and then present it slightly </a:t>
            </a:r>
            <a:r>
              <a:rPr lang="en-GB" dirty="0" smtClean="0"/>
              <a:t>differently</a:t>
            </a:r>
          </a:p>
          <a:p>
            <a:r>
              <a:rPr lang="en-GB" dirty="0"/>
              <a:t>Value converters are very frequently used with data bindings. Here are some basic examples: </a:t>
            </a:r>
          </a:p>
          <a:p>
            <a:pPr lvl="1"/>
            <a:r>
              <a:rPr lang="en-GB" dirty="0"/>
              <a:t>You have a numeric value but you want to show zero values in one way and positive numbers in another way</a:t>
            </a:r>
          </a:p>
          <a:p>
            <a:pPr lvl="1"/>
            <a:r>
              <a:rPr lang="en-GB" dirty="0"/>
              <a:t>You want to check a </a:t>
            </a:r>
            <a:r>
              <a:rPr lang="en-GB" dirty="0" err="1"/>
              <a:t>CheckBox</a:t>
            </a:r>
            <a:r>
              <a:rPr lang="en-GB" dirty="0"/>
              <a:t> based on a value, but the value is a string like "yes" or "no" instead of a Boolean value</a:t>
            </a:r>
          </a:p>
          <a:p>
            <a:r>
              <a:rPr lang="en-GB" dirty="0" smtClean="0"/>
              <a:t>You </a:t>
            </a:r>
            <a:r>
              <a:rPr lang="en-GB" dirty="0"/>
              <a:t>may want to check a checkbox based on a Boolean value, but you want it reversed, so that the </a:t>
            </a:r>
            <a:r>
              <a:rPr lang="en-GB" dirty="0" err="1"/>
              <a:t>CheckBox</a:t>
            </a:r>
            <a:r>
              <a:rPr lang="en-GB" dirty="0"/>
              <a:t> is checked if the value is false and not checked if the value is true. You can even use a converter to generate an image for an </a:t>
            </a:r>
            <a:r>
              <a:rPr lang="en-GB" dirty="0" err="1"/>
              <a:t>ImageSource</a:t>
            </a:r>
            <a:r>
              <a:rPr lang="en-GB" dirty="0"/>
              <a:t>, based on the value, like a green sign for true or a red sign for </a:t>
            </a:r>
            <a:r>
              <a:rPr lang="en-GB" dirty="0" smtClean="0"/>
              <a:t>false</a:t>
            </a:r>
          </a:p>
          <a:p>
            <a:r>
              <a:rPr lang="en-GB" dirty="0"/>
              <a:t>For cases like this, you can use a value converter. These small classes, which implement the </a:t>
            </a:r>
            <a:r>
              <a:rPr lang="en-GB" dirty="0" err="1"/>
              <a:t>IValueConverter</a:t>
            </a:r>
            <a:r>
              <a:rPr lang="en-GB" dirty="0"/>
              <a:t> interface, will act like middlemen and translate a value between the source and the destination</a:t>
            </a:r>
          </a:p>
        </p:txBody>
      </p:sp>
    </p:spTree>
    <p:extLst>
      <p:ext uri="{BB962C8B-B14F-4D97-AF65-F5344CB8AC3E}">
        <p14:creationId xmlns:p14="http://schemas.microsoft.com/office/powerpoint/2010/main" val="3668535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348648"/>
          </a:xfrm>
        </p:spPr>
        <p:txBody>
          <a:bodyPr>
            <a:normAutofit fontScale="90000"/>
          </a:bodyPr>
          <a:lstStyle/>
          <a:p>
            <a:pPr algn="ctr"/>
            <a:r>
              <a:rPr lang="en-GB" dirty="0" smtClean="0"/>
              <a:t>Value Convertor</a:t>
            </a:r>
            <a:endParaRPr lang="en-GB" dirty="0"/>
          </a:p>
        </p:txBody>
      </p:sp>
      <p:sp>
        <p:nvSpPr>
          <p:cNvPr id="3" name="Content Placeholder 2"/>
          <p:cNvSpPr>
            <a:spLocks noGrp="1"/>
          </p:cNvSpPr>
          <p:nvPr>
            <p:ph idx="1"/>
          </p:nvPr>
        </p:nvSpPr>
        <p:spPr>
          <a:xfrm>
            <a:off x="457200" y="620688"/>
            <a:ext cx="8229600" cy="5703912"/>
          </a:xfrm>
        </p:spPr>
        <p:txBody>
          <a:bodyPr>
            <a:normAutofit/>
          </a:bodyPr>
          <a:lstStyle/>
          <a:p>
            <a:r>
              <a:rPr lang="en-GB" sz="1800" dirty="0" smtClean="0"/>
              <a:t>You need to implement </a:t>
            </a:r>
            <a:r>
              <a:rPr lang="en-GB" sz="1800" dirty="0"/>
              <a:t>the </a:t>
            </a:r>
            <a:r>
              <a:rPr lang="en-GB" sz="1800" dirty="0" err="1"/>
              <a:t>IValueConverter</a:t>
            </a:r>
            <a:r>
              <a:rPr lang="en-GB" sz="1800" dirty="0"/>
              <a:t> interface, or alternatively, the </a:t>
            </a:r>
            <a:r>
              <a:rPr lang="en-GB" sz="1800" dirty="0" err="1"/>
              <a:t>IMultiValueConverter</a:t>
            </a:r>
            <a:r>
              <a:rPr lang="en-GB" sz="1800" dirty="0"/>
              <a:t> </a:t>
            </a:r>
            <a:r>
              <a:rPr lang="en-GB" sz="1800" dirty="0" smtClean="0"/>
              <a:t>interface</a:t>
            </a:r>
          </a:p>
          <a:p>
            <a:r>
              <a:rPr lang="en-GB" sz="1800" dirty="0" smtClean="0"/>
              <a:t>Both </a:t>
            </a:r>
            <a:r>
              <a:rPr lang="en-GB" sz="1800" dirty="0"/>
              <a:t>interfaces just requires you to implement two methods: </a:t>
            </a:r>
            <a:r>
              <a:rPr lang="en-GB" sz="1800" dirty="0" smtClean="0"/>
              <a:t>Convert</a:t>
            </a:r>
            <a:r>
              <a:rPr lang="en-GB" sz="1800" dirty="0"/>
              <a:t>() and </a:t>
            </a:r>
            <a:r>
              <a:rPr lang="en-GB" sz="1800" dirty="0" err="1"/>
              <a:t>ConvertBack</a:t>
            </a:r>
            <a:r>
              <a:rPr lang="en-GB" sz="1800" dirty="0" smtClean="0"/>
              <a:t>()</a:t>
            </a:r>
          </a:p>
          <a:p>
            <a:r>
              <a:rPr lang="en-GB" sz="1800" dirty="0" smtClean="0"/>
              <a:t>e.g. take </a:t>
            </a:r>
            <a:r>
              <a:rPr lang="en-GB" sz="1800" dirty="0"/>
              <a:t>a string as input and then </a:t>
            </a:r>
            <a:r>
              <a:rPr lang="en-GB" sz="1800" dirty="0" smtClean="0"/>
              <a:t>return </a:t>
            </a:r>
            <a:r>
              <a:rPr lang="en-GB" sz="1800" dirty="0"/>
              <a:t>a Boolean value, as well as the other way </a:t>
            </a:r>
            <a:r>
              <a:rPr lang="en-GB" sz="1800" dirty="0" smtClean="0"/>
              <a:t>around</a:t>
            </a:r>
            <a:endParaRPr lang="en-GB" sz="1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2564904"/>
            <a:ext cx="6552728" cy="1970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24" y="3678056"/>
            <a:ext cx="24955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5" y="4653136"/>
            <a:ext cx="878497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we start off by declaring an instance of our converter as a resource for the window. We then have a </a:t>
            </a:r>
            <a:r>
              <a:rPr lang="en-GB" dirty="0" err="1"/>
              <a:t>TextBox</a:t>
            </a:r>
            <a:r>
              <a:rPr lang="en-GB" dirty="0"/>
              <a:t>, a couple of </a:t>
            </a:r>
            <a:r>
              <a:rPr lang="en-GB" dirty="0" err="1"/>
              <a:t>TextBlocks</a:t>
            </a:r>
            <a:r>
              <a:rPr lang="en-GB" dirty="0"/>
              <a:t> and a </a:t>
            </a:r>
            <a:r>
              <a:rPr lang="en-GB" dirty="0" err="1"/>
              <a:t>CheckBox</a:t>
            </a:r>
            <a:r>
              <a:rPr lang="en-GB" dirty="0"/>
              <a:t> control and this is where the interesting things are happening: We bind the value of the </a:t>
            </a:r>
            <a:r>
              <a:rPr lang="en-GB" dirty="0" err="1"/>
              <a:t>TextBox</a:t>
            </a:r>
            <a:r>
              <a:rPr lang="en-GB" dirty="0"/>
              <a:t> to the </a:t>
            </a:r>
            <a:r>
              <a:rPr lang="en-GB" dirty="0" err="1"/>
              <a:t>TextBlock</a:t>
            </a:r>
            <a:r>
              <a:rPr lang="en-GB" dirty="0"/>
              <a:t> and the </a:t>
            </a:r>
            <a:r>
              <a:rPr lang="en-GB" dirty="0" err="1"/>
              <a:t>CheckBox</a:t>
            </a:r>
            <a:r>
              <a:rPr lang="en-GB" dirty="0"/>
              <a:t> control and using the Converter property and our own converter reference, we juggle the values back and forth between a string and a Boolean value, depending on what's needed</a:t>
            </a:r>
          </a:p>
        </p:txBody>
      </p:sp>
    </p:spTree>
    <p:extLst>
      <p:ext uri="{BB962C8B-B14F-4D97-AF65-F5344CB8AC3E}">
        <p14:creationId xmlns:p14="http://schemas.microsoft.com/office/powerpoint/2010/main" val="1418004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88640"/>
            <a:ext cx="8229600" cy="564672"/>
          </a:xfrm>
        </p:spPr>
        <p:txBody>
          <a:bodyPr>
            <a:normAutofit fontScale="90000"/>
          </a:bodyPr>
          <a:lstStyle/>
          <a:p>
            <a:pPr algn="ctr"/>
            <a:r>
              <a:rPr lang="en-GB" dirty="0" smtClean="0"/>
              <a:t>Value Convertor</a:t>
            </a:r>
            <a:endParaRPr lang="en-GB"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7" y="616818"/>
            <a:ext cx="66675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15444"/>
            <a:ext cx="68675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620688"/>
            <a:ext cx="23907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749" y="2118942"/>
            <a:ext cx="23812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5374" y="3472419"/>
            <a:ext cx="23336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28044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0"/>
            <a:ext cx="8229600" cy="564672"/>
          </a:xfrm>
        </p:spPr>
        <p:txBody>
          <a:bodyPr>
            <a:normAutofit fontScale="90000"/>
          </a:bodyPr>
          <a:lstStyle/>
          <a:p>
            <a:pPr algn="ctr"/>
            <a:r>
              <a:rPr lang="en-GB" dirty="0" err="1" smtClean="0"/>
              <a:t>StringFormat</a:t>
            </a:r>
            <a:r>
              <a:rPr lang="en-GB" dirty="0" smtClean="0"/>
              <a:t> Property</a:t>
            </a:r>
            <a:endParaRPr lang="en-GB" dirty="0"/>
          </a:p>
        </p:txBody>
      </p:sp>
      <p:sp>
        <p:nvSpPr>
          <p:cNvPr id="3" name="Content Placeholder 2"/>
          <p:cNvSpPr>
            <a:spLocks noGrp="1"/>
          </p:cNvSpPr>
          <p:nvPr>
            <p:ph idx="1"/>
          </p:nvPr>
        </p:nvSpPr>
        <p:spPr>
          <a:xfrm>
            <a:off x="457200" y="548680"/>
            <a:ext cx="8229600" cy="5775920"/>
          </a:xfrm>
        </p:spPr>
        <p:txBody>
          <a:bodyPr>
            <a:normAutofit/>
          </a:bodyPr>
          <a:lstStyle/>
          <a:p>
            <a:r>
              <a:rPr lang="en-GB" sz="1800" dirty="0"/>
              <a:t>where you just want to change the way a certain value is shown and not necessarily convert it into a different type, the </a:t>
            </a:r>
            <a:r>
              <a:rPr lang="en-GB" sz="1800" b="1" dirty="0" err="1"/>
              <a:t>StringFormat</a:t>
            </a:r>
            <a:r>
              <a:rPr lang="en-GB" sz="1800" dirty="0"/>
              <a:t> property might very well be </a:t>
            </a:r>
            <a:r>
              <a:rPr lang="en-GB" sz="1800" dirty="0" smtClean="0"/>
              <a:t>enough</a:t>
            </a:r>
          </a:p>
          <a:p>
            <a:r>
              <a:rPr lang="en-GB" sz="1800" dirty="0" smtClean="0"/>
              <a:t>It </a:t>
            </a:r>
            <a:r>
              <a:rPr lang="en-GB" sz="1800" dirty="0"/>
              <a:t>formats the output string, simply by calling the </a:t>
            </a:r>
            <a:r>
              <a:rPr lang="en-GB" sz="1800" dirty="0" err="1"/>
              <a:t>String.Format</a:t>
            </a:r>
            <a:r>
              <a:rPr lang="en-GB" sz="1800" dirty="0"/>
              <a:t> method</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08502"/>
            <a:ext cx="7092280" cy="1131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262" y="1693168"/>
            <a:ext cx="24384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3140968"/>
            <a:ext cx="8784976" cy="3970318"/>
          </a:xfrm>
          <a:prstGeom prst="rect">
            <a:avLst/>
          </a:prstGeom>
          <a:noFill/>
        </p:spPr>
        <p:txBody>
          <a:bodyPr wrap="square" rtlCol="0">
            <a:spAutoFit/>
          </a:bodyPr>
          <a:lstStyle/>
          <a:p>
            <a:pPr marL="285750" indent="-285750">
              <a:buFont typeface="Arial" panose="020B0604020202020204" pitchFamily="34" charset="0"/>
              <a:buChar char="•"/>
            </a:pPr>
            <a:r>
              <a:rPr lang="en-GB" dirty="0"/>
              <a:t>The first couple of </a:t>
            </a:r>
            <a:r>
              <a:rPr lang="en-GB" dirty="0" err="1"/>
              <a:t>TextBlock's</a:t>
            </a:r>
            <a:r>
              <a:rPr lang="en-GB" dirty="0"/>
              <a:t> gets their value by binding to the parent Window and getting its width and height</a:t>
            </a:r>
            <a:r>
              <a:rPr lang="en-GB" dirty="0" smtClean="0"/>
              <a:t>.</a:t>
            </a:r>
          </a:p>
          <a:p>
            <a:pPr marL="285750" indent="-285750">
              <a:buFont typeface="Arial" panose="020B0604020202020204" pitchFamily="34" charset="0"/>
              <a:buChar char="•"/>
            </a:pPr>
            <a:r>
              <a:rPr lang="en-GB" dirty="0" smtClean="0"/>
              <a:t>For </a:t>
            </a:r>
            <a:r>
              <a:rPr lang="en-GB" dirty="0"/>
              <a:t>the width, we specify a custom formatting string and for the height, we ask it to use the currency </a:t>
            </a:r>
            <a:r>
              <a:rPr lang="en-GB" dirty="0" smtClean="0"/>
              <a:t>format. </a:t>
            </a:r>
            <a:r>
              <a:rPr lang="en-GB" dirty="0"/>
              <a:t>The value is saved as a double type, so we can use all the same format specifiers as if we had called </a:t>
            </a:r>
            <a:r>
              <a:rPr lang="en-GB" dirty="0" err="1"/>
              <a:t>double.ToString</a:t>
            </a:r>
            <a:r>
              <a:rPr lang="en-GB" dirty="0" smtClean="0"/>
              <a:t>().</a:t>
            </a:r>
          </a:p>
          <a:p>
            <a:pPr marL="285750" indent="-285750">
              <a:buFont typeface="Arial" panose="020B0604020202020204" pitchFamily="34" charset="0"/>
              <a:buChar char="•"/>
            </a:pPr>
            <a:r>
              <a:rPr lang="en-GB" dirty="0" smtClean="0"/>
              <a:t>notice </a:t>
            </a:r>
            <a:r>
              <a:rPr lang="en-GB" dirty="0"/>
              <a:t>how I can include custom text in the </a:t>
            </a:r>
            <a:r>
              <a:rPr lang="en-GB" dirty="0" err="1"/>
              <a:t>StringFormat</a:t>
            </a:r>
            <a:r>
              <a:rPr lang="en-GB" dirty="0"/>
              <a:t> - this allows you to pre/post-fix the bound value with text as you please. When referencing the actual value inside the format string, we surround it by a set of curly braces, which includes two values: A reference to the value we want to format (value number 0, which is the first possible value) and the format string, separated by a colon. </a:t>
            </a:r>
          </a:p>
          <a:p>
            <a:pPr marL="285750" indent="-285750">
              <a:buFont typeface="Arial" panose="020B0604020202020204" pitchFamily="34" charset="0"/>
              <a:buChar char="•"/>
            </a:pPr>
            <a:r>
              <a:rPr lang="en-GB" dirty="0"/>
              <a:t>For the last two values, we simply bind to the current date (</a:t>
            </a:r>
            <a:r>
              <a:rPr lang="en-GB" dirty="0" err="1"/>
              <a:t>DateTime.Now</a:t>
            </a:r>
            <a:r>
              <a:rPr lang="en-GB" dirty="0"/>
              <a:t>) and the output it first as a date, in a specific format, and then as the time (hours and minutes), again using our own, pre-defined format</a:t>
            </a:r>
          </a:p>
          <a:p>
            <a:endParaRPr lang="en-GB" dirty="0"/>
          </a:p>
        </p:txBody>
      </p:sp>
    </p:spTree>
    <p:extLst>
      <p:ext uri="{BB962C8B-B14F-4D97-AF65-F5344CB8AC3E}">
        <p14:creationId xmlns:p14="http://schemas.microsoft.com/office/powerpoint/2010/main" val="337977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852704"/>
          </a:xfrm>
        </p:spPr>
        <p:txBody>
          <a:bodyPr>
            <a:normAutofit fontScale="90000"/>
          </a:bodyPr>
          <a:lstStyle/>
          <a:p>
            <a:pPr algn="ctr"/>
            <a:r>
              <a:rPr lang="en-GB" dirty="0" smtClean="0"/>
              <a:t>Interacting with named elements</a:t>
            </a:r>
            <a:endParaRPr lang="en-GB" dirty="0"/>
          </a:p>
        </p:txBody>
      </p:sp>
      <p:sp>
        <p:nvSpPr>
          <p:cNvPr id="3" name="Content Placeholder 2"/>
          <p:cNvSpPr>
            <a:spLocks noGrp="1"/>
          </p:cNvSpPr>
          <p:nvPr>
            <p:ph idx="1"/>
          </p:nvPr>
        </p:nvSpPr>
        <p:spPr>
          <a:xfrm>
            <a:off x="457200" y="1412776"/>
            <a:ext cx="8229600" cy="4911824"/>
          </a:xfrm>
        </p:spPr>
        <p:txBody>
          <a:bodyPr/>
          <a:lstStyle/>
          <a:p>
            <a:r>
              <a:rPr lang="en-GB" dirty="0" smtClean="0"/>
              <a:t>The Name attribute tells the XAML parser to add a field to the auto-generated portion of the Window1 class:</a:t>
            </a:r>
          </a:p>
          <a:p>
            <a:pPr marL="0" indent="0">
              <a:buNone/>
            </a:pPr>
            <a:endParaRPr lang="en-GB" dirty="0"/>
          </a:p>
          <a:p>
            <a:pPr marL="0" indent="0" algn="ctr">
              <a:buNone/>
            </a:pPr>
            <a:r>
              <a:rPr lang="en-GB" dirty="0"/>
              <a:t>p</a:t>
            </a:r>
            <a:r>
              <a:rPr lang="en-GB" dirty="0" smtClean="0"/>
              <a:t>rivate </a:t>
            </a:r>
            <a:r>
              <a:rPr lang="en-GB" dirty="0" err="1" smtClean="0"/>
              <a:t>System.Windows.Controls.Grid</a:t>
            </a:r>
            <a:r>
              <a:rPr lang="en-GB" dirty="0" smtClean="0"/>
              <a:t> grid1;</a:t>
            </a:r>
          </a:p>
          <a:p>
            <a:r>
              <a:rPr lang="en-GB" dirty="0" smtClean="0"/>
              <a:t>Now you can interact with the Grid using the name grid1</a:t>
            </a:r>
          </a:p>
          <a:p>
            <a:pPr marL="0" indent="0">
              <a:buNone/>
            </a:pPr>
            <a:endParaRPr lang="en-GB" dirty="0"/>
          </a:p>
          <a:p>
            <a:r>
              <a:rPr lang="en-GB" dirty="0" smtClean="0"/>
              <a:t>This is more valuable for controls such as textboxes where you want to read values out of textboxes, etc.</a:t>
            </a:r>
            <a:endParaRPr lang="en-GB" dirty="0"/>
          </a:p>
        </p:txBody>
      </p:sp>
    </p:spTree>
    <p:extLst>
      <p:ext uri="{BB962C8B-B14F-4D97-AF65-F5344CB8AC3E}">
        <p14:creationId xmlns:p14="http://schemas.microsoft.com/office/powerpoint/2010/main" val="37713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3567113"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741214"/>
            <a:ext cx="7183293" cy="1759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436" y="3284984"/>
            <a:ext cx="4096762" cy="3319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68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50336"/>
          </a:xfrm>
        </p:spPr>
        <p:txBody>
          <a:bodyPr>
            <a:normAutofit fontScale="90000"/>
          </a:bodyPr>
          <a:lstStyle/>
          <a:p>
            <a:pPr algn="ctr"/>
            <a:r>
              <a:rPr lang="en-GB" dirty="0" smtClean="0"/>
              <a:t>XAML – creating controls</a:t>
            </a:r>
            <a:endParaRPr lang="en-GB" dirty="0"/>
          </a:p>
        </p:txBody>
      </p:sp>
      <p:sp>
        <p:nvSpPr>
          <p:cNvPr id="3" name="Content Placeholder 2"/>
          <p:cNvSpPr>
            <a:spLocks noGrp="1"/>
          </p:cNvSpPr>
          <p:nvPr>
            <p:ph idx="1"/>
          </p:nvPr>
        </p:nvSpPr>
        <p:spPr>
          <a:xfrm>
            <a:off x="457200" y="1124744"/>
            <a:ext cx="8229600" cy="5199856"/>
          </a:xfrm>
        </p:spPr>
        <p:txBody>
          <a:bodyPr>
            <a:normAutofit fontScale="92500"/>
          </a:bodyPr>
          <a:lstStyle/>
          <a:p>
            <a:r>
              <a:rPr lang="en-GB" dirty="0" smtClean="0"/>
              <a:t>XAML is case-sensitive and the control name has to correspond to a type in the .NET Framework</a:t>
            </a:r>
          </a:p>
          <a:p>
            <a:r>
              <a:rPr lang="en-GB" dirty="0"/>
              <a:t>creating a control in XAML is as easy as writing it's name, surrounded by angle brackets. For instance, a Button looks like this:</a:t>
            </a:r>
          </a:p>
          <a:p>
            <a:pPr marL="0" indent="0">
              <a:buNone/>
            </a:pPr>
            <a:r>
              <a:rPr lang="en-GB" dirty="0" smtClean="0"/>
              <a:t>	&lt;</a:t>
            </a:r>
            <a:r>
              <a:rPr lang="en-GB" dirty="0"/>
              <a:t>Button&gt; </a:t>
            </a:r>
            <a:endParaRPr lang="en-GB" dirty="0" smtClean="0"/>
          </a:p>
          <a:p>
            <a:r>
              <a:rPr lang="en-GB" dirty="0" smtClean="0"/>
              <a:t>XAML </a:t>
            </a:r>
            <a:r>
              <a:rPr lang="en-GB" dirty="0"/>
              <a:t>tags has to be ended, either by writing the end tag or by putting a forward slash at the end of the start tag:</a:t>
            </a:r>
          </a:p>
          <a:p>
            <a:pPr marL="0" indent="0">
              <a:buNone/>
            </a:pPr>
            <a:r>
              <a:rPr lang="en-GB" dirty="0" smtClean="0"/>
              <a:t>	&lt;</a:t>
            </a:r>
            <a:r>
              <a:rPr lang="en-GB" dirty="0"/>
              <a:t>Button&gt;&lt;/Button&gt; </a:t>
            </a:r>
            <a:r>
              <a:rPr lang="en-GB" dirty="0" smtClean="0"/>
              <a:t>Or &lt;Button </a:t>
            </a:r>
            <a:r>
              <a:rPr lang="en-GB" dirty="0"/>
              <a:t>/&gt;</a:t>
            </a:r>
            <a:endParaRPr lang="en-GB" dirty="0" smtClean="0"/>
          </a:p>
          <a:p>
            <a:r>
              <a:rPr lang="en-GB" dirty="0" smtClean="0"/>
              <a:t>The same goes for attribute names which corresponds to the properties of the control </a:t>
            </a:r>
          </a:p>
          <a:p>
            <a:pPr marL="0" indent="0">
              <a:buNone/>
            </a:pPr>
            <a:r>
              <a:rPr lang="en-GB" dirty="0"/>
              <a:t>	&lt;Button </a:t>
            </a:r>
            <a:r>
              <a:rPr lang="en-GB" dirty="0" err="1"/>
              <a:t>FontWeight</a:t>
            </a:r>
            <a:r>
              <a:rPr lang="en-GB" dirty="0"/>
              <a:t>="Bold" Content="A button" /&gt;</a:t>
            </a:r>
          </a:p>
        </p:txBody>
      </p:sp>
    </p:spTree>
    <p:extLst>
      <p:ext uri="{BB962C8B-B14F-4D97-AF65-F5344CB8AC3E}">
        <p14:creationId xmlns:p14="http://schemas.microsoft.com/office/powerpoint/2010/main" val="2915159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4118</TotalTime>
  <Words>5395</Words>
  <Application>Microsoft Office PowerPoint</Application>
  <PresentationFormat>On-screen Show (4:3)</PresentationFormat>
  <Paragraphs>352</Paragraphs>
  <Slides>68</Slides>
  <Notes>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Flow</vt:lpstr>
      <vt:lpstr>HND Computing Software Development: Object Oriented Programming (H171 35)</vt:lpstr>
      <vt:lpstr>XAML</vt:lpstr>
      <vt:lpstr>XAML top-level element – only 1 allowed</vt:lpstr>
      <vt:lpstr>XAML</vt:lpstr>
      <vt:lpstr>The code-behind class</vt:lpstr>
      <vt:lpstr>Naming elements</vt:lpstr>
      <vt:lpstr>Interacting with named elements</vt:lpstr>
      <vt:lpstr>PowerPoint Presentation</vt:lpstr>
      <vt:lpstr>XAML – creating controls</vt:lpstr>
      <vt:lpstr>XAML – creating controls</vt:lpstr>
      <vt:lpstr>XAML – creating controls</vt:lpstr>
      <vt:lpstr>Markup Extensions</vt:lpstr>
      <vt:lpstr>Events</vt:lpstr>
      <vt:lpstr>Events</vt:lpstr>
      <vt:lpstr>Events</vt:lpstr>
      <vt:lpstr>Events</vt:lpstr>
      <vt:lpstr>Subscribing to an event from code-behind file</vt:lpstr>
      <vt:lpstr>XAML – Window</vt:lpstr>
      <vt:lpstr>XAML – Window Properties</vt:lpstr>
      <vt:lpstr>XAML – Window class</vt:lpstr>
      <vt:lpstr>App.xaml</vt:lpstr>
      <vt:lpstr>App.xaml structure</vt:lpstr>
      <vt:lpstr>Resources</vt:lpstr>
      <vt:lpstr>Resources example</vt:lpstr>
      <vt:lpstr>Resources – static Vs dynamic</vt:lpstr>
      <vt:lpstr>Resource Example</vt:lpstr>
      <vt:lpstr>Local resources</vt:lpstr>
      <vt:lpstr>Application wide resources</vt:lpstr>
      <vt:lpstr>Accessing resources from code-behind</vt:lpstr>
      <vt:lpstr>Accessing resources from code-behind</vt:lpstr>
      <vt:lpstr>Label controls Vs Textblock controls</vt:lpstr>
      <vt:lpstr>Label and Access Keys</vt:lpstr>
      <vt:lpstr>Label and Access Keys</vt:lpstr>
      <vt:lpstr>Using controls as label content</vt:lpstr>
      <vt:lpstr>Using controls as label content</vt:lpstr>
      <vt:lpstr>WPF Panels</vt:lpstr>
      <vt:lpstr>WPF Panels</vt:lpstr>
      <vt:lpstr>Canvas Panel</vt:lpstr>
      <vt:lpstr>WrapPanel</vt:lpstr>
      <vt:lpstr>StackPanel</vt:lpstr>
      <vt:lpstr>StackPanel</vt:lpstr>
      <vt:lpstr>DockPanel</vt:lpstr>
      <vt:lpstr>DockPanel</vt:lpstr>
      <vt:lpstr>Grid Panel</vt:lpstr>
      <vt:lpstr>Grid Panel</vt:lpstr>
      <vt:lpstr>Grid Panel – rows and columns</vt:lpstr>
      <vt:lpstr>Grid Panel - units</vt:lpstr>
      <vt:lpstr>Grid Panel - spanning</vt:lpstr>
      <vt:lpstr>Grid Panel - GridSplitter</vt:lpstr>
      <vt:lpstr>Using Grid as a contact form</vt:lpstr>
      <vt:lpstr>WPF Data Binding</vt:lpstr>
      <vt:lpstr>WPF Data Binding</vt:lpstr>
      <vt:lpstr>Syntax of a binding</vt:lpstr>
      <vt:lpstr>Using the DataContext property</vt:lpstr>
      <vt:lpstr>Using DataContext example</vt:lpstr>
      <vt:lpstr>DataContent example explained</vt:lpstr>
      <vt:lpstr>Data binding – UpdateSourceTrigger Property</vt:lpstr>
      <vt:lpstr>UpdateSourceTrigger example</vt:lpstr>
      <vt:lpstr>UpdateSourceTrigger example explained</vt:lpstr>
      <vt:lpstr>Data binding – source changes</vt:lpstr>
      <vt:lpstr>Data binding – source changes</vt:lpstr>
      <vt:lpstr>Fixing the source change problem</vt:lpstr>
      <vt:lpstr>Solution</vt:lpstr>
      <vt:lpstr>PowerPoint Presentation</vt:lpstr>
      <vt:lpstr>Data binding when data types not compatible</vt:lpstr>
      <vt:lpstr>Value Convertor</vt:lpstr>
      <vt:lpstr>Value Convertor</vt:lpstr>
      <vt:lpstr>StringFormat Property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Administrator</cp:lastModifiedBy>
  <cp:revision>268</cp:revision>
  <cp:lastPrinted>2016-09-01T12:10:23Z</cp:lastPrinted>
  <dcterms:created xsi:type="dcterms:W3CDTF">2014-08-20T09:50:30Z</dcterms:created>
  <dcterms:modified xsi:type="dcterms:W3CDTF">2018-01-11T12:44:17Z</dcterms:modified>
</cp:coreProperties>
</file>