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4" r:id="rId7"/>
    <p:sldId id="268" r:id="rId8"/>
    <p:sldId id="262" r:id="rId9"/>
    <p:sldId id="265" r:id="rId10"/>
    <p:sldId id="266" r:id="rId11"/>
    <p:sldId id="267" r:id="rId12"/>
    <p:sldId id="269" r:id="rId13"/>
    <p:sldId id="270" r:id="rId14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126" autoAdjust="0"/>
  </p:normalViewPr>
  <p:slideViewPr>
    <p:cSldViewPr>
      <p:cViewPr varScale="1">
        <p:scale>
          <a:sx n="44" d="100"/>
          <a:sy n="44" d="100"/>
        </p:scale>
        <p:origin x="-7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74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FB2D-319C-464F-A0A5-C669ACC85E47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495B-880B-4555-9160-5C63B7E51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2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need an entry point into your program. Static means that you can call the function without having to instantiate an object/instance of a class. Its a bit "chicken and egg"... you can't instantiate an object before you're inside the program.</a:t>
            </a:r>
          </a:p>
          <a:p>
            <a:r>
              <a:rPr lang="en-GB" dirty="0" smtClean="0"/>
              <a:t>A static method can be called without instantiating an object. Therefore main() needs to be static in order to allow it to be the entry to your program.</a:t>
            </a:r>
          </a:p>
          <a:p>
            <a:endParaRPr lang="en-GB" dirty="0" smtClean="0"/>
          </a:p>
          <a:p>
            <a:r>
              <a:rPr lang="en-GB" dirty="0" smtClean="0"/>
              <a:t>Removing unwanted “using” directives</a:t>
            </a:r>
            <a:r>
              <a:rPr lang="en-GB" baseline="0" dirty="0" smtClean="0"/>
              <a:t> – right-click on code and select “Organise </a:t>
            </a:r>
            <a:r>
              <a:rPr lang="en-GB" baseline="0" dirty="0" err="1" smtClean="0"/>
              <a:t>usings</a:t>
            </a:r>
            <a:r>
              <a:rPr lang="en-GB" baseline="0" dirty="0" smtClean="0"/>
              <a:t>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1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0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32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form1.cs is the code-behind file of the windows form. It is the class file of the windows form where the necessary methods, functions also event driven methods and codes are written.</a:t>
            </a:r>
          </a:p>
          <a:p>
            <a:r>
              <a:rPr lang="en-GB" dirty="0" smtClean="0"/>
              <a:t>form1.designer.cs is the designer file where form elements are initialized. If any element is dragged and dropped in the form window then that element will be automatically initialized in this class.</a:t>
            </a:r>
          </a:p>
          <a:p>
            <a:r>
              <a:rPr lang="en-GB" dirty="0" err="1" smtClean="0"/>
              <a:t>program.cs</a:t>
            </a:r>
            <a:r>
              <a:rPr lang="en-GB" dirty="0" smtClean="0"/>
              <a:t> is the main of the application. This will be executed first when the application runs.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1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8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8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5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0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8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6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one line of executable code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program invokes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WriteLine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System.Console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to print a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message. This code lives inside a method whose special name, Main, marks it out as the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to run when the program starts. That method is contained by a class called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because C# requires all methods to belong to a type. This class is a member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HelloWorld namespace, because we chose to follow the convention of having our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match the name of the compiled binary. Our program uses the using directives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supplied by Visual Studio to be able to refer to the Console class without needing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specify its namespace explicitly.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2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01/09/2016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HND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Software Development: Object Oriented Programming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(H171 35)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fontScale="85000" lnSpcReduction="20000"/>
          </a:bodyPr>
          <a:lstStyle/>
          <a:p>
            <a:r>
              <a:rPr lang="en-GB" b="1" i="1" dirty="0" smtClean="0"/>
              <a:t>using</a:t>
            </a:r>
            <a:r>
              <a:rPr lang="en-GB" i="1" dirty="0" smtClean="0"/>
              <a:t> directives </a:t>
            </a:r>
            <a:r>
              <a:rPr lang="en-GB" dirty="0" smtClean="0"/>
              <a:t>– what external code this particular source file will be using</a:t>
            </a:r>
          </a:p>
          <a:p>
            <a:r>
              <a:rPr lang="en-GB" dirty="0" smtClean="0"/>
              <a:t>using directives can declare an intent to use classes from any library i.e. yours, Microsoft’s</a:t>
            </a:r>
            <a:endParaRPr lang="en-GB" dirty="0"/>
          </a:p>
          <a:p>
            <a:r>
              <a:rPr lang="en-GB" dirty="0" smtClean="0"/>
              <a:t>The text following the </a:t>
            </a:r>
            <a:r>
              <a:rPr lang="en-GB" b="1" dirty="0" smtClean="0"/>
              <a:t>using </a:t>
            </a:r>
            <a:r>
              <a:rPr lang="en-GB" dirty="0" smtClean="0"/>
              <a:t>keyword is the </a:t>
            </a:r>
            <a:r>
              <a:rPr lang="en-GB" b="1" dirty="0" smtClean="0"/>
              <a:t>namespace</a:t>
            </a:r>
            <a:endParaRPr lang="en-GB" dirty="0" smtClean="0"/>
          </a:p>
          <a:p>
            <a:r>
              <a:rPr lang="en-GB" dirty="0" smtClean="0"/>
              <a:t>The .NET Framework class library is big, therefore to make it easier to move around and find classes we split them into </a:t>
            </a:r>
            <a:r>
              <a:rPr lang="en-GB" i="1" dirty="0" err="1" smtClean="0"/>
              <a:t>namepsaces</a:t>
            </a:r>
            <a:endParaRPr lang="en-GB" i="1" dirty="0" smtClean="0"/>
          </a:p>
          <a:p>
            <a:r>
              <a:rPr lang="en-GB" b="1" dirty="0" smtClean="0"/>
              <a:t>System</a:t>
            </a:r>
            <a:r>
              <a:rPr lang="en-GB" dirty="0" smtClean="0"/>
              <a:t> indicates we want to use the .NET Framework</a:t>
            </a:r>
          </a:p>
          <a:p>
            <a:r>
              <a:rPr lang="en-GB" dirty="0" smtClean="0"/>
              <a:t>A namespace contains </a:t>
            </a:r>
            <a:r>
              <a:rPr lang="en-GB" b="1" i="1" dirty="0" smtClean="0"/>
              <a:t>types</a:t>
            </a:r>
            <a:r>
              <a:rPr lang="en-GB" i="1" dirty="0" smtClean="0"/>
              <a:t> – </a:t>
            </a:r>
            <a:r>
              <a:rPr lang="en-GB" dirty="0" smtClean="0"/>
              <a:t>represents either a kind of information or a kind of object e.g. System.IO offers input/output services</a:t>
            </a:r>
          </a:p>
          <a:p>
            <a:r>
              <a:rPr lang="en-GB" dirty="0" smtClean="0"/>
              <a:t>The purpose of the using directive is to save you from having to type a namespace every time you want to use a class</a:t>
            </a:r>
          </a:p>
          <a:p>
            <a:r>
              <a:rPr lang="en-GB" dirty="0" smtClean="0"/>
              <a:t>namespaces also resolves the issue of disambiguation as types may appear in multiple places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8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Projects and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Don’t have all your source code in 1 file, very difficult to manage is large projects!</a:t>
            </a:r>
          </a:p>
          <a:p>
            <a:r>
              <a:rPr lang="en-GB" dirty="0" smtClean="0"/>
              <a:t>Visual Studio uses the concepts of </a:t>
            </a:r>
            <a:r>
              <a:rPr lang="en-GB" i="1" dirty="0" smtClean="0"/>
              <a:t>projects</a:t>
            </a:r>
            <a:r>
              <a:rPr lang="en-GB" dirty="0" smtClean="0"/>
              <a:t> and </a:t>
            </a:r>
            <a:r>
              <a:rPr lang="en-GB" i="1" dirty="0" smtClean="0"/>
              <a:t>solutions</a:t>
            </a:r>
            <a:r>
              <a:rPr lang="en-GB" dirty="0" smtClean="0"/>
              <a:t> to structure programs across multiple files</a:t>
            </a:r>
          </a:p>
          <a:p>
            <a:r>
              <a:rPr lang="en-GB" b="1" dirty="0" smtClean="0"/>
              <a:t>Project</a:t>
            </a:r>
            <a:r>
              <a:rPr lang="en-GB" dirty="0" smtClean="0"/>
              <a:t> – a collection of source files the compiler combines to produce a single output i.e. an executable (.exe) or a library ).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Solution</a:t>
            </a:r>
            <a:r>
              <a:rPr lang="en-GB" dirty="0" smtClean="0"/>
              <a:t> – a collection of related projects i.e. if you are building a library you’ll want to write an application(s) that uses it, therefore useful to put all these projects into one solution so you can test it.</a:t>
            </a:r>
          </a:p>
          <a:p>
            <a:pPr lvl="1"/>
            <a:r>
              <a:rPr lang="en-GB" dirty="0" smtClean="0"/>
              <a:t>Visual Studio always requires a solution even if you are just building 1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8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Solution Explorer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n-GB" dirty="0" smtClean="0"/>
              <a:t>Allows you to view each of your projects and source files</a:t>
            </a:r>
          </a:p>
          <a:p>
            <a:r>
              <a:rPr lang="en-GB" dirty="0" smtClean="0"/>
              <a:t>References section – contains a list of all the libraries your project(s) use, by default this is populated with a list of DLLs from the .NET Framework class library that it thinks you may find useful</a:t>
            </a:r>
          </a:p>
          <a:p>
            <a:r>
              <a:rPr lang="en-GB" dirty="0" smtClean="0"/>
              <a:t>N.B. namespaces are not libraries and neither one is contained by the other</a:t>
            </a:r>
          </a:p>
          <a:p>
            <a:pPr lvl="1"/>
            <a:r>
              <a:rPr lang="en-GB" dirty="0" smtClean="0"/>
              <a:t>Libraries can define in different namespaces</a:t>
            </a:r>
          </a:p>
          <a:p>
            <a:pPr lvl="1"/>
            <a:r>
              <a:rPr lang="en-GB" dirty="0" smtClean="0"/>
              <a:t>A namespace’s types can be distributed across several different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07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Windows Form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C#-&gt;File-&gt;New Project-&gt;Windows Form Application</a:t>
            </a:r>
          </a:p>
          <a:p>
            <a:r>
              <a:rPr lang="en-GB" dirty="0" smtClean="0"/>
              <a:t>You will start in the “design view” where you will be presented with a “Form 1” window.  You’ll be adding controls from the Toolbox to that blank “Form1” box.</a:t>
            </a:r>
          </a:p>
          <a:p>
            <a:pPr lvl="1"/>
            <a:r>
              <a:rPr lang="en-GB" dirty="0" smtClean="0"/>
              <a:t>A Form is essentially a window in your desktop application</a:t>
            </a:r>
          </a:p>
          <a:p>
            <a:pPr lvl="1"/>
            <a:r>
              <a:rPr lang="en-GB" b="1" dirty="0" smtClean="0"/>
              <a:t>form1.cs </a:t>
            </a:r>
            <a:r>
              <a:rPr lang="en-GB" dirty="0" smtClean="0"/>
              <a:t>– is the code-behind file of the windows form.  It is the class file of the windows form where necessary methods, functions and event driven methods are written</a:t>
            </a:r>
          </a:p>
          <a:p>
            <a:pPr lvl="1"/>
            <a:r>
              <a:rPr lang="en-GB" b="1" dirty="0"/>
              <a:t>f</a:t>
            </a:r>
            <a:r>
              <a:rPr lang="en-GB" b="1" dirty="0" smtClean="0"/>
              <a:t>orm1.designer.cs</a:t>
            </a:r>
            <a:r>
              <a:rPr lang="en-GB" dirty="0" smtClean="0"/>
              <a:t> – is the designer file where form elements are initialised.  If any element is dragged and dropped in the form window then that element will be automatically initialised in this class</a:t>
            </a:r>
          </a:p>
          <a:p>
            <a:r>
              <a:rPr lang="en-GB" b="1" dirty="0" err="1"/>
              <a:t>p</a:t>
            </a:r>
            <a:r>
              <a:rPr lang="en-GB" b="1" dirty="0" err="1" smtClean="0"/>
              <a:t>rogram.cs</a:t>
            </a:r>
            <a:r>
              <a:rPr lang="en-GB" dirty="0" smtClean="0"/>
              <a:t> is the main of the application (entry point). This will be executed first when the application runs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5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1095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Course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4124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+mj-lt"/>
              </a:rPr>
              <a:t>2</a:t>
            </a:r>
            <a:r>
              <a:rPr lang="en-GB" dirty="0" smtClean="0">
                <a:latin typeface="+mj-lt"/>
              </a:rPr>
              <a:t> credits</a:t>
            </a:r>
          </a:p>
          <a:p>
            <a:r>
              <a:rPr lang="en-GB" b="1" u="sng" dirty="0" smtClean="0">
                <a:latin typeface="+mj-lt"/>
              </a:rPr>
              <a:t>Outcome 1</a:t>
            </a:r>
            <a:r>
              <a:rPr lang="en-GB" dirty="0" smtClean="0">
                <a:latin typeface="+mj-lt"/>
              </a:rPr>
              <a:t>:</a:t>
            </a:r>
          </a:p>
          <a:p>
            <a:pPr lvl="1"/>
            <a:r>
              <a:rPr lang="en-GB" dirty="0" smtClean="0">
                <a:latin typeface="+mj-lt"/>
              </a:rPr>
              <a:t>To investigate object oriented programming techniques and apply them to a design</a:t>
            </a:r>
          </a:p>
          <a:p>
            <a:r>
              <a:rPr lang="en-GB" b="1" u="sng" dirty="0" smtClean="0">
                <a:latin typeface="+mj-lt"/>
              </a:rPr>
              <a:t>Outcome 2</a:t>
            </a:r>
            <a:r>
              <a:rPr lang="en-GB" dirty="0" smtClean="0">
                <a:latin typeface="+mj-lt"/>
              </a:rPr>
              <a:t>:</a:t>
            </a:r>
          </a:p>
          <a:p>
            <a:pPr lvl="1"/>
            <a:r>
              <a:rPr lang="en-GB" dirty="0" smtClean="0">
                <a:latin typeface="+mj-lt"/>
              </a:rPr>
              <a:t>To implement a solution from an object oriented design using object oriented techniques</a:t>
            </a:r>
          </a:p>
          <a:p>
            <a:r>
              <a:rPr lang="en-GB" b="1" u="sng" dirty="0"/>
              <a:t>Outcome </a:t>
            </a:r>
            <a:r>
              <a:rPr lang="en-GB" b="1" u="sng" dirty="0" smtClean="0"/>
              <a:t>3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To </a:t>
            </a:r>
            <a:r>
              <a:rPr lang="en-GB" dirty="0" smtClean="0"/>
              <a:t>test the completed product</a:t>
            </a:r>
            <a:endParaRPr lang="en-GB" dirty="0"/>
          </a:p>
          <a:p>
            <a:pPr marL="393192" lvl="1" indent="0">
              <a:buNone/>
            </a:pPr>
            <a:endParaRPr lang="en-GB" sz="1800" b="1" dirty="0"/>
          </a:p>
          <a:p>
            <a:pPr marL="393192" lvl="1" indent="0">
              <a:buNone/>
            </a:pPr>
            <a:r>
              <a:rPr lang="en-GB" b="1" dirty="0" smtClean="0"/>
              <a:t>Assessment </a:t>
            </a:r>
            <a:r>
              <a:rPr lang="en-GB" b="1" dirty="0"/>
              <a:t>style</a:t>
            </a:r>
            <a:r>
              <a:rPr lang="en-GB" dirty="0"/>
              <a:t>: </a:t>
            </a:r>
            <a:r>
              <a:rPr lang="en-GB" dirty="0" smtClean="0"/>
              <a:t>open book project covering all outcomes.  The project is broken down into 2 stages, stage 1 is the program implementation and stage 2 is the testing of the completed program</a:t>
            </a:r>
            <a:endParaRPr lang="en-GB" sz="1800" i="1" dirty="0" smtClean="0">
              <a:latin typeface="+mj-lt"/>
            </a:endParaRPr>
          </a:p>
          <a:p>
            <a:pPr marL="393192" lvl="1" indent="0">
              <a:buNone/>
            </a:pPr>
            <a:endParaRPr lang="en-GB" sz="1800" i="1" dirty="0" smtClean="0">
              <a:latin typeface="+mj-lt"/>
            </a:endParaRPr>
          </a:p>
          <a:p>
            <a:pPr marL="393192" lvl="1" indent="0">
              <a:buNone/>
            </a:pPr>
            <a:r>
              <a:rPr lang="en-GB" sz="1800" i="1" dirty="0" smtClean="0">
                <a:latin typeface="+mj-lt"/>
              </a:rPr>
              <a:t>(You will implement your design as the requirement for the OOAD unit)</a:t>
            </a:r>
            <a:endParaRPr lang="en-GB" sz="1800" i="1" dirty="0">
              <a:latin typeface="+mj-lt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92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Investigate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54" y="5013176"/>
            <a:ext cx="2457204" cy="1736680"/>
          </a:xfrm>
        </p:spPr>
      </p:pic>
      <p:sp>
        <p:nvSpPr>
          <p:cNvPr id="5" name="Rectangle 4"/>
          <p:cNvSpPr/>
          <p:nvPr/>
        </p:nvSpPr>
        <p:spPr>
          <a:xfrm>
            <a:off x="2693519" y="1916832"/>
            <a:ext cx="36908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is C# ?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2708920"/>
            <a:ext cx="51594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is the .NET framework ?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3563317"/>
            <a:ext cx="61266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other .NET languages are available?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C# 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r>
              <a:rPr lang="en-GB" dirty="0" smtClean="0"/>
              <a:t>Designed for .NET platform</a:t>
            </a:r>
          </a:p>
          <a:p>
            <a:r>
              <a:rPr lang="en-GB" dirty="0" smtClean="0"/>
              <a:t>Used for server side of website, server and client side of Windows desktop apps., Windows smartphone UI’s, Xbox games</a:t>
            </a:r>
          </a:p>
          <a:p>
            <a:r>
              <a:rPr lang="en-GB" dirty="0" smtClean="0"/>
              <a:t>Aimed at developers working on the Windows platform </a:t>
            </a:r>
            <a:r>
              <a:rPr lang="en-GB" dirty="0"/>
              <a:t>by making it easy to get to the features of the underlying Windows </a:t>
            </a:r>
            <a:r>
              <a:rPr lang="en-GB" dirty="0" smtClean="0"/>
              <a:t>platform</a:t>
            </a:r>
          </a:p>
          <a:p>
            <a:r>
              <a:rPr lang="en-GB" dirty="0" smtClean="0"/>
              <a:t>C# offers productivity enhancing features </a:t>
            </a:r>
            <a:endParaRPr lang="en-GB" dirty="0"/>
          </a:p>
          <a:p>
            <a:pPr lvl="1"/>
            <a:r>
              <a:rPr lang="en-GB" dirty="0" smtClean="0"/>
              <a:t>garbage collection</a:t>
            </a:r>
          </a:p>
          <a:p>
            <a:pPr lvl="1"/>
            <a:r>
              <a:rPr lang="en-GB" dirty="0"/>
              <a:t>LINQ Language Integrated Query feature (C# 3.0)- appears to add SQL-like query features to the language providing a natural way to integrate database access into your </a:t>
            </a:r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.NET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.NET framework provides the runtime environment and libraries for C# as with the other .NET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Class library – functionality of classes offered by the .NET falls into 3 classes:</a:t>
            </a:r>
          </a:p>
          <a:p>
            <a:pPr lvl="1"/>
            <a:r>
              <a:rPr lang="en-GB" b="1" dirty="0" smtClean="0"/>
              <a:t>Utility features </a:t>
            </a:r>
            <a:r>
              <a:rPr lang="en-GB" dirty="0" smtClean="0"/>
              <a:t>– dictionaries, lists, collection classes, string manipulation, regex</a:t>
            </a:r>
          </a:p>
          <a:p>
            <a:pPr lvl="1"/>
            <a:r>
              <a:rPr lang="en-GB" b="1" dirty="0" smtClean="0"/>
              <a:t>Wrappers around Windows functionality </a:t>
            </a:r>
            <a:r>
              <a:rPr lang="en-GB" dirty="0" smtClean="0"/>
              <a:t>– wrappers around underlying OS functionality i.e. filesystem access, classes for writing output to the console</a:t>
            </a:r>
          </a:p>
          <a:p>
            <a:pPr lvl="1"/>
            <a:r>
              <a:rPr lang="en-GB" b="1" dirty="0" smtClean="0"/>
              <a:t>Frameworks</a:t>
            </a:r>
            <a:r>
              <a:rPr lang="en-GB" dirty="0" smtClean="0"/>
              <a:t> – offers whole frameworks to support building certain kinds of applications</a:t>
            </a:r>
          </a:p>
          <a:p>
            <a:pPr lvl="2"/>
            <a:r>
              <a:rPr lang="en-GB" i="1" dirty="0" smtClean="0"/>
              <a:t>Windows Presentation Foundation (WPF)</a:t>
            </a:r>
            <a:r>
              <a:rPr lang="en-GB" dirty="0" smtClean="0"/>
              <a:t>– framework for building windows desktop software (modern technology for building graphical apps)</a:t>
            </a:r>
          </a:p>
          <a:p>
            <a:pPr lvl="2"/>
            <a:r>
              <a:rPr lang="en-GB" i="1" dirty="0" smtClean="0"/>
              <a:t>ASP.NET</a:t>
            </a:r>
            <a:r>
              <a:rPr lang="en-GB" dirty="0" smtClean="0"/>
              <a:t> – framework for building web apps</a:t>
            </a:r>
          </a:p>
          <a:p>
            <a:pPr lvl="2"/>
            <a:r>
              <a:rPr lang="en-GB" i="1" dirty="0" smtClean="0"/>
              <a:t>Windows Communication Foundation (WCF)</a:t>
            </a:r>
            <a:r>
              <a:rPr lang="en-GB" dirty="0" smtClean="0"/>
              <a:t> – building services accessed over the network by other computer  systems</a:t>
            </a:r>
          </a:p>
          <a:p>
            <a:pPr lvl="2"/>
            <a:r>
              <a:rPr lang="en-GB" i="1" dirty="0" smtClean="0"/>
              <a:t>Windows Forms Application – original technology for building graphical apps</a:t>
            </a:r>
          </a:p>
          <a:p>
            <a:pPr lvl="2"/>
            <a:r>
              <a:rPr lang="en-GB" i="1" dirty="0" smtClean="0"/>
              <a:t>Console Application – non-graphical console app.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598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.NET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provides more than just a class library, also services that are not accessed specifically through library calls i.e. memory management - does the garbage collection for heap-allocated objects once you are finished with them.  </a:t>
            </a:r>
          </a:p>
          <a:p>
            <a:r>
              <a:rPr lang="en-GB" dirty="0" smtClean="0"/>
              <a:t>Runtime engine provides service of verifying code conforms to type safety rules before executing it, therefore helps with reducing errors</a:t>
            </a:r>
          </a:p>
          <a:p>
            <a:r>
              <a:rPr lang="en-GB" dirty="0" smtClean="0"/>
              <a:t>C# cannot execute without the help of the runtime.  Code that depends entirely on the runtime is called managed code.</a:t>
            </a:r>
          </a:p>
          <a:p>
            <a:r>
              <a:rPr lang="en-GB" dirty="0" smtClean="0"/>
              <a:t>Managed compilers do not produce executable code, they produce an intermediate form of code called IL, </a:t>
            </a:r>
            <a:r>
              <a:rPr lang="en-GB" dirty="0"/>
              <a:t>I</a:t>
            </a:r>
            <a:r>
              <a:rPr lang="en-GB" dirty="0" smtClean="0"/>
              <a:t>ntermediate Language (binary representation, but machine independent).  The runtime decides exactly how to convert it into something executable, therefore it can run on different systems without modification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5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Compilation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.NET languages compile into a so-called </a:t>
            </a:r>
            <a:r>
              <a:rPr lang="en-GB" dirty="0" smtClean="0"/>
              <a:t>Intermediate Language </a:t>
            </a:r>
            <a:r>
              <a:rPr lang="en-GB" dirty="0"/>
              <a:t>(IL for short). This is a binary representation, so it’s compact and </a:t>
            </a:r>
            <a:r>
              <a:rPr lang="en-GB" dirty="0" smtClean="0"/>
              <a:t>efficient for </a:t>
            </a:r>
            <a:r>
              <a:rPr lang="en-GB" dirty="0"/>
              <a:t>computers to process, but it’s not specific to any particular CPU type, enabling .</a:t>
            </a:r>
            <a:r>
              <a:rPr lang="en-GB" dirty="0" smtClean="0"/>
              <a:t>NET programs </a:t>
            </a:r>
            <a:r>
              <a:rPr lang="en-GB" dirty="0"/>
              <a:t>to run on either 32-bit or 64-bit machines, or on different CPU architectures.</a:t>
            </a:r>
          </a:p>
          <a:p>
            <a:r>
              <a:rPr lang="en-GB" dirty="0"/>
              <a:t>The .NET Framework converts this IL into native machine language just before </a:t>
            </a:r>
            <a:r>
              <a:rPr lang="en-GB" dirty="0" smtClean="0"/>
              <a:t>running it</a:t>
            </a:r>
            <a:r>
              <a:rPr lang="en-GB" dirty="0"/>
              <a:t>, a technique referred to as </a:t>
            </a:r>
            <a:r>
              <a:rPr lang="en-GB" b="1" dirty="0"/>
              <a:t>JIT </a:t>
            </a:r>
            <a:r>
              <a:rPr lang="en-GB" dirty="0"/>
              <a:t>(Just In Time) compilation. </a:t>
            </a:r>
            <a:endParaRPr lang="en-GB" dirty="0" smtClean="0"/>
          </a:p>
          <a:p>
            <a:r>
              <a:rPr lang="en-GB" dirty="0" smtClean="0"/>
              <a:t>JIT </a:t>
            </a:r>
            <a:r>
              <a:rPr lang="en-GB" dirty="0"/>
              <a:t>compilation offers </a:t>
            </a:r>
            <a:r>
              <a:rPr lang="en-GB" dirty="0" smtClean="0"/>
              <a:t>the best </a:t>
            </a:r>
            <a:r>
              <a:rPr lang="en-GB" dirty="0"/>
              <a:t>of both worlds: it’s much faster than compiling from the source, but it still </a:t>
            </a:r>
            <a:r>
              <a:rPr lang="en-GB" dirty="0" smtClean="0"/>
              <a:t>retains the </a:t>
            </a:r>
            <a:r>
              <a:rPr lang="en-GB" dirty="0"/>
              <a:t>flexibility to target different machine types</a:t>
            </a:r>
          </a:p>
        </p:txBody>
      </p:sp>
    </p:spTree>
    <p:extLst>
      <p:ext uri="{BB962C8B-B14F-4D97-AF65-F5344CB8AC3E}">
        <p14:creationId xmlns:p14="http://schemas.microsoft.com/office/powerpoint/2010/main" val="4226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What other .NET languages are available?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en-GB" dirty="0" smtClean="0"/>
              <a:t>Support for multiple languages has always been a key feature of .NET, reflected in the name of it’s runtime engine, the CLR, Common Language Runtime.</a:t>
            </a:r>
          </a:p>
          <a:p>
            <a:r>
              <a:rPr lang="en-GB" dirty="0" smtClean="0"/>
              <a:t>Numerous languages have access to the services of the .NET Framework Class Library</a:t>
            </a:r>
          </a:p>
          <a:p>
            <a:r>
              <a:rPr lang="en-GB" dirty="0" smtClean="0"/>
              <a:t>C++ can support .NET through extensions to the original language, but then dilemma of should you use collection classes from C++ library or .NET class library</a:t>
            </a:r>
          </a:p>
          <a:p>
            <a:r>
              <a:rPr lang="en-GB" dirty="0" smtClean="0"/>
              <a:t>Visual Studio ships with 3 languages designed for .NET, C#, VB.NET and F# (functional programming language)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Hello </a:t>
            </a:r>
            <a:r>
              <a:rPr lang="en-GB" dirty="0" smtClean="0"/>
              <a:t>World – Console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GB" dirty="0"/>
              <a:t>C# </a:t>
            </a:r>
            <a:r>
              <a:rPr lang="en-GB" dirty="0" smtClean="0"/>
              <a:t>-&gt;New </a:t>
            </a:r>
            <a:r>
              <a:rPr lang="en-GB" dirty="0"/>
              <a:t>project-&gt;Console </a:t>
            </a:r>
            <a:r>
              <a:rPr lang="en-GB" dirty="0" smtClean="0"/>
              <a:t>Application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87321" y="1856459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System;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System.Linq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 smtClean="0"/>
              <a:t>System.Text</a:t>
            </a:r>
            <a:r>
              <a:rPr lang="en-GB" dirty="0" smtClean="0"/>
              <a:t>;</a:t>
            </a:r>
            <a:endParaRPr lang="en-GB" dirty="0"/>
          </a:p>
          <a:p>
            <a:endParaRPr lang="en-GB" dirty="0"/>
          </a:p>
          <a:p>
            <a:r>
              <a:rPr lang="en-GB" dirty="0"/>
              <a:t>namespace HelloWorld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class Program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("Hello World");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2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1808</TotalTime>
  <Words>1564</Words>
  <Application>Microsoft Office PowerPoint</Application>
  <PresentationFormat>On-screen Show (4:3)</PresentationFormat>
  <Paragraphs>132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HND Computing Software Development: Object Oriented Programming (H171 35)</vt:lpstr>
      <vt:lpstr>Course Overview</vt:lpstr>
      <vt:lpstr>Investigate</vt:lpstr>
      <vt:lpstr>C# Background</vt:lpstr>
      <vt:lpstr>.NET Framework</vt:lpstr>
      <vt:lpstr>.NET Framework</vt:lpstr>
      <vt:lpstr>Compilation Process</vt:lpstr>
      <vt:lpstr>What other .NET languages are available?</vt:lpstr>
      <vt:lpstr>Hello World – Console Application</vt:lpstr>
      <vt:lpstr>Hello World</vt:lpstr>
      <vt:lpstr>Projects and Solutions</vt:lpstr>
      <vt:lpstr>Solution Explorer</vt:lpstr>
      <vt:lpstr>Windows Form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Dawn Wilson</cp:lastModifiedBy>
  <cp:revision>113</cp:revision>
  <cp:lastPrinted>2016-09-01T12:10:23Z</cp:lastPrinted>
  <dcterms:created xsi:type="dcterms:W3CDTF">2014-08-20T09:50:30Z</dcterms:created>
  <dcterms:modified xsi:type="dcterms:W3CDTF">2016-09-01T14:45:01Z</dcterms:modified>
</cp:coreProperties>
</file>