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0" r:id="rId5"/>
    <p:sldId id="261" r:id="rId6"/>
    <p:sldId id="265" r:id="rId7"/>
    <p:sldId id="262" r:id="rId8"/>
    <p:sldId id="263" r:id="rId9"/>
    <p:sldId id="264" r:id="rId10"/>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126" autoAdjust="0"/>
  </p:normalViewPr>
  <p:slideViewPr>
    <p:cSldViewPr>
      <p:cViewPr varScale="1">
        <p:scale>
          <a:sx n="58" d="100"/>
          <a:sy n="58" d="100"/>
        </p:scale>
        <p:origin x="-80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3CC0FB2D-319C-464F-A0A5-C669ACC85E47}" type="datetimeFigureOut">
              <a:rPr lang="en-GB" smtClean="0"/>
              <a:t>27/09/2017</a:t>
            </a:fld>
            <a:endParaRPr lang="en-GB"/>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5287495B-880B-4555-9160-5C63B7E51D7F}" type="slidenum">
              <a:rPr lang="en-GB" smtClean="0"/>
              <a:t>‹#›</a:t>
            </a:fld>
            <a:endParaRPr lang="en-GB"/>
          </a:p>
        </p:txBody>
      </p:sp>
    </p:spTree>
    <p:extLst>
      <p:ext uri="{BB962C8B-B14F-4D97-AF65-F5344CB8AC3E}">
        <p14:creationId xmlns:p14="http://schemas.microsoft.com/office/powerpoint/2010/main" val="425372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1</a:t>
            </a:fld>
            <a:endParaRPr lang="en-GB"/>
          </a:p>
        </p:txBody>
      </p:sp>
    </p:spTree>
    <p:extLst>
      <p:ext uri="{BB962C8B-B14F-4D97-AF65-F5344CB8AC3E}">
        <p14:creationId xmlns:p14="http://schemas.microsoft.com/office/powerpoint/2010/main" val="3009407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27/09/2017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27/09/2017</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Computing</a:t>
            </a:r>
            <a:br>
              <a:rPr lang="en-GB" dirty="0" smtClean="0">
                <a:solidFill>
                  <a:schemeClr val="bg1"/>
                </a:solidFill>
              </a:rPr>
            </a:br>
            <a:r>
              <a:rPr lang="en-GB" dirty="0" smtClean="0">
                <a:solidFill>
                  <a:schemeClr val="bg1"/>
                </a:solidFill>
              </a:rPr>
              <a:t>Software Development: Object Oriented Programming</a:t>
            </a:r>
            <a:br>
              <a:rPr lang="en-GB" dirty="0" smtClean="0">
                <a:solidFill>
                  <a:schemeClr val="bg1"/>
                </a:solidFill>
              </a:rPr>
            </a:br>
            <a:r>
              <a:rPr lang="en-GB" dirty="0" smtClean="0">
                <a:solidFill>
                  <a:schemeClr val="bg1"/>
                </a:solidFill>
              </a:rPr>
              <a:t>(H171 35)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Analysis – Air Traffic Control</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Staff in an operations room in Prestwick tracking a large number of planes around each of the Scottish airports. Each plane has an identifier (BA00049).  We need to know the plane’s position, which we’ll represent using three numbers: an altitude (in feet), a distance from the airport (in miles), and a compass heading (measured from degrees north).  We also need to know if the aircraft is coming towards us, away from us, and how fast.</a:t>
            </a:r>
          </a:p>
          <a:p>
            <a:r>
              <a:rPr lang="en-GB" dirty="0" smtClean="0"/>
              <a:t>As the planes come in, the controllers give them permission to take off or land, and instruct them to change their heading, speed or height.</a:t>
            </a:r>
            <a:endParaRPr lang="en-GB" dirty="0"/>
          </a:p>
        </p:txBody>
      </p:sp>
    </p:spTree>
    <p:extLst>
      <p:ext uri="{BB962C8B-B14F-4D97-AF65-F5344CB8AC3E}">
        <p14:creationId xmlns:p14="http://schemas.microsoft.com/office/powerpoint/2010/main" val="9049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6" y="332656"/>
            <a:ext cx="8229600" cy="708688"/>
          </a:xfrm>
        </p:spPr>
        <p:txBody>
          <a:bodyPr>
            <a:normAutofit fontScale="90000"/>
          </a:bodyPr>
          <a:lstStyle/>
          <a:p>
            <a:pPr algn="ctr"/>
            <a:r>
              <a:rPr lang="en-GB" dirty="0" smtClean="0"/>
              <a:t>Plane class diagram – 1</a:t>
            </a:r>
            <a:r>
              <a:rPr lang="en-GB" baseline="30000" dirty="0" smtClean="0"/>
              <a:t>st</a:t>
            </a:r>
            <a:r>
              <a:rPr lang="en-GB" dirty="0" smtClean="0"/>
              <a:t> pass</a:t>
            </a:r>
            <a:endParaRPr lang="en-GB" dirty="0"/>
          </a:p>
        </p:txBody>
      </p:sp>
      <p:sp>
        <p:nvSpPr>
          <p:cNvPr id="4" name="Rectangle 3"/>
          <p:cNvSpPr/>
          <p:nvPr/>
        </p:nvSpPr>
        <p:spPr>
          <a:xfrm>
            <a:off x="281236" y="1229916"/>
            <a:ext cx="4362772" cy="5683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81236" y="3471767"/>
            <a:ext cx="4362772" cy="327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81236" y="1798290"/>
            <a:ext cx="4362772" cy="1663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33264" y="1237913"/>
            <a:ext cx="3240360" cy="646331"/>
          </a:xfrm>
          <a:prstGeom prst="rect">
            <a:avLst/>
          </a:prstGeom>
          <a:noFill/>
        </p:spPr>
        <p:txBody>
          <a:bodyPr wrap="square" rtlCol="0">
            <a:spAutoFit/>
          </a:bodyPr>
          <a:lstStyle/>
          <a:p>
            <a:pPr algn="ctr"/>
            <a:r>
              <a:rPr lang="en-GB" sz="3600" dirty="0" smtClean="0"/>
              <a:t>Plane</a:t>
            </a:r>
            <a:endParaRPr lang="en-GB" dirty="0"/>
          </a:p>
        </p:txBody>
      </p:sp>
      <p:sp>
        <p:nvSpPr>
          <p:cNvPr id="8" name="TextBox 7"/>
          <p:cNvSpPr txBox="1"/>
          <p:nvPr/>
        </p:nvSpPr>
        <p:spPr>
          <a:xfrm>
            <a:off x="533264" y="1830948"/>
            <a:ext cx="3890544" cy="1631216"/>
          </a:xfrm>
          <a:prstGeom prst="rect">
            <a:avLst/>
          </a:prstGeom>
          <a:noFill/>
        </p:spPr>
        <p:txBody>
          <a:bodyPr wrap="square" rtlCol="0">
            <a:spAutoFit/>
          </a:bodyPr>
          <a:lstStyle/>
          <a:p>
            <a:r>
              <a:rPr lang="en-GB" sz="2000" dirty="0" err="1" smtClean="0"/>
              <a:t>identifier</a:t>
            </a:r>
            <a:r>
              <a:rPr lang="en-GB" sz="2000" dirty="0" err="1" smtClean="0">
                <a:solidFill>
                  <a:srgbClr val="FF0000"/>
                </a:solidFill>
              </a:rPr>
              <a:t>:String</a:t>
            </a:r>
            <a:r>
              <a:rPr lang="en-GB" sz="2000" dirty="0" smtClean="0">
                <a:solidFill>
                  <a:srgbClr val="FF0000"/>
                </a:solidFill>
              </a:rPr>
              <a:t> </a:t>
            </a:r>
            <a:endParaRPr lang="en-GB" sz="2000" dirty="0" smtClean="0"/>
          </a:p>
          <a:p>
            <a:r>
              <a:rPr lang="en-GB" sz="2000" dirty="0" err="1" smtClean="0"/>
              <a:t>direction</a:t>
            </a:r>
            <a:r>
              <a:rPr lang="en-GB" sz="2000" dirty="0" err="1" smtClean="0">
                <a:solidFill>
                  <a:srgbClr val="FF0000"/>
                </a:solidFill>
              </a:rPr>
              <a:t>:String</a:t>
            </a:r>
            <a:endParaRPr lang="en-GB" sz="2000" dirty="0" smtClean="0">
              <a:solidFill>
                <a:srgbClr val="FF0000"/>
              </a:solidFill>
            </a:endParaRPr>
          </a:p>
          <a:p>
            <a:r>
              <a:rPr lang="en-GB" sz="2000" dirty="0" err="1" smtClean="0"/>
              <a:t>speed</a:t>
            </a:r>
            <a:r>
              <a:rPr lang="en-GB" sz="2000" dirty="0" err="1" smtClean="0">
                <a:solidFill>
                  <a:srgbClr val="FF0000"/>
                </a:solidFill>
              </a:rPr>
              <a:t>:float</a:t>
            </a:r>
            <a:endParaRPr lang="en-GB" sz="2000" dirty="0" smtClean="0">
              <a:solidFill>
                <a:srgbClr val="FF0000"/>
              </a:solidFill>
            </a:endParaRPr>
          </a:p>
          <a:p>
            <a:r>
              <a:rPr lang="en-GB" sz="2000" dirty="0" err="1" smtClean="0"/>
              <a:t>position</a:t>
            </a:r>
            <a:r>
              <a:rPr lang="en-GB" sz="2000" dirty="0" err="1" smtClean="0">
                <a:solidFill>
                  <a:srgbClr val="FF0000"/>
                </a:solidFill>
              </a:rPr>
              <a:t>:String</a:t>
            </a:r>
            <a:endParaRPr lang="en-GB" sz="2000" dirty="0" smtClean="0">
              <a:solidFill>
                <a:srgbClr val="FF0000"/>
              </a:solidFill>
            </a:endParaRPr>
          </a:p>
          <a:p>
            <a:r>
              <a:rPr lang="en-GB" sz="2000" dirty="0" err="1" smtClean="0"/>
              <a:t>permissionToLand</a:t>
            </a:r>
            <a:r>
              <a:rPr lang="en-GB" sz="2000" dirty="0" err="1" smtClean="0">
                <a:solidFill>
                  <a:srgbClr val="FF0000"/>
                </a:solidFill>
              </a:rPr>
              <a:t>:Boolean</a:t>
            </a:r>
            <a:endParaRPr lang="en-GB" sz="2000" dirty="0">
              <a:solidFill>
                <a:srgbClr val="FF0000"/>
              </a:solidFill>
            </a:endParaRPr>
          </a:p>
        </p:txBody>
      </p:sp>
      <p:sp>
        <p:nvSpPr>
          <p:cNvPr id="9" name="TextBox 8"/>
          <p:cNvSpPr txBox="1"/>
          <p:nvPr/>
        </p:nvSpPr>
        <p:spPr>
          <a:xfrm>
            <a:off x="559650" y="3482376"/>
            <a:ext cx="4084358" cy="3785652"/>
          </a:xfrm>
          <a:prstGeom prst="rect">
            <a:avLst/>
          </a:prstGeom>
          <a:noFill/>
        </p:spPr>
        <p:txBody>
          <a:bodyPr wrap="square" rtlCol="0">
            <a:spAutoFit/>
          </a:bodyPr>
          <a:lstStyle/>
          <a:p>
            <a:r>
              <a:rPr lang="en-GB" sz="2000" dirty="0" err="1" smtClean="0"/>
              <a:t>setPosition</a:t>
            </a:r>
            <a:r>
              <a:rPr lang="en-GB" sz="2000" dirty="0" smtClean="0">
                <a:solidFill>
                  <a:srgbClr val="FF0000"/>
                </a:solidFill>
              </a:rPr>
              <a:t>(</a:t>
            </a:r>
            <a:r>
              <a:rPr lang="en-GB" sz="2000" dirty="0" err="1" smtClean="0">
                <a:solidFill>
                  <a:srgbClr val="FF0000"/>
                </a:solidFill>
              </a:rPr>
              <a:t>newPosition:String</a:t>
            </a:r>
            <a:r>
              <a:rPr lang="en-GB" sz="2000" dirty="0" smtClean="0">
                <a:solidFill>
                  <a:srgbClr val="FF0000"/>
                </a:solidFill>
              </a:rPr>
              <a:t>)</a:t>
            </a:r>
          </a:p>
          <a:p>
            <a:r>
              <a:rPr lang="en-GB" sz="2000" dirty="0" err="1" smtClean="0"/>
              <a:t>getPosition</a:t>
            </a:r>
            <a:r>
              <a:rPr lang="en-GB" sz="2000" dirty="0" smtClean="0">
                <a:solidFill>
                  <a:srgbClr val="FF0000"/>
                </a:solidFill>
              </a:rPr>
              <a:t>():</a:t>
            </a:r>
            <a:r>
              <a:rPr lang="en-GB" sz="2000" dirty="0">
                <a:solidFill>
                  <a:srgbClr val="FF0000"/>
                </a:solidFill>
              </a:rPr>
              <a:t>String</a:t>
            </a:r>
            <a:endParaRPr lang="en-GB" sz="2000" dirty="0" smtClean="0"/>
          </a:p>
          <a:p>
            <a:r>
              <a:rPr lang="en-GB" sz="2000" dirty="0" err="1" smtClean="0"/>
              <a:t>getSpeed</a:t>
            </a:r>
            <a:r>
              <a:rPr lang="en-GB" sz="2000" dirty="0" smtClean="0">
                <a:solidFill>
                  <a:srgbClr val="FF0000"/>
                </a:solidFill>
              </a:rPr>
              <a:t>():float</a:t>
            </a:r>
            <a:endParaRPr lang="en-GB" sz="2000" dirty="0">
              <a:solidFill>
                <a:srgbClr val="FF0000"/>
              </a:solidFill>
            </a:endParaRPr>
          </a:p>
          <a:p>
            <a:r>
              <a:rPr lang="en-GB" sz="2000" dirty="0" err="1" smtClean="0"/>
              <a:t>setSpeed</a:t>
            </a:r>
            <a:r>
              <a:rPr lang="en-GB" sz="2000" dirty="0" smtClean="0">
                <a:solidFill>
                  <a:srgbClr val="FF0000"/>
                </a:solidFill>
              </a:rPr>
              <a:t>(</a:t>
            </a:r>
            <a:r>
              <a:rPr lang="en-GB" sz="2000" dirty="0" err="1" smtClean="0">
                <a:solidFill>
                  <a:srgbClr val="FF0000"/>
                </a:solidFill>
              </a:rPr>
              <a:t>newSpeed:float</a:t>
            </a:r>
            <a:r>
              <a:rPr lang="en-GB" sz="2000" dirty="0" smtClean="0">
                <a:solidFill>
                  <a:srgbClr val="FF0000"/>
                </a:solidFill>
              </a:rPr>
              <a:t>)</a:t>
            </a:r>
            <a:endParaRPr lang="en-GB" sz="2000" dirty="0" smtClean="0"/>
          </a:p>
          <a:p>
            <a:r>
              <a:rPr lang="en-GB" sz="2000" dirty="0" err="1" smtClean="0"/>
              <a:t>getDirection</a:t>
            </a:r>
            <a:r>
              <a:rPr lang="en-GB" sz="2000" dirty="0" smtClean="0">
                <a:solidFill>
                  <a:srgbClr val="FF0000"/>
                </a:solidFill>
              </a:rPr>
              <a:t>():String</a:t>
            </a:r>
            <a:endParaRPr lang="en-GB" sz="2000" dirty="0" smtClean="0"/>
          </a:p>
          <a:p>
            <a:r>
              <a:rPr lang="en-GB" sz="2000" dirty="0" err="1" smtClean="0"/>
              <a:t>setDirection</a:t>
            </a:r>
            <a:r>
              <a:rPr lang="en-GB" sz="2000" dirty="0" smtClean="0">
                <a:solidFill>
                  <a:srgbClr val="FF0000"/>
                </a:solidFill>
              </a:rPr>
              <a:t>(</a:t>
            </a:r>
            <a:r>
              <a:rPr lang="en-GB" sz="2000" dirty="0" err="1" smtClean="0">
                <a:solidFill>
                  <a:srgbClr val="FF0000"/>
                </a:solidFill>
              </a:rPr>
              <a:t>newDirection:String</a:t>
            </a:r>
            <a:r>
              <a:rPr lang="en-GB" sz="2000" dirty="0" smtClean="0">
                <a:solidFill>
                  <a:srgbClr val="FF0000"/>
                </a:solidFill>
              </a:rPr>
              <a:t>)</a:t>
            </a:r>
            <a:endParaRPr lang="en-GB" sz="2000" dirty="0" smtClean="0"/>
          </a:p>
          <a:p>
            <a:r>
              <a:rPr lang="en-GB" sz="2000" dirty="0" err="1" smtClean="0"/>
              <a:t>getIdentifier</a:t>
            </a:r>
            <a:r>
              <a:rPr lang="en-GB" sz="2000" dirty="0" smtClean="0">
                <a:solidFill>
                  <a:srgbClr val="FF0000"/>
                </a:solidFill>
              </a:rPr>
              <a:t>():String</a:t>
            </a:r>
          </a:p>
          <a:p>
            <a:r>
              <a:rPr lang="en-GB" sz="2000" dirty="0" err="1" smtClean="0"/>
              <a:t>setIdentifier</a:t>
            </a:r>
            <a:r>
              <a:rPr lang="en-GB" sz="2000" dirty="0" smtClean="0">
                <a:solidFill>
                  <a:srgbClr val="FF0000"/>
                </a:solidFill>
              </a:rPr>
              <a:t>(</a:t>
            </a:r>
            <a:r>
              <a:rPr lang="en-GB" sz="2000" dirty="0" err="1" smtClean="0">
                <a:solidFill>
                  <a:srgbClr val="FF0000"/>
                </a:solidFill>
              </a:rPr>
              <a:t>newIdentifier:String</a:t>
            </a:r>
            <a:r>
              <a:rPr lang="en-GB" sz="2000" dirty="0" smtClean="0">
                <a:solidFill>
                  <a:srgbClr val="FF0000"/>
                </a:solidFill>
              </a:rPr>
              <a:t>):</a:t>
            </a:r>
          </a:p>
          <a:p>
            <a:r>
              <a:rPr lang="en-GB" sz="2000" dirty="0" err="1" smtClean="0"/>
              <a:t>setPermissionToLand</a:t>
            </a:r>
            <a:r>
              <a:rPr lang="en-GB" sz="2000" dirty="0" smtClean="0">
                <a:solidFill>
                  <a:srgbClr val="FF0000"/>
                </a:solidFill>
              </a:rPr>
              <a:t>(</a:t>
            </a:r>
            <a:r>
              <a:rPr lang="en-GB" sz="2000" dirty="0" err="1" smtClean="0">
                <a:solidFill>
                  <a:srgbClr val="FF0000"/>
                </a:solidFill>
              </a:rPr>
              <a:t>newPerm:Boolean</a:t>
            </a:r>
            <a:r>
              <a:rPr lang="en-GB" sz="2000" dirty="0" smtClean="0">
                <a:solidFill>
                  <a:srgbClr val="FF0000"/>
                </a:solidFill>
              </a:rPr>
              <a:t>)</a:t>
            </a:r>
          </a:p>
          <a:p>
            <a:r>
              <a:rPr lang="en-GB" sz="2000" dirty="0" err="1" smtClean="0"/>
              <a:t>getPermissionToLand</a:t>
            </a:r>
            <a:r>
              <a:rPr lang="en-GB" sz="2000" dirty="0" smtClean="0">
                <a:solidFill>
                  <a:srgbClr val="FF0000"/>
                </a:solidFill>
              </a:rPr>
              <a:t>():</a:t>
            </a:r>
            <a:r>
              <a:rPr lang="en-GB" sz="2000" dirty="0">
                <a:solidFill>
                  <a:srgbClr val="FF0000"/>
                </a:solidFill>
              </a:rPr>
              <a:t>Boolean</a:t>
            </a:r>
            <a:endParaRPr lang="en-GB" sz="2000" dirty="0" smtClean="0">
              <a:solidFill>
                <a:srgbClr val="FF0000"/>
              </a:solidFill>
            </a:endParaRPr>
          </a:p>
          <a:p>
            <a:endParaRPr lang="en-GB" sz="2000" dirty="0"/>
          </a:p>
        </p:txBody>
      </p:sp>
      <p:sp>
        <p:nvSpPr>
          <p:cNvPr id="10" name="TextBox 9"/>
          <p:cNvSpPr txBox="1"/>
          <p:nvPr/>
        </p:nvSpPr>
        <p:spPr>
          <a:xfrm>
            <a:off x="307622" y="1954059"/>
            <a:ext cx="252028" cy="1754326"/>
          </a:xfrm>
          <a:prstGeom prst="rect">
            <a:avLst/>
          </a:prstGeom>
          <a:noFill/>
        </p:spPr>
        <p:txBody>
          <a:bodyPr wrap="square" rtlCol="0">
            <a:spAutoFit/>
          </a:bodyPr>
          <a:lstStyle/>
          <a:p>
            <a:r>
              <a:rPr lang="en-GB" dirty="0" smtClean="0"/>
              <a:t>-</a:t>
            </a:r>
          </a:p>
          <a:p>
            <a:r>
              <a:rPr lang="en-GB" dirty="0" smtClean="0"/>
              <a:t>-</a:t>
            </a:r>
          </a:p>
          <a:p>
            <a:r>
              <a:rPr lang="en-GB" dirty="0" smtClean="0"/>
              <a:t>-</a:t>
            </a:r>
          </a:p>
          <a:p>
            <a:r>
              <a:rPr lang="en-GB" dirty="0" smtClean="0"/>
              <a:t>-</a:t>
            </a:r>
          </a:p>
          <a:p>
            <a:r>
              <a:rPr lang="en-GB" dirty="0" smtClean="0"/>
              <a:t>-</a:t>
            </a:r>
          </a:p>
          <a:p>
            <a:endParaRPr lang="en-GB" dirty="0"/>
          </a:p>
        </p:txBody>
      </p:sp>
      <p:sp>
        <p:nvSpPr>
          <p:cNvPr id="11" name="TextBox 10"/>
          <p:cNvSpPr txBox="1"/>
          <p:nvPr/>
        </p:nvSpPr>
        <p:spPr>
          <a:xfrm>
            <a:off x="307622" y="3573016"/>
            <a:ext cx="303938" cy="2862322"/>
          </a:xfrm>
          <a:prstGeom prst="rect">
            <a:avLst/>
          </a:prstGeom>
          <a:noFill/>
        </p:spPr>
        <p:txBody>
          <a:bodyPr wrap="square" rtlCol="0">
            <a:spAutoFit/>
          </a:bodyPr>
          <a:lstStyle/>
          <a:p>
            <a:r>
              <a:rPr lang="en-GB" dirty="0" smtClean="0"/>
              <a:t>+</a:t>
            </a:r>
          </a:p>
          <a:p>
            <a:r>
              <a:rPr lang="en-GB" dirty="0"/>
              <a:t>+</a:t>
            </a:r>
            <a:endParaRPr lang="en-GB" dirty="0" smtClean="0"/>
          </a:p>
          <a:p>
            <a:r>
              <a:rPr lang="en-GB" dirty="0"/>
              <a:t>+</a:t>
            </a:r>
            <a:endParaRPr lang="en-GB" dirty="0" smtClean="0"/>
          </a:p>
          <a:p>
            <a:r>
              <a:rPr lang="en-GB" dirty="0"/>
              <a:t>+</a:t>
            </a:r>
            <a:endParaRPr lang="en-GB" dirty="0" smtClean="0"/>
          </a:p>
          <a:p>
            <a:r>
              <a:rPr lang="en-GB" dirty="0" smtClean="0"/>
              <a:t>+</a:t>
            </a:r>
          </a:p>
          <a:p>
            <a:r>
              <a:rPr lang="en-GB" dirty="0" smtClean="0"/>
              <a:t>+</a:t>
            </a:r>
          </a:p>
          <a:p>
            <a:r>
              <a:rPr lang="en-GB" dirty="0" smtClean="0"/>
              <a:t>+</a:t>
            </a:r>
          </a:p>
          <a:p>
            <a:r>
              <a:rPr lang="en-GB" dirty="0" smtClean="0"/>
              <a:t>+</a:t>
            </a:r>
          </a:p>
          <a:p>
            <a:r>
              <a:rPr lang="en-GB" dirty="0" smtClean="0"/>
              <a:t>+</a:t>
            </a:r>
          </a:p>
          <a:p>
            <a:r>
              <a:rPr lang="en-GB" dirty="0"/>
              <a:t>+</a:t>
            </a:r>
          </a:p>
        </p:txBody>
      </p:sp>
      <p:sp>
        <p:nvSpPr>
          <p:cNvPr id="12" name="TextBox 11"/>
          <p:cNvSpPr txBox="1"/>
          <p:nvPr/>
        </p:nvSpPr>
        <p:spPr>
          <a:xfrm>
            <a:off x="4860032" y="1118660"/>
            <a:ext cx="4176464" cy="5909310"/>
          </a:xfrm>
          <a:prstGeom prst="rect">
            <a:avLst/>
          </a:prstGeom>
          <a:noFill/>
        </p:spPr>
        <p:txBody>
          <a:bodyPr wrap="square" rtlCol="0">
            <a:spAutoFit/>
          </a:bodyPr>
          <a:lstStyle/>
          <a:p>
            <a:r>
              <a:rPr lang="en-GB" dirty="0"/>
              <a:t>p</a:t>
            </a:r>
            <a:r>
              <a:rPr lang="en-GB" dirty="0" smtClean="0"/>
              <a:t>ublic class Plane {</a:t>
            </a:r>
          </a:p>
          <a:p>
            <a:endParaRPr lang="en-GB" dirty="0"/>
          </a:p>
          <a:p>
            <a:r>
              <a:rPr lang="en-GB" dirty="0" smtClean="0"/>
              <a:t>   // variables</a:t>
            </a:r>
          </a:p>
          <a:p>
            <a:r>
              <a:rPr lang="en-GB" dirty="0"/>
              <a:t> </a:t>
            </a:r>
            <a:r>
              <a:rPr lang="en-GB" dirty="0" smtClean="0"/>
              <a:t>  private string identifier;</a:t>
            </a:r>
          </a:p>
          <a:p>
            <a:r>
              <a:rPr lang="en-GB" dirty="0"/>
              <a:t> </a:t>
            </a:r>
            <a:r>
              <a:rPr lang="en-GB" dirty="0" smtClean="0"/>
              <a:t>  private string direction;</a:t>
            </a:r>
          </a:p>
          <a:p>
            <a:r>
              <a:rPr lang="en-GB" dirty="0"/>
              <a:t> </a:t>
            </a:r>
            <a:r>
              <a:rPr lang="en-GB" dirty="0" smtClean="0"/>
              <a:t>  private float speed;</a:t>
            </a:r>
          </a:p>
          <a:p>
            <a:r>
              <a:rPr lang="en-GB" dirty="0"/>
              <a:t> </a:t>
            </a:r>
            <a:r>
              <a:rPr lang="en-GB" dirty="0" smtClean="0"/>
              <a:t>  private string position;</a:t>
            </a:r>
          </a:p>
          <a:p>
            <a:endParaRPr lang="en-GB" dirty="0"/>
          </a:p>
          <a:p>
            <a:r>
              <a:rPr lang="en-GB" dirty="0" smtClean="0"/>
              <a:t>  // methods</a:t>
            </a:r>
          </a:p>
          <a:p>
            <a:endParaRPr lang="en-GB" dirty="0"/>
          </a:p>
          <a:p>
            <a:r>
              <a:rPr lang="en-GB" dirty="0" smtClean="0"/>
              <a:t>  public string </a:t>
            </a:r>
            <a:r>
              <a:rPr lang="en-GB" dirty="0" err="1" smtClean="0"/>
              <a:t>getIdentifier</a:t>
            </a:r>
            <a:r>
              <a:rPr lang="en-GB" dirty="0" smtClean="0"/>
              <a:t>()</a:t>
            </a:r>
          </a:p>
          <a:p>
            <a:r>
              <a:rPr lang="en-GB" dirty="0" smtClean="0"/>
              <a:t>  { </a:t>
            </a:r>
          </a:p>
          <a:p>
            <a:r>
              <a:rPr lang="en-GB" dirty="0" smtClean="0"/>
              <a:t>	return identifier;</a:t>
            </a:r>
          </a:p>
          <a:p>
            <a:r>
              <a:rPr lang="en-GB" dirty="0" smtClean="0"/>
              <a:t>  }</a:t>
            </a:r>
          </a:p>
          <a:p>
            <a:endParaRPr lang="en-GB" dirty="0"/>
          </a:p>
          <a:p>
            <a:r>
              <a:rPr lang="en-GB" dirty="0"/>
              <a:t> </a:t>
            </a:r>
            <a:r>
              <a:rPr lang="en-GB" dirty="0" smtClean="0"/>
              <a:t> public void </a:t>
            </a:r>
            <a:r>
              <a:rPr lang="en-GB" dirty="0" err="1" smtClean="0"/>
              <a:t>setIdentifier</a:t>
            </a:r>
            <a:r>
              <a:rPr lang="en-GB" dirty="0" smtClean="0"/>
              <a:t>(string </a:t>
            </a:r>
            <a:r>
              <a:rPr lang="en-GB" dirty="0" err="1" smtClean="0"/>
              <a:t>newIdentifier</a:t>
            </a:r>
            <a:r>
              <a:rPr lang="en-GB" dirty="0" smtClean="0"/>
              <a:t>)</a:t>
            </a:r>
          </a:p>
          <a:p>
            <a:r>
              <a:rPr lang="en-GB" dirty="0" smtClean="0"/>
              <a:t>  {</a:t>
            </a:r>
          </a:p>
          <a:p>
            <a:r>
              <a:rPr lang="en-GB" dirty="0" smtClean="0"/>
              <a:t>	identifier= </a:t>
            </a:r>
            <a:r>
              <a:rPr lang="en-GB" dirty="0" err="1" smtClean="0"/>
              <a:t>newIdentifier</a:t>
            </a:r>
            <a:r>
              <a:rPr lang="en-GB" dirty="0" smtClean="0"/>
              <a:t>;</a:t>
            </a:r>
            <a:endParaRPr lang="en-GB" dirty="0"/>
          </a:p>
          <a:p>
            <a:r>
              <a:rPr lang="en-GB" dirty="0" smtClean="0"/>
              <a:t>  }</a:t>
            </a:r>
          </a:p>
          <a:p>
            <a:r>
              <a:rPr lang="en-GB" dirty="0" smtClean="0"/>
              <a:t>}</a:t>
            </a:r>
            <a:endParaRPr lang="en-GB" dirty="0"/>
          </a:p>
        </p:txBody>
      </p:sp>
    </p:spTree>
    <p:extLst>
      <p:ext uri="{BB962C8B-B14F-4D97-AF65-F5344CB8AC3E}">
        <p14:creationId xmlns:p14="http://schemas.microsoft.com/office/powerpoint/2010/main" val="152355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08688"/>
          </a:xfrm>
        </p:spPr>
        <p:txBody>
          <a:bodyPr>
            <a:normAutofit fontScale="90000"/>
          </a:bodyPr>
          <a:lstStyle/>
          <a:p>
            <a:pPr algn="ctr"/>
            <a:r>
              <a:rPr lang="en-GB" dirty="0" smtClean="0"/>
              <a:t>C# Properties</a:t>
            </a:r>
            <a:endParaRPr lang="en-GB" dirty="0"/>
          </a:p>
        </p:txBody>
      </p:sp>
      <p:sp>
        <p:nvSpPr>
          <p:cNvPr id="3" name="Content Placeholder 2"/>
          <p:cNvSpPr>
            <a:spLocks noGrp="1"/>
          </p:cNvSpPr>
          <p:nvPr>
            <p:ph idx="1"/>
          </p:nvPr>
        </p:nvSpPr>
        <p:spPr>
          <a:xfrm>
            <a:off x="457200" y="1052736"/>
            <a:ext cx="8229600" cy="5271864"/>
          </a:xfrm>
        </p:spPr>
        <p:txBody>
          <a:bodyPr>
            <a:normAutofit fontScale="85000" lnSpcReduction="10000"/>
          </a:bodyPr>
          <a:lstStyle/>
          <a:p>
            <a:r>
              <a:rPr lang="en-GB" dirty="0" smtClean="0"/>
              <a:t>Could define methods </a:t>
            </a:r>
            <a:r>
              <a:rPr lang="en-GB" dirty="0" err="1" smtClean="0"/>
              <a:t>setIdentifier</a:t>
            </a:r>
            <a:r>
              <a:rPr lang="en-GB" dirty="0" smtClean="0"/>
              <a:t>(), </a:t>
            </a:r>
            <a:r>
              <a:rPr lang="en-GB" dirty="0" err="1" smtClean="0"/>
              <a:t>getIdentifier</a:t>
            </a:r>
            <a:r>
              <a:rPr lang="en-GB" dirty="0" smtClean="0"/>
              <a:t>() to access/modify an instance variable but </a:t>
            </a:r>
            <a:r>
              <a:rPr lang="en-GB" b="1" dirty="0" smtClean="0">
                <a:solidFill>
                  <a:srgbClr val="FF0000"/>
                </a:solidFill>
              </a:rPr>
              <a:t>C# properties</a:t>
            </a:r>
            <a:r>
              <a:rPr lang="en-GB" dirty="0" smtClean="0"/>
              <a:t> provide a more elegant solution:</a:t>
            </a:r>
          </a:p>
          <a:p>
            <a:pPr lvl="1"/>
            <a:r>
              <a:rPr lang="en-GB" dirty="0" smtClean="0"/>
              <a:t>Declare your private instance variables, then declare a </a:t>
            </a:r>
            <a:r>
              <a:rPr lang="en-GB" b="1" dirty="0" smtClean="0"/>
              <a:t>property</a:t>
            </a:r>
            <a:r>
              <a:rPr lang="en-GB" dirty="0" smtClean="0"/>
              <a:t> for each of them you want to access/modify</a:t>
            </a:r>
          </a:p>
          <a:p>
            <a:pPr lvl="1"/>
            <a:r>
              <a:rPr lang="en-GB" dirty="0" smtClean="0"/>
              <a:t>User-defined properties can contain a get accessor, a set accessor or both</a:t>
            </a:r>
          </a:p>
          <a:p>
            <a:pPr lvl="2"/>
            <a:r>
              <a:rPr lang="en-GB" dirty="0"/>
              <a:t>g</a:t>
            </a:r>
            <a:r>
              <a:rPr lang="en-GB" dirty="0" smtClean="0"/>
              <a:t>et – enables client to read the value of a private instance variable</a:t>
            </a:r>
          </a:p>
          <a:p>
            <a:pPr lvl="2"/>
            <a:r>
              <a:rPr lang="en-GB" dirty="0"/>
              <a:t>s</a:t>
            </a:r>
            <a:r>
              <a:rPr lang="en-GB" dirty="0" smtClean="0"/>
              <a:t>et – enables the client to modify the value of a private instance variable</a:t>
            </a:r>
          </a:p>
          <a:p>
            <a:pPr lvl="1"/>
            <a:r>
              <a:rPr lang="en-GB" dirty="0" smtClean="0"/>
              <a:t>Why use properties?</a:t>
            </a:r>
          </a:p>
          <a:p>
            <a:pPr lvl="2"/>
            <a:r>
              <a:rPr lang="en-GB" dirty="0" smtClean="0"/>
              <a:t>After defining a property you can use it like a variable </a:t>
            </a:r>
          </a:p>
          <a:p>
            <a:pPr lvl="2"/>
            <a:r>
              <a:rPr lang="en-GB" dirty="0" smtClean="0"/>
              <a:t>i.e. assign a value using “=“ (this executes the set accessor to set the value of the instance),using the variable to look at the value executes the get accessor </a:t>
            </a:r>
          </a:p>
          <a:p>
            <a:pPr lvl="2"/>
            <a:r>
              <a:rPr lang="en-GB" dirty="0" smtClean="0"/>
              <a:t>Using a property allows us to control access to the data i.e. we don’t have to show the raw data using the get accessor, and we can implement some data validation before modifying the instance variable in the set accessor</a:t>
            </a:r>
          </a:p>
        </p:txBody>
      </p:sp>
    </p:spTree>
    <p:extLst>
      <p:ext uri="{BB962C8B-B14F-4D97-AF65-F5344CB8AC3E}">
        <p14:creationId xmlns:p14="http://schemas.microsoft.com/office/powerpoint/2010/main" val="182640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fontScale="90000"/>
          </a:bodyPr>
          <a:lstStyle/>
          <a:p>
            <a:pPr algn="ctr"/>
            <a:r>
              <a:rPr lang="en-GB" dirty="0" smtClean="0"/>
              <a:t>C# Properties</a:t>
            </a:r>
            <a:endParaRPr lang="en-GB" dirty="0"/>
          </a:p>
        </p:txBody>
      </p:sp>
      <p:sp>
        <p:nvSpPr>
          <p:cNvPr id="4" name="TextBox 3"/>
          <p:cNvSpPr txBox="1"/>
          <p:nvPr/>
        </p:nvSpPr>
        <p:spPr>
          <a:xfrm>
            <a:off x="677775" y="1097139"/>
            <a:ext cx="8064896" cy="5355312"/>
          </a:xfrm>
          <a:prstGeom prst="rect">
            <a:avLst/>
          </a:prstGeom>
          <a:noFill/>
        </p:spPr>
        <p:txBody>
          <a:bodyPr wrap="square" rtlCol="0">
            <a:spAutoFit/>
          </a:bodyPr>
          <a:lstStyle/>
          <a:p>
            <a:r>
              <a:rPr lang="en-GB" dirty="0">
                <a:solidFill>
                  <a:schemeClr val="accent1"/>
                </a:solidFill>
              </a:rPr>
              <a:t>public class Plane {</a:t>
            </a:r>
          </a:p>
          <a:p>
            <a:endParaRPr lang="en-GB" dirty="0">
              <a:solidFill>
                <a:schemeClr val="accent1"/>
              </a:solidFill>
            </a:endParaRPr>
          </a:p>
          <a:p>
            <a:r>
              <a:rPr lang="en-GB" dirty="0">
                <a:solidFill>
                  <a:schemeClr val="accent1"/>
                </a:solidFill>
              </a:rPr>
              <a:t>   // </a:t>
            </a:r>
            <a:r>
              <a:rPr lang="en-GB" dirty="0" smtClean="0">
                <a:solidFill>
                  <a:schemeClr val="accent1"/>
                </a:solidFill>
              </a:rPr>
              <a:t>variables</a:t>
            </a:r>
          </a:p>
          <a:p>
            <a:r>
              <a:rPr lang="en-GB" dirty="0">
                <a:solidFill>
                  <a:schemeClr val="accent1"/>
                </a:solidFill>
              </a:rPr>
              <a:t> </a:t>
            </a:r>
            <a:r>
              <a:rPr lang="en-GB" dirty="0" smtClean="0">
                <a:solidFill>
                  <a:schemeClr val="accent1"/>
                </a:solidFill>
              </a:rPr>
              <a:t>  private </a:t>
            </a:r>
            <a:r>
              <a:rPr lang="en-GB" dirty="0">
                <a:solidFill>
                  <a:schemeClr val="accent1"/>
                </a:solidFill>
              </a:rPr>
              <a:t>s</a:t>
            </a:r>
            <a:r>
              <a:rPr lang="en-GB" dirty="0" smtClean="0">
                <a:solidFill>
                  <a:schemeClr val="accent1"/>
                </a:solidFill>
              </a:rPr>
              <a:t>tring </a:t>
            </a:r>
            <a:r>
              <a:rPr lang="en-GB" dirty="0">
                <a:solidFill>
                  <a:schemeClr val="accent1"/>
                </a:solidFill>
              </a:rPr>
              <a:t>identifier;</a:t>
            </a:r>
          </a:p>
          <a:p>
            <a:r>
              <a:rPr lang="en-GB" dirty="0">
                <a:solidFill>
                  <a:schemeClr val="accent1"/>
                </a:solidFill>
              </a:rPr>
              <a:t>   </a:t>
            </a:r>
            <a:endParaRPr lang="en-GB" dirty="0" smtClean="0">
              <a:solidFill>
                <a:schemeClr val="accent1"/>
              </a:solidFill>
            </a:endParaRPr>
          </a:p>
          <a:p>
            <a:r>
              <a:rPr lang="en-GB" dirty="0" smtClean="0">
                <a:solidFill>
                  <a:schemeClr val="accent1"/>
                </a:solidFill>
              </a:rPr>
              <a:t>  // Property – convention is to name property with the capitalised name of</a:t>
            </a:r>
          </a:p>
          <a:p>
            <a:r>
              <a:rPr lang="en-GB" dirty="0">
                <a:solidFill>
                  <a:schemeClr val="accent1"/>
                </a:solidFill>
              </a:rPr>
              <a:t> </a:t>
            </a:r>
            <a:r>
              <a:rPr lang="en-GB" dirty="0" smtClean="0">
                <a:solidFill>
                  <a:schemeClr val="accent1"/>
                </a:solidFill>
              </a:rPr>
              <a:t> // the instance variable it manipulates</a:t>
            </a:r>
          </a:p>
          <a:p>
            <a:endParaRPr lang="en-GB" dirty="0" smtClean="0">
              <a:solidFill>
                <a:schemeClr val="accent1"/>
              </a:solidFill>
            </a:endParaRPr>
          </a:p>
          <a:p>
            <a:r>
              <a:rPr lang="en-GB" dirty="0" smtClean="0">
                <a:solidFill>
                  <a:schemeClr val="accent1"/>
                </a:solidFill>
              </a:rPr>
              <a:t>  public String Identifier</a:t>
            </a:r>
          </a:p>
          <a:p>
            <a:r>
              <a:rPr lang="en-GB" dirty="0">
                <a:solidFill>
                  <a:schemeClr val="accent1"/>
                </a:solidFill>
              </a:rPr>
              <a:t> </a:t>
            </a:r>
            <a:r>
              <a:rPr lang="en-GB" dirty="0" smtClean="0">
                <a:solidFill>
                  <a:schemeClr val="accent1"/>
                </a:solidFill>
              </a:rPr>
              <a:t> {</a:t>
            </a:r>
          </a:p>
          <a:p>
            <a:r>
              <a:rPr lang="en-GB" dirty="0" smtClean="0">
                <a:solidFill>
                  <a:schemeClr val="accent1"/>
                </a:solidFill>
              </a:rPr>
              <a:t>	get</a:t>
            </a:r>
          </a:p>
          <a:p>
            <a:r>
              <a:rPr lang="en-GB" dirty="0" smtClean="0">
                <a:solidFill>
                  <a:schemeClr val="accent1"/>
                </a:solidFill>
              </a:rPr>
              <a:t>	{</a:t>
            </a:r>
          </a:p>
          <a:p>
            <a:r>
              <a:rPr lang="en-GB" dirty="0">
                <a:solidFill>
                  <a:schemeClr val="accent1"/>
                </a:solidFill>
              </a:rPr>
              <a:t>	</a:t>
            </a:r>
            <a:r>
              <a:rPr lang="en-GB" dirty="0" smtClean="0">
                <a:solidFill>
                  <a:schemeClr val="accent1"/>
                </a:solidFill>
              </a:rPr>
              <a:t>	return identifier;</a:t>
            </a:r>
          </a:p>
          <a:p>
            <a:r>
              <a:rPr lang="en-GB" dirty="0">
                <a:solidFill>
                  <a:schemeClr val="accent1"/>
                </a:solidFill>
              </a:rPr>
              <a:t>	</a:t>
            </a:r>
            <a:r>
              <a:rPr lang="en-GB" dirty="0" smtClean="0">
                <a:solidFill>
                  <a:schemeClr val="accent1"/>
                </a:solidFill>
              </a:rPr>
              <a:t>}</a:t>
            </a:r>
          </a:p>
          <a:p>
            <a:r>
              <a:rPr lang="en-GB" dirty="0">
                <a:solidFill>
                  <a:schemeClr val="accent1"/>
                </a:solidFill>
              </a:rPr>
              <a:t>	</a:t>
            </a:r>
            <a:r>
              <a:rPr lang="en-GB" dirty="0" smtClean="0">
                <a:solidFill>
                  <a:schemeClr val="accent1"/>
                </a:solidFill>
              </a:rPr>
              <a:t>set</a:t>
            </a:r>
          </a:p>
          <a:p>
            <a:r>
              <a:rPr lang="en-GB" dirty="0">
                <a:solidFill>
                  <a:schemeClr val="accent1"/>
                </a:solidFill>
              </a:rPr>
              <a:t>	</a:t>
            </a:r>
            <a:r>
              <a:rPr lang="en-GB" dirty="0" smtClean="0">
                <a:solidFill>
                  <a:schemeClr val="accent1"/>
                </a:solidFill>
              </a:rPr>
              <a:t>{</a:t>
            </a:r>
          </a:p>
          <a:p>
            <a:r>
              <a:rPr lang="en-GB" dirty="0">
                <a:solidFill>
                  <a:schemeClr val="accent1"/>
                </a:solidFill>
              </a:rPr>
              <a:t>	</a:t>
            </a:r>
            <a:r>
              <a:rPr lang="en-GB" dirty="0" smtClean="0">
                <a:solidFill>
                  <a:schemeClr val="accent1"/>
                </a:solidFill>
              </a:rPr>
              <a:t>	identifier = value;</a:t>
            </a:r>
          </a:p>
          <a:p>
            <a:r>
              <a:rPr lang="en-GB" dirty="0">
                <a:solidFill>
                  <a:schemeClr val="accent1"/>
                </a:solidFill>
              </a:rPr>
              <a:t>	</a:t>
            </a:r>
            <a:r>
              <a:rPr lang="en-GB" dirty="0" smtClean="0">
                <a:solidFill>
                  <a:schemeClr val="accent1"/>
                </a:solidFill>
              </a:rPr>
              <a:t>}</a:t>
            </a:r>
          </a:p>
          <a:p>
            <a:r>
              <a:rPr lang="en-GB" dirty="0">
                <a:solidFill>
                  <a:schemeClr val="accent1"/>
                </a:solidFill>
              </a:rPr>
              <a:t>}</a:t>
            </a:r>
          </a:p>
        </p:txBody>
      </p:sp>
      <p:sp>
        <p:nvSpPr>
          <p:cNvPr id="5" name="TextBox 4"/>
          <p:cNvSpPr txBox="1"/>
          <p:nvPr/>
        </p:nvSpPr>
        <p:spPr>
          <a:xfrm>
            <a:off x="4860032" y="5157192"/>
            <a:ext cx="3816424" cy="923330"/>
          </a:xfrm>
          <a:prstGeom prst="rect">
            <a:avLst/>
          </a:prstGeom>
          <a:noFill/>
        </p:spPr>
        <p:txBody>
          <a:bodyPr wrap="square" rtlCol="0">
            <a:spAutoFit/>
          </a:bodyPr>
          <a:lstStyle/>
          <a:p>
            <a:r>
              <a:rPr lang="en-GB" dirty="0" smtClean="0"/>
              <a:t>Contextual keyword </a:t>
            </a:r>
            <a:r>
              <a:rPr lang="en-GB" b="1" dirty="0" smtClean="0">
                <a:solidFill>
                  <a:srgbClr val="FF0000"/>
                </a:solidFill>
              </a:rPr>
              <a:t>value</a:t>
            </a:r>
            <a:r>
              <a:rPr lang="en-GB" dirty="0" smtClean="0">
                <a:solidFill>
                  <a:srgbClr val="FF0000"/>
                </a:solidFill>
              </a:rPr>
              <a:t> </a:t>
            </a:r>
            <a:r>
              <a:rPr lang="en-GB" dirty="0" smtClean="0"/>
              <a:t>is implicitly declared and initialised in the set accessor, we can just use it</a:t>
            </a:r>
            <a:endParaRPr lang="en-GB" dirty="0"/>
          </a:p>
        </p:txBody>
      </p:sp>
      <p:sp>
        <p:nvSpPr>
          <p:cNvPr id="3" name="TextBox 2"/>
          <p:cNvSpPr txBox="1"/>
          <p:nvPr/>
        </p:nvSpPr>
        <p:spPr>
          <a:xfrm>
            <a:off x="4968044" y="2991035"/>
            <a:ext cx="3600400" cy="1754326"/>
          </a:xfrm>
          <a:prstGeom prst="rect">
            <a:avLst/>
          </a:prstGeom>
          <a:noFill/>
        </p:spPr>
        <p:txBody>
          <a:bodyPr wrap="square" rtlCol="0">
            <a:spAutoFit/>
          </a:bodyPr>
          <a:lstStyle/>
          <a:p>
            <a:r>
              <a:rPr lang="en-GB" dirty="0" smtClean="0"/>
              <a:t>If desired we can add code in get accessor to return something other than the raw data.  We can add code in set accessor  to pre-process the data before storing the value i.e. data validation</a:t>
            </a:r>
            <a:endParaRPr lang="en-GB" dirty="0"/>
          </a:p>
        </p:txBody>
      </p:sp>
    </p:spTree>
    <p:extLst>
      <p:ext uri="{BB962C8B-B14F-4D97-AF65-F5344CB8AC3E}">
        <p14:creationId xmlns:p14="http://schemas.microsoft.com/office/powerpoint/2010/main" val="422492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60648"/>
            <a:ext cx="8229600" cy="708688"/>
          </a:xfrm>
        </p:spPr>
        <p:txBody>
          <a:bodyPr>
            <a:normAutofit fontScale="90000"/>
          </a:bodyPr>
          <a:lstStyle/>
          <a:p>
            <a:pPr algn="ctr"/>
            <a:r>
              <a:rPr lang="en-GB" dirty="0" smtClean="0"/>
              <a:t>C# Auto-implemented properties</a:t>
            </a:r>
            <a:endParaRPr lang="en-GB" dirty="0"/>
          </a:p>
        </p:txBody>
      </p:sp>
      <p:sp>
        <p:nvSpPr>
          <p:cNvPr id="4" name="TextBox 3"/>
          <p:cNvSpPr txBox="1"/>
          <p:nvPr/>
        </p:nvSpPr>
        <p:spPr>
          <a:xfrm>
            <a:off x="337993" y="1052736"/>
            <a:ext cx="8352928" cy="2862322"/>
          </a:xfrm>
          <a:prstGeom prst="rect">
            <a:avLst/>
          </a:prstGeom>
          <a:noFill/>
        </p:spPr>
        <p:txBody>
          <a:bodyPr wrap="square" rtlCol="0">
            <a:spAutoFit/>
          </a:bodyPr>
          <a:lstStyle/>
          <a:p>
            <a:r>
              <a:rPr lang="en-GB" dirty="0" smtClean="0"/>
              <a:t>If you </a:t>
            </a:r>
            <a:r>
              <a:rPr lang="en-GB" dirty="0"/>
              <a:t>are simply using the get accessor to return the value of the instance variable, and the set accessor to assign a value to the instance variable then we can use the auto-implemented </a:t>
            </a:r>
            <a:r>
              <a:rPr lang="en-GB" dirty="0" smtClean="0"/>
              <a:t>properties:</a:t>
            </a:r>
          </a:p>
          <a:p>
            <a:endParaRPr lang="en-GB" dirty="0"/>
          </a:p>
          <a:p>
            <a:r>
              <a:rPr lang="en-GB" dirty="0" smtClean="0"/>
              <a:t>public </a:t>
            </a:r>
            <a:r>
              <a:rPr lang="en-GB" dirty="0"/>
              <a:t>class Plane </a:t>
            </a:r>
            <a:endParaRPr lang="en-GB" dirty="0" smtClean="0"/>
          </a:p>
          <a:p>
            <a:r>
              <a:rPr lang="en-GB" dirty="0" smtClean="0"/>
              <a:t>{</a:t>
            </a:r>
            <a:endParaRPr lang="en-GB" dirty="0"/>
          </a:p>
          <a:p>
            <a:endParaRPr lang="en-GB" dirty="0"/>
          </a:p>
          <a:p>
            <a:r>
              <a:rPr lang="en-GB" dirty="0"/>
              <a:t> </a:t>
            </a:r>
            <a:r>
              <a:rPr lang="en-GB" dirty="0" smtClean="0"/>
              <a:t>   public </a:t>
            </a:r>
            <a:r>
              <a:rPr lang="en-GB" dirty="0"/>
              <a:t>string </a:t>
            </a:r>
            <a:r>
              <a:rPr lang="en-GB" dirty="0" smtClean="0"/>
              <a:t>Identifier{ </a:t>
            </a:r>
            <a:r>
              <a:rPr lang="en-GB" dirty="0"/>
              <a:t>get; set; }</a:t>
            </a:r>
          </a:p>
          <a:p>
            <a:endParaRPr lang="en-GB" dirty="0" smtClean="0"/>
          </a:p>
          <a:p>
            <a:r>
              <a:rPr lang="en-GB" dirty="0" smtClean="0"/>
              <a:t>}</a:t>
            </a:r>
            <a:endParaRPr lang="en-GB" dirty="0"/>
          </a:p>
        </p:txBody>
      </p:sp>
      <p:sp>
        <p:nvSpPr>
          <p:cNvPr id="5" name="TextBox 4"/>
          <p:cNvSpPr txBox="1"/>
          <p:nvPr/>
        </p:nvSpPr>
        <p:spPr>
          <a:xfrm>
            <a:off x="4355976" y="2348880"/>
            <a:ext cx="4464496" cy="2862322"/>
          </a:xfrm>
          <a:prstGeom prst="rect">
            <a:avLst/>
          </a:prstGeom>
          <a:noFill/>
        </p:spPr>
        <p:txBody>
          <a:bodyPr wrap="square" rtlCol="0">
            <a:spAutoFit/>
          </a:bodyPr>
          <a:lstStyle/>
          <a:p>
            <a:pPr marL="285750" indent="-285750">
              <a:buFont typeface="Arial" panose="020B0604020202020204" pitchFamily="34" charset="0"/>
              <a:buChar char="•"/>
            </a:pPr>
            <a:r>
              <a:rPr lang="en-GB" dirty="0"/>
              <a:t>Unlike a user-defined property, an auto-implemented property, must have both a get and a set accessor. </a:t>
            </a:r>
            <a:endParaRPr lang="en-GB" dirty="0" smtClean="0"/>
          </a:p>
          <a:p>
            <a:pPr marL="285750" indent="-285750">
              <a:buFont typeface="Arial" panose="020B0604020202020204" pitchFamily="34" charset="0"/>
              <a:buChar char="•"/>
            </a:pPr>
            <a:r>
              <a:rPr lang="en-GB" dirty="0" smtClean="0"/>
              <a:t>This </a:t>
            </a:r>
            <a:r>
              <a:rPr lang="en-GB" dirty="0"/>
              <a:t>enables you to implement the property trivially, which is handy when you’re first designing a class. </a:t>
            </a:r>
            <a:endParaRPr lang="en-GB" dirty="0" smtClean="0"/>
          </a:p>
          <a:p>
            <a:pPr marL="285750" indent="-285750">
              <a:buFont typeface="Arial" panose="020B0604020202020204" pitchFamily="34" charset="0"/>
              <a:buChar char="•"/>
            </a:pPr>
            <a:r>
              <a:rPr lang="en-GB" dirty="0" smtClean="0"/>
              <a:t>If </a:t>
            </a:r>
            <a:r>
              <a:rPr lang="en-GB" dirty="0"/>
              <a:t>you later decide to include other logic in the get or set accessors, you can simply modify the property’s implementation</a:t>
            </a:r>
          </a:p>
        </p:txBody>
      </p:sp>
    </p:spTree>
    <p:extLst>
      <p:ext uri="{BB962C8B-B14F-4D97-AF65-F5344CB8AC3E}">
        <p14:creationId xmlns:p14="http://schemas.microsoft.com/office/powerpoint/2010/main" val="360306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08688"/>
          </a:xfrm>
        </p:spPr>
        <p:txBody>
          <a:bodyPr>
            <a:normAutofit fontScale="90000"/>
          </a:bodyPr>
          <a:lstStyle/>
          <a:p>
            <a:pPr algn="ctr"/>
            <a:r>
              <a:rPr lang="en-GB" dirty="0" smtClean="0"/>
              <a:t>Instantiation</a:t>
            </a:r>
            <a:endParaRPr lang="en-GB" dirty="0"/>
          </a:p>
        </p:txBody>
      </p:sp>
      <p:sp>
        <p:nvSpPr>
          <p:cNvPr id="3" name="Content Placeholder 2"/>
          <p:cNvSpPr>
            <a:spLocks noGrp="1"/>
          </p:cNvSpPr>
          <p:nvPr>
            <p:ph idx="1"/>
          </p:nvPr>
        </p:nvSpPr>
        <p:spPr>
          <a:xfrm>
            <a:off x="457200" y="836712"/>
            <a:ext cx="8229600" cy="5487888"/>
          </a:xfrm>
        </p:spPr>
        <p:txBody>
          <a:bodyPr>
            <a:normAutofit fontScale="92500" lnSpcReduction="20000"/>
          </a:bodyPr>
          <a:lstStyle/>
          <a:p>
            <a:r>
              <a:rPr lang="en-GB" dirty="0" smtClean="0"/>
              <a:t>Creating an instance of an object</a:t>
            </a:r>
          </a:p>
          <a:p>
            <a:pPr lvl="1"/>
            <a:r>
              <a:rPr lang="en-GB" b="1" dirty="0">
                <a:solidFill>
                  <a:srgbClr val="FF0000"/>
                </a:solidFill>
              </a:rPr>
              <a:t>n</a:t>
            </a:r>
            <a:r>
              <a:rPr lang="en-GB" b="1" dirty="0" smtClean="0">
                <a:solidFill>
                  <a:srgbClr val="FF0000"/>
                </a:solidFill>
              </a:rPr>
              <a:t>ew</a:t>
            </a:r>
            <a:r>
              <a:rPr lang="en-GB" dirty="0" smtClean="0"/>
              <a:t> keyword</a:t>
            </a:r>
          </a:p>
          <a:p>
            <a:pPr marL="393192" lvl="1" indent="0">
              <a:buNone/>
            </a:pPr>
            <a:r>
              <a:rPr lang="en-GB" dirty="0"/>
              <a:t>	</a:t>
            </a:r>
            <a:r>
              <a:rPr lang="en-GB" dirty="0" smtClean="0">
                <a:solidFill>
                  <a:schemeClr val="accent1"/>
                </a:solidFill>
              </a:rPr>
              <a:t>Plane </a:t>
            </a:r>
            <a:r>
              <a:rPr lang="en-GB" dirty="0">
                <a:solidFill>
                  <a:schemeClr val="accent1"/>
                </a:solidFill>
              </a:rPr>
              <a:t>boeing777 = new Plane</a:t>
            </a:r>
            <a:r>
              <a:rPr lang="en-GB" dirty="0" smtClean="0">
                <a:solidFill>
                  <a:schemeClr val="accent1"/>
                </a:solidFill>
              </a:rPr>
              <a:t>();</a:t>
            </a:r>
          </a:p>
          <a:p>
            <a:pPr lvl="1"/>
            <a:r>
              <a:rPr lang="en-GB" dirty="0" smtClean="0"/>
              <a:t>In the background the computer is allocating an area in memory for the object and is initialising all of the variables in it and returning a reference to that object.</a:t>
            </a:r>
          </a:p>
          <a:p>
            <a:r>
              <a:rPr lang="en-GB" dirty="0" smtClean="0"/>
              <a:t>If you want something different to happen when the object is being created then use a custom constructor method.  </a:t>
            </a:r>
          </a:p>
          <a:p>
            <a:r>
              <a:rPr lang="en-GB" dirty="0"/>
              <a:t>T</a:t>
            </a:r>
            <a:r>
              <a:rPr lang="en-GB" dirty="0" smtClean="0"/>
              <a:t>he </a:t>
            </a:r>
            <a:r>
              <a:rPr lang="en-GB" dirty="0"/>
              <a:t>compiler automatically provides a public default constructor (with no parameters) for each class that does not explicitly define a </a:t>
            </a:r>
            <a:r>
              <a:rPr lang="en-GB" dirty="0" smtClean="0"/>
              <a:t>custom constructor</a:t>
            </a:r>
            <a:r>
              <a:rPr lang="en-GB" dirty="0"/>
              <a:t>, so every class has a </a:t>
            </a:r>
            <a:r>
              <a:rPr lang="en-GB" dirty="0" smtClean="0"/>
              <a:t>constructor</a:t>
            </a:r>
          </a:p>
          <a:p>
            <a:r>
              <a:rPr lang="en-GB" dirty="0" smtClean="0"/>
              <a:t>The constructor method is always used to create the object and is called when it is instantiated.</a:t>
            </a:r>
          </a:p>
          <a:p>
            <a:pPr lvl="1"/>
            <a:r>
              <a:rPr lang="en-GB" dirty="0" smtClean="0"/>
              <a:t>Constructor method has same name as the class</a:t>
            </a:r>
          </a:p>
          <a:p>
            <a:pPr lvl="1"/>
            <a:r>
              <a:rPr lang="en-GB" dirty="0" smtClean="0"/>
              <a:t>Can have multiple constructor methods - overloading</a:t>
            </a:r>
          </a:p>
        </p:txBody>
      </p:sp>
    </p:spTree>
    <p:extLst>
      <p:ext uri="{BB962C8B-B14F-4D97-AF65-F5344CB8AC3E}">
        <p14:creationId xmlns:p14="http://schemas.microsoft.com/office/powerpoint/2010/main" val="420858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0616"/>
          </a:xfrm>
        </p:spPr>
        <p:txBody>
          <a:bodyPr>
            <a:normAutofit fontScale="90000"/>
          </a:bodyPr>
          <a:lstStyle/>
          <a:p>
            <a:pPr algn="ctr"/>
            <a:r>
              <a:rPr lang="en-GB" sz="4000" dirty="0" smtClean="0"/>
              <a:t>Plane class with specific constructor</a:t>
            </a:r>
            <a:endParaRPr lang="en-GB" sz="4000" dirty="0"/>
          </a:p>
        </p:txBody>
      </p:sp>
      <p:sp>
        <p:nvSpPr>
          <p:cNvPr id="4" name="TextBox 3"/>
          <p:cNvSpPr txBox="1"/>
          <p:nvPr/>
        </p:nvSpPr>
        <p:spPr>
          <a:xfrm>
            <a:off x="611560" y="1556792"/>
            <a:ext cx="7848872" cy="3693319"/>
          </a:xfrm>
          <a:prstGeom prst="rect">
            <a:avLst/>
          </a:prstGeom>
          <a:noFill/>
        </p:spPr>
        <p:txBody>
          <a:bodyPr wrap="square" rtlCol="0">
            <a:spAutoFit/>
          </a:bodyPr>
          <a:lstStyle/>
          <a:p>
            <a:r>
              <a:rPr lang="en-GB" dirty="0">
                <a:solidFill>
                  <a:schemeClr val="accent1"/>
                </a:solidFill>
              </a:rPr>
              <a:t>public class Plane </a:t>
            </a:r>
            <a:endParaRPr lang="en-GB" dirty="0" smtClean="0">
              <a:solidFill>
                <a:schemeClr val="accent1"/>
              </a:solidFill>
            </a:endParaRPr>
          </a:p>
          <a:p>
            <a:r>
              <a:rPr lang="en-GB" dirty="0" smtClean="0">
                <a:solidFill>
                  <a:schemeClr val="accent1"/>
                </a:solidFill>
              </a:rPr>
              <a:t>{</a:t>
            </a:r>
            <a:endParaRPr lang="en-GB" dirty="0">
              <a:solidFill>
                <a:schemeClr val="accent1"/>
              </a:solidFill>
            </a:endParaRPr>
          </a:p>
          <a:p>
            <a:endParaRPr lang="en-GB" dirty="0" smtClean="0">
              <a:solidFill>
                <a:schemeClr val="accent1"/>
              </a:solidFill>
            </a:endParaRPr>
          </a:p>
          <a:p>
            <a:r>
              <a:rPr lang="en-GB" dirty="0" smtClean="0">
                <a:solidFill>
                  <a:schemeClr val="accent1"/>
                </a:solidFill>
              </a:rPr>
              <a:t>    public </a:t>
            </a:r>
            <a:r>
              <a:rPr lang="en-GB" dirty="0">
                <a:solidFill>
                  <a:schemeClr val="accent1"/>
                </a:solidFill>
              </a:rPr>
              <a:t>string Identifier{ get; set; }</a:t>
            </a:r>
          </a:p>
          <a:p>
            <a:endParaRPr lang="en-GB" dirty="0" smtClean="0">
              <a:solidFill>
                <a:schemeClr val="accent1"/>
              </a:solidFill>
            </a:endParaRPr>
          </a:p>
          <a:p>
            <a:r>
              <a:rPr lang="en-GB" dirty="0">
                <a:solidFill>
                  <a:schemeClr val="accent1"/>
                </a:solidFill>
              </a:rPr>
              <a:t> </a:t>
            </a:r>
            <a:r>
              <a:rPr lang="en-GB" dirty="0" smtClean="0">
                <a:solidFill>
                  <a:schemeClr val="accent1"/>
                </a:solidFill>
              </a:rPr>
              <a:t>   public </a:t>
            </a:r>
            <a:r>
              <a:rPr lang="en-GB" dirty="0">
                <a:solidFill>
                  <a:schemeClr val="accent1"/>
                </a:solidFill>
              </a:rPr>
              <a:t>Plane(string </a:t>
            </a:r>
            <a:r>
              <a:rPr lang="en-GB" dirty="0" err="1">
                <a:solidFill>
                  <a:schemeClr val="accent1"/>
                </a:solidFill>
              </a:rPr>
              <a:t>newIdentifier</a:t>
            </a:r>
            <a:r>
              <a:rPr lang="en-GB" dirty="0">
                <a:solidFill>
                  <a:schemeClr val="accent1"/>
                </a:solidFill>
              </a:rPr>
              <a:t>)</a:t>
            </a:r>
          </a:p>
          <a:p>
            <a:r>
              <a:rPr lang="en-GB" dirty="0" smtClean="0">
                <a:solidFill>
                  <a:schemeClr val="accent1"/>
                </a:solidFill>
              </a:rPr>
              <a:t>    {</a:t>
            </a:r>
            <a:endParaRPr lang="en-GB" dirty="0">
              <a:solidFill>
                <a:schemeClr val="accent1"/>
              </a:solidFill>
            </a:endParaRPr>
          </a:p>
          <a:p>
            <a:r>
              <a:rPr lang="en-GB" dirty="0">
                <a:solidFill>
                  <a:schemeClr val="accent1"/>
                </a:solidFill>
              </a:rPr>
              <a:t>	Identifier = </a:t>
            </a:r>
            <a:r>
              <a:rPr lang="en-GB" dirty="0" err="1">
                <a:solidFill>
                  <a:schemeClr val="accent1"/>
                </a:solidFill>
              </a:rPr>
              <a:t>newIdentifier</a:t>
            </a:r>
            <a:r>
              <a:rPr lang="en-GB" dirty="0">
                <a:solidFill>
                  <a:schemeClr val="accent1"/>
                </a:solidFill>
              </a:rPr>
              <a:t>;</a:t>
            </a:r>
          </a:p>
          <a:p>
            <a:r>
              <a:rPr lang="en-GB" dirty="0" smtClean="0">
                <a:solidFill>
                  <a:schemeClr val="accent1"/>
                </a:solidFill>
              </a:rPr>
              <a:t>    }</a:t>
            </a:r>
            <a:endParaRPr lang="en-GB" dirty="0">
              <a:solidFill>
                <a:schemeClr val="accent1"/>
              </a:solidFill>
            </a:endParaRPr>
          </a:p>
          <a:p>
            <a:r>
              <a:rPr lang="en-GB" dirty="0">
                <a:solidFill>
                  <a:schemeClr val="accent1"/>
                </a:solidFill>
              </a:rPr>
              <a:t> </a:t>
            </a:r>
            <a:r>
              <a:rPr lang="en-GB" dirty="0" smtClean="0">
                <a:solidFill>
                  <a:schemeClr val="accent1"/>
                </a:solidFill>
              </a:rPr>
              <a:t> </a:t>
            </a:r>
          </a:p>
          <a:p>
            <a:r>
              <a:rPr lang="en-GB" dirty="0" smtClean="0">
                <a:solidFill>
                  <a:schemeClr val="accent1"/>
                </a:solidFill>
              </a:rPr>
              <a:t>}</a:t>
            </a:r>
          </a:p>
          <a:p>
            <a:endParaRPr lang="en-GB" dirty="0">
              <a:solidFill>
                <a:schemeClr val="accent1"/>
              </a:solidFill>
            </a:endParaRPr>
          </a:p>
          <a:p>
            <a:endParaRPr lang="en-GB" dirty="0">
              <a:solidFill>
                <a:schemeClr val="accent1"/>
              </a:solidFill>
            </a:endParaRPr>
          </a:p>
        </p:txBody>
      </p:sp>
    </p:spTree>
    <p:extLst>
      <p:ext uri="{BB962C8B-B14F-4D97-AF65-F5344CB8AC3E}">
        <p14:creationId xmlns:p14="http://schemas.microsoft.com/office/powerpoint/2010/main" val="1296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4672"/>
          </a:xfrm>
        </p:spPr>
        <p:txBody>
          <a:bodyPr>
            <a:normAutofit fontScale="90000"/>
          </a:bodyPr>
          <a:lstStyle/>
          <a:p>
            <a:pPr algn="ctr"/>
            <a:r>
              <a:rPr lang="en-GB" dirty="0" smtClean="0"/>
              <a:t>Instantiating a Plane object</a:t>
            </a:r>
            <a:endParaRPr lang="en-GB" dirty="0"/>
          </a:p>
        </p:txBody>
      </p:sp>
      <p:sp>
        <p:nvSpPr>
          <p:cNvPr id="5" name="TextBox 4"/>
          <p:cNvSpPr txBox="1"/>
          <p:nvPr/>
        </p:nvSpPr>
        <p:spPr>
          <a:xfrm>
            <a:off x="539552" y="1844824"/>
            <a:ext cx="8208912" cy="3693319"/>
          </a:xfrm>
          <a:prstGeom prst="rect">
            <a:avLst/>
          </a:prstGeom>
          <a:noFill/>
        </p:spPr>
        <p:txBody>
          <a:bodyPr wrap="square" rtlCol="0">
            <a:spAutoFit/>
          </a:bodyPr>
          <a:lstStyle/>
          <a:p>
            <a:r>
              <a:rPr lang="en-GB" dirty="0" smtClean="0"/>
              <a:t>Example of client code creating a Plane object and using the custom constructor:</a:t>
            </a:r>
          </a:p>
          <a:p>
            <a:endParaRPr lang="en-GB" dirty="0"/>
          </a:p>
          <a:p>
            <a:r>
              <a:rPr lang="en-GB" dirty="0" smtClean="0">
                <a:solidFill>
                  <a:schemeClr val="accent1"/>
                </a:solidFill>
              </a:rPr>
              <a:t>static void main(string[] </a:t>
            </a:r>
            <a:r>
              <a:rPr lang="en-GB" dirty="0" err="1" smtClean="0">
                <a:solidFill>
                  <a:schemeClr val="accent1"/>
                </a:solidFill>
              </a:rPr>
              <a:t>args</a:t>
            </a:r>
            <a:r>
              <a:rPr lang="en-GB" dirty="0" smtClean="0">
                <a:solidFill>
                  <a:schemeClr val="accent1"/>
                </a:solidFill>
              </a:rPr>
              <a:t>)</a:t>
            </a:r>
          </a:p>
          <a:p>
            <a:r>
              <a:rPr lang="en-GB" dirty="0" smtClean="0">
                <a:solidFill>
                  <a:schemeClr val="accent1"/>
                </a:solidFill>
              </a:rPr>
              <a:t>{</a:t>
            </a:r>
          </a:p>
          <a:p>
            <a:r>
              <a:rPr lang="en-GB" dirty="0">
                <a:solidFill>
                  <a:schemeClr val="accent1"/>
                </a:solidFill>
              </a:rPr>
              <a:t>	</a:t>
            </a:r>
            <a:r>
              <a:rPr lang="en-GB" dirty="0" smtClean="0">
                <a:solidFill>
                  <a:schemeClr val="accent1"/>
                </a:solidFill>
              </a:rPr>
              <a:t>Plane boeing777 = new Plane(“BA00049”);</a:t>
            </a:r>
          </a:p>
          <a:p>
            <a:endParaRPr lang="en-GB" dirty="0">
              <a:solidFill>
                <a:schemeClr val="accent1"/>
              </a:solidFill>
            </a:endParaRPr>
          </a:p>
          <a:p>
            <a:r>
              <a:rPr lang="en-GB" dirty="0" smtClean="0">
                <a:solidFill>
                  <a:schemeClr val="accent1"/>
                </a:solidFill>
              </a:rPr>
              <a:t>	</a:t>
            </a:r>
            <a:r>
              <a:rPr lang="en-GB" dirty="0" err="1" smtClean="0">
                <a:solidFill>
                  <a:schemeClr val="accent1"/>
                </a:solidFill>
              </a:rPr>
              <a:t>Console.WriteLine</a:t>
            </a:r>
            <a:r>
              <a:rPr lang="en-GB" dirty="0" smtClean="0">
                <a:solidFill>
                  <a:schemeClr val="accent1"/>
                </a:solidFill>
              </a:rPr>
              <a:t>(“Your plane has identifier {0}”, </a:t>
            </a:r>
          </a:p>
          <a:p>
            <a:r>
              <a:rPr lang="en-GB" dirty="0">
                <a:solidFill>
                  <a:schemeClr val="accent1"/>
                </a:solidFill>
              </a:rPr>
              <a:t>	</a:t>
            </a:r>
            <a:r>
              <a:rPr lang="en-GB" dirty="0" smtClean="0">
                <a:solidFill>
                  <a:schemeClr val="accent1"/>
                </a:solidFill>
              </a:rPr>
              <a:t>			boeing777.Identifier);</a:t>
            </a:r>
          </a:p>
          <a:p>
            <a:endParaRPr lang="en-GB" dirty="0">
              <a:solidFill>
                <a:schemeClr val="accent1"/>
              </a:solidFill>
            </a:endParaRPr>
          </a:p>
          <a:p>
            <a:r>
              <a:rPr lang="en-GB" dirty="0" smtClean="0">
                <a:solidFill>
                  <a:schemeClr val="accent1"/>
                </a:solidFill>
              </a:rPr>
              <a:t>	</a:t>
            </a:r>
            <a:r>
              <a:rPr lang="en-GB" dirty="0" err="1" smtClean="0">
                <a:solidFill>
                  <a:schemeClr val="accent1"/>
                </a:solidFill>
              </a:rPr>
              <a:t>Console.ReadKey</a:t>
            </a:r>
            <a:r>
              <a:rPr lang="en-GB" dirty="0" smtClean="0">
                <a:solidFill>
                  <a:schemeClr val="accent1"/>
                </a:solidFill>
              </a:rPr>
              <a:t>();</a:t>
            </a:r>
          </a:p>
          <a:p>
            <a:r>
              <a:rPr lang="en-GB" dirty="0">
                <a:solidFill>
                  <a:schemeClr val="accent1"/>
                </a:solidFill>
              </a:rPr>
              <a:t>}</a:t>
            </a:r>
            <a:endParaRPr lang="en-GB" dirty="0" smtClean="0">
              <a:solidFill>
                <a:schemeClr val="accent1"/>
              </a:solidFill>
            </a:endParaRPr>
          </a:p>
          <a:p>
            <a:endParaRPr lang="en-GB" dirty="0"/>
          </a:p>
          <a:p>
            <a:endParaRPr lang="en-GB" dirty="0"/>
          </a:p>
        </p:txBody>
      </p:sp>
    </p:spTree>
    <p:extLst>
      <p:ext uri="{BB962C8B-B14F-4D97-AF65-F5344CB8AC3E}">
        <p14:creationId xmlns:p14="http://schemas.microsoft.com/office/powerpoint/2010/main" val="59350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2047</TotalTime>
  <Words>666</Words>
  <Application>Microsoft Office PowerPoint</Application>
  <PresentationFormat>On-screen Show (4:3)</PresentationFormat>
  <Paragraphs>141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HND Computing Software Development: Object Oriented Programming (H171 35)</vt:lpstr>
      <vt:lpstr>Analysis – Air Traffic Control</vt:lpstr>
      <vt:lpstr>Plane class diagram – 1st pass</vt:lpstr>
      <vt:lpstr>C# Properties</vt:lpstr>
      <vt:lpstr>C# Properties</vt:lpstr>
      <vt:lpstr>C# Auto-implemented properties</vt:lpstr>
      <vt:lpstr>Instantiation</vt:lpstr>
      <vt:lpstr>Plane class with specific constructor</vt:lpstr>
      <vt:lpstr>Instantiating a Plane object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132</cp:revision>
  <cp:lastPrinted>2016-09-01T12:10:23Z</cp:lastPrinted>
  <dcterms:created xsi:type="dcterms:W3CDTF">2014-08-20T09:50:30Z</dcterms:created>
  <dcterms:modified xsi:type="dcterms:W3CDTF">2017-09-27T12:46:06Z</dcterms:modified>
</cp:coreProperties>
</file>