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9" r:id="rId3"/>
    <p:sldId id="262" r:id="rId4"/>
    <p:sldId id="261" r:id="rId5"/>
    <p:sldId id="257" r:id="rId6"/>
    <p:sldId id="258" r:id="rId7"/>
    <p:sldId id="260" r:id="rId8"/>
    <p:sldId id="263" r:id="rId9"/>
    <p:sldId id="264" r:id="rId10"/>
    <p:sldId id="266" r:id="rId11"/>
    <p:sldId id="265" r:id="rId12"/>
    <p:sldId id="267" r:id="rId13"/>
    <p:sldId id="268" r:id="rId14"/>
    <p:sldId id="269" r:id="rId15"/>
  </p:sldIdLst>
  <p:sldSz cx="9144000" cy="6858000" type="screen4x3"/>
  <p:notesSz cx="6662738"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3126" autoAdjust="0"/>
  </p:normalViewPr>
  <p:slideViewPr>
    <p:cSldViewPr>
      <p:cViewPr varScale="1">
        <p:scale>
          <a:sx n="73" d="100"/>
          <a:sy n="73" d="100"/>
        </p:scale>
        <p:origin x="-1704"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7186"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4010" y="0"/>
            <a:ext cx="2887186" cy="496332"/>
          </a:xfrm>
          <a:prstGeom prst="rect">
            <a:avLst/>
          </a:prstGeom>
        </p:spPr>
        <p:txBody>
          <a:bodyPr vert="horz" lIns="91440" tIns="45720" rIns="91440" bIns="45720" rtlCol="0"/>
          <a:lstStyle>
            <a:lvl1pPr algn="r">
              <a:defRPr sz="1200"/>
            </a:lvl1pPr>
          </a:lstStyle>
          <a:p>
            <a:fld id="{3CC0FB2D-319C-464F-A0A5-C669ACC85E47}" type="datetimeFigureOut">
              <a:rPr lang="en-GB" smtClean="0"/>
              <a:t>04/10/2017</a:t>
            </a:fld>
            <a:endParaRPr lang="en-GB"/>
          </a:p>
        </p:txBody>
      </p:sp>
      <p:sp>
        <p:nvSpPr>
          <p:cNvPr id="4" name="Slide Image Placeholder 3"/>
          <p:cNvSpPr>
            <a:spLocks noGrp="1" noRot="1" noChangeAspect="1"/>
          </p:cNvSpPr>
          <p:nvPr>
            <p:ph type="sldImg" idx="2"/>
          </p:nvPr>
        </p:nvSpPr>
        <p:spPr>
          <a:xfrm>
            <a:off x="850900"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6274" y="4715153"/>
            <a:ext cx="5330190" cy="44669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3"/>
            <a:ext cx="2887186" cy="49633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4010" y="9428583"/>
            <a:ext cx="2887186" cy="496332"/>
          </a:xfrm>
          <a:prstGeom prst="rect">
            <a:avLst/>
          </a:prstGeom>
        </p:spPr>
        <p:txBody>
          <a:bodyPr vert="horz" lIns="91440" tIns="45720" rIns="91440" bIns="45720" rtlCol="0" anchor="b"/>
          <a:lstStyle>
            <a:lvl1pPr algn="r">
              <a:defRPr sz="1200"/>
            </a:lvl1pPr>
          </a:lstStyle>
          <a:p>
            <a:fld id="{5287495B-880B-4555-9160-5C63B7E51D7F}" type="slidenum">
              <a:rPr lang="en-GB" smtClean="0"/>
              <a:t>‹#›</a:t>
            </a:fld>
            <a:endParaRPr lang="en-GB"/>
          </a:p>
        </p:txBody>
      </p:sp>
    </p:spTree>
    <p:extLst>
      <p:ext uri="{BB962C8B-B14F-4D97-AF65-F5344CB8AC3E}">
        <p14:creationId xmlns:p14="http://schemas.microsoft.com/office/powerpoint/2010/main" val="4253722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287495B-880B-4555-9160-5C63B7E51D7F}" type="slidenum">
              <a:rPr lang="en-GB" smtClean="0"/>
              <a:t>1</a:t>
            </a:fld>
            <a:endParaRPr lang="en-GB"/>
          </a:p>
        </p:txBody>
      </p:sp>
    </p:spTree>
    <p:extLst>
      <p:ext uri="{BB962C8B-B14F-4D97-AF65-F5344CB8AC3E}">
        <p14:creationId xmlns:p14="http://schemas.microsoft.com/office/powerpoint/2010/main" val="3009407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287495B-880B-4555-9160-5C63B7E51D7F}" type="slidenum">
              <a:rPr lang="en-GB" smtClean="0"/>
              <a:t>12</a:t>
            </a:fld>
            <a:endParaRPr lang="en-GB"/>
          </a:p>
        </p:txBody>
      </p:sp>
    </p:spTree>
    <p:extLst>
      <p:ext uri="{BB962C8B-B14F-4D97-AF65-F5344CB8AC3E}">
        <p14:creationId xmlns:p14="http://schemas.microsoft.com/office/powerpoint/2010/main" val="3679593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sz="1200" dirty="0" smtClean="0"/>
              <a:t>The lighter </a:t>
            </a:r>
            <a:r>
              <a:rPr lang="en-GB" altLang="en-US" sz="1200" b="1" dirty="0" smtClean="0"/>
              <a:t>aggregation</a:t>
            </a:r>
            <a:r>
              <a:rPr lang="en-GB" altLang="en-US" sz="1200" dirty="0" smtClean="0"/>
              <a:t> indicates that the class "Account" uses </a:t>
            </a:r>
            <a:r>
              <a:rPr lang="en-GB" altLang="en-US" sz="1200" dirty="0" err="1" smtClean="0"/>
              <a:t>AddressBook</a:t>
            </a:r>
            <a:r>
              <a:rPr lang="en-GB" altLang="en-US" sz="1200" dirty="0" smtClean="0"/>
              <a:t>, but does not necessarily contain an instance of it. </a:t>
            </a:r>
          </a:p>
          <a:p>
            <a:r>
              <a:rPr lang="en-GB" altLang="en-US" sz="1200" dirty="0" smtClean="0"/>
              <a:t>The strong, </a:t>
            </a:r>
            <a:r>
              <a:rPr lang="en-GB" altLang="en-US" sz="1200" b="1" dirty="0" smtClean="0"/>
              <a:t>composite aggregations </a:t>
            </a:r>
            <a:r>
              <a:rPr lang="en-GB" altLang="en-US" sz="1200" dirty="0" smtClean="0"/>
              <a:t>by the other connectors indicate ownership or containment of the source classes by the target classes, for example Contact and </a:t>
            </a:r>
            <a:r>
              <a:rPr lang="en-GB" altLang="en-US" sz="1200" dirty="0" err="1" smtClean="0"/>
              <a:t>ContactGroup</a:t>
            </a:r>
            <a:r>
              <a:rPr lang="en-GB" altLang="en-US" sz="1200" dirty="0" smtClean="0"/>
              <a:t> values will be contained in </a:t>
            </a:r>
            <a:r>
              <a:rPr lang="en-GB" altLang="en-US" sz="1200" dirty="0" err="1" smtClean="0"/>
              <a:t>AddressBook</a:t>
            </a:r>
            <a:endParaRPr lang="en-GB" dirty="0"/>
          </a:p>
        </p:txBody>
      </p:sp>
      <p:sp>
        <p:nvSpPr>
          <p:cNvPr id="4" name="Slide Number Placeholder 3"/>
          <p:cNvSpPr>
            <a:spLocks noGrp="1"/>
          </p:cNvSpPr>
          <p:nvPr>
            <p:ph type="sldNum" sz="quarter" idx="10"/>
          </p:nvPr>
        </p:nvSpPr>
        <p:spPr/>
        <p:txBody>
          <a:bodyPr/>
          <a:lstStyle/>
          <a:p>
            <a:fld id="{5287495B-880B-4555-9160-5C63B7E51D7F}" type="slidenum">
              <a:rPr lang="en-GB" smtClean="0"/>
              <a:t>13</a:t>
            </a:fld>
            <a:endParaRPr lang="en-GB"/>
          </a:p>
        </p:txBody>
      </p:sp>
    </p:spTree>
    <p:extLst>
      <p:ext uri="{BB962C8B-B14F-4D97-AF65-F5344CB8AC3E}">
        <p14:creationId xmlns:p14="http://schemas.microsoft.com/office/powerpoint/2010/main" val="3338751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30" name="Date Placeholder 29"/>
          <p:cNvSpPr>
            <a:spLocks noGrp="1"/>
          </p:cNvSpPr>
          <p:nvPr>
            <p:ph type="dt" sz="half" idx="10"/>
          </p:nvPr>
        </p:nvSpPr>
        <p:spPr/>
        <p:txBody>
          <a:bodyPr/>
          <a:lstStyle/>
          <a:p>
            <a:fld id="{94DC7686-A8B1-4B8F-9D21-FF305E435517}" type="datetimeFigureOut">
              <a:rPr lang="en-GB" smtClean="0"/>
              <a:t>04/10/2017</a:t>
            </a:fld>
            <a:endParaRPr lang="en-GB" dirty="0"/>
          </a:p>
        </p:txBody>
      </p:sp>
      <p:sp>
        <p:nvSpPr>
          <p:cNvPr id="19" name="Footer Placeholder 18"/>
          <p:cNvSpPr>
            <a:spLocks noGrp="1"/>
          </p:cNvSpPr>
          <p:nvPr>
            <p:ph type="ftr" sz="quarter" idx="11"/>
          </p:nvPr>
        </p:nvSpPr>
        <p:spPr/>
        <p:txBody>
          <a:bodyPr/>
          <a:lstStyle/>
          <a:p>
            <a:endParaRPr lang="en-GB" dirty="0"/>
          </a:p>
        </p:txBody>
      </p:sp>
      <p:sp>
        <p:nvSpPr>
          <p:cNvPr id="27" name="Slide Number Placeholder 26"/>
          <p:cNvSpPr>
            <a:spLocks noGrp="1"/>
          </p:cNvSpPr>
          <p:nvPr>
            <p:ph type="sldNum" sz="quarter" idx="12"/>
          </p:nvPr>
        </p:nvSpPr>
        <p:spPr/>
        <p:txBody>
          <a:bodyPr/>
          <a:lstStyle/>
          <a:p>
            <a:endParaRPr lang="en-GB"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DC7686-A8B1-4B8F-9D21-FF305E435517}" type="datetimeFigureOut">
              <a:rPr lang="en-GB" smtClean="0"/>
              <a:t>04/10/2017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DC7686-A8B1-4B8F-9D21-FF305E435517}" type="datetimeFigureOut">
              <a:rPr lang="en-GB" smtClean="0"/>
              <a:t>04/10/2017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94DC7686-A8B1-4B8F-9D21-FF305E435517}" type="datetimeFigureOut">
              <a:rPr lang="en-GB" smtClean="0"/>
              <a:t>04/10/2017</a:t>
            </a:fld>
            <a:endParaRPr lang="en-GB" dirty="0"/>
          </a:p>
        </p:txBody>
      </p:sp>
      <p:sp>
        <p:nvSpPr>
          <p:cNvPr id="5" name="Footer Placeholder 4"/>
          <p:cNvSpPr>
            <a:spLocks noGrp="1"/>
          </p:cNvSpPr>
          <p:nvPr>
            <p:ph type="ftr" sz="quarter" idx="11"/>
          </p:nvPr>
        </p:nvSpPr>
        <p:spPr/>
        <p:txBody>
          <a:bodyPr/>
          <a:lstStyle>
            <a:lvl1pPr algn="ctr">
              <a:defRPr/>
            </a:lvl1pPr>
          </a:lstStyle>
          <a:p>
            <a:r>
              <a:rPr lang="en-GB" dirty="0" smtClean="0"/>
              <a:t>NQ1 Introduction to Programming</a:t>
            </a:r>
            <a:endParaRPr lang="en-GB" dirty="0"/>
          </a:p>
        </p:txBody>
      </p:sp>
      <p:sp>
        <p:nvSpPr>
          <p:cNvPr id="6" name="Slide Number Placeholder 5"/>
          <p:cNvSpPr>
            <a:spLocks noGrp="1"/>
          </p:cNvSpPr>
          <p:nvPr>
            <p:ph type="sldNum" sz="quarter" idx="12"/>
          </p:nvPr>
        </p:nvSpPr>
        <p:spPr/>
        <p:txBody>
          <a:bodyPr/>
          <a:lstStyle/>
          <a:p>
            <a:endParaRPr lang="en-GB"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4DC7686-A8B1-4B8F-9D21-FF305E435517}" type="datetimeFigureOut">
              <a:rPr lang="en-GB" smtClean="0"/>
              <a:t>04/10/2017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2FB646-FF89-496F-85DB-C678F5944239}" type="slidenum">
              <a:rPr lang="en-GB" smtClean="0"/>
              <a:t>‹#›</a:t>
            </a:fld>
            <a:endParaRPr lang="en-GB"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DC7686-A8B1-4B8F-9D21-FF305E435517}" type="datetimeFigureOut">
              <a:rPr lang="en-GB" smtClean="0"/>
              <a:t>04/10/2017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4DC7686-A8B1-4B8F-9D21-FF305E435517}" type="datetimeFigureOut">
              <a:rPr lang="en-GB" smtClean="0"/>
              <a:t>04/10/2017</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DC7686-A8B1-4B8F-9D21-FF305E435517}" type="datetimeFigureOut">
              <a:rPr lang="en-GB" smtClean="0"/>
              <a:t>04/10/2017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C7686-A8B1-4B8F-9D21-FF305E435517}" type="datetimeFigureOut">
              <a:rPr lang="en-GB" smtClean="0"/>
              <a:t>04/10/2017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DC7686-A8B1-4B8F-9D21-FF305E435517}" type="datetimeFigureOut">
              <a:rPr lang="en-GB" smtClean="0"/>
              <a:t>04/10/2017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4DC7686-A8B1-4B8F-9D21-FF305E435517}" type="datetimeFigureOut">
              <a:rPr lang="en-GB" smtClean="0"/>
              <a:t>04/10/2017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a:xfrm>
            <a:off x="8077200" y="6356350"/>
            <a:ext cx="609600" cy="365125"/>
          </a:xfrm>
        </p:spPr>
        <p:txBody>
          <a:bodyPr/>
          <a:lstStyle/>
          <a:p>
            <a:fld id="{032FB646-FF89-496F-85DB-C678F5944239}" type="slidenum">
              <a:rPr lang="en-GB" smtClean="0"/>
              <a:t>‹#›</a:t>
            </a:fld>
            <a:endParaRPr lang="en-GB"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4DC7686-A8B1-4B8F-9D21-FF305E435517}" type="datetimeFigureOut">
              <a:rPr lang="en-GB" smtClean="0"/>
              <a:t>04/10/2017</a:t>
            </a:fld>
            <a:endParaRPr lang="en-GB"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32FB646-FF89-496F-85DB-C678F5944239}" type="slidenum">
              <a:rPr lang="en-GB" smtClean="0"/>
              <a:t>‹#›</a:t>
            </a:fld>
            <a:endParaRPr lang="en-GB"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420888"/>
            <a:ext cx="7851648" cy="1828800"/>
          </a:xfrm>
        </p:spPr>
        <p:txBody>
          <a:bodyPr anchor="ctr">
            <a:normAutofit fontScale="90000"/>
          </a:bodyPr>
          <a:lstStyle/>
          <a:p>
            <a:pPr algn="ctr"/>
            <a:r>
              <a:rPr lang="en-GB" dirty="0" smtClean="0">
                <a:solidFill>
                  <a:schemeClr val="bg1"/>
                </a:solidFill>
              </a:rPr>
              <a:t>HND Computing</a:t>
            </a:r>
            <a:br>
              <a:rPr lang="en-GB" dirty="0" smtClean="0">
                <a:solidFill>
                  <a:schemeClr val="bg1"/>
                </a:solidFill>
              </a:rPr>
            </a:br>
            <a:r>
              <a:rPr lang="en-GB" dirty="0" smtClean="0">
                <a:solidFill>
                  <a:schemeClr val="bg1"/>
                </a:solidFill>
              </a:rPr>
              <a:t>Software Development: Object Oriented Programming</a:t>
            </a:r>
            <a:br>
              <a:rPr lang="en-GB" dirty="0" smtClean="0">
                <a:solidFill>
                  <a:schemeClr val="bg1"/>
                </a:solidFill>
              </a:rPr>
            </a:br>
            <a:r>
              <a:rPr lang="en-GB" dirty="0" smtClean="0">
                <a:solidFill>
                  <a:schemeClr val="bg1"/>
                </a:solidFill>
              </a:rPr>
              <a:t>(H171 35)</a:t>
            </a:r>
            <a:endParaRPr lang="en-GB" dirty="0">
              <a:solidFill>
                <a:schemeClr val="bg1"/>
              </a:solidFill>
            </a:endParaRPr>
          </a:p>
        </p:txBody>
      </p:sp>
      <p:sp>
        <p:nvSpPr>
          <p:cNvPr id="4" name="Subtitle 3"/>
          <p:cNvSpPr>
            <a:spLocks noGrp="1"/>
          </p:cNvSpPr>
          <p:nvPr>
            <p:ph type="subTitle" idx="1"/>
          </p:nvPr>
        </p:nvSpPr>
        <p:spPr>
          <a:xfrm>
            <a:off x="533400" y="3228536"/>
            <a:ext cx="7854696" cy="2936768"/>
          </a:xfrm>
        </p:spPr>
        <p:txBody>
          <a:bodyPr/>
          <a:lstStyle/>
          <a:p>
            <a:endParaRPr lang="en-GB" dirty="0" smtClean="0"/>
          </a:p>
          <a:p>
            <a:endParaRPr lang="en-GB" dirty="0"/>
          </a:p>
          <a:p>
            <a:endParaRPr lang="en-GB" dirty="0" smtClean="0"/>
          </a:p>
          <a:p>
            <a:endParaRPr lang="en-GB" dirty="0"/>
          </a:p>
          <a:p>
            <a:pPr algn="ctr"/>
            <a:endParaRPr lang="en-GB" dirty="0" smtClean="0">
              <a:solidFill>
                <a:schemeClr val="bg2"/>
              </a:solidFill>
            </a:endParaRPr>
          </a:p>
          <a:p>
            <a:pPr algn="ctr"/>
            <a:r>
              <a:rPr lang="en-GB" dirty="0" smtClean="0">
                <a:solidFill>
                  <a:schemeClr val="bg2"/>
                </a:solidFill>
              </a:rPr>
              <a:t>Lecturer </a:t>
            </a:r>
            <a:r>
              <a:rPr lang="en-GB" dirty="0">
                <a:solidFill>
                  <a:schemeClr val="bg2"/>
                </a:solidFill>
              </a:rPr>
              <a:t>– Dawn Wilson</a:t>
            </a:r>
          </a:p>
          <a:p>
            <a:pPr algn="ctr"/>
            <a:endParaRPr lang="en-GB" dirty="0"/>
          </a:p>
        </p:txBody>
      </p:sp>
    </p:spTree>
    <p:extLst>
      <p:ext uri="{BB962C8B-B14F-4D97-AF65-F5344CB8AC3E}">
        <p14:creationId xmlns:p14="http://schemas.microsoft.com/office/powerpoint/2010/main" val="37399656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260648"/>
            <a:ext cx="5688632" cy="6370975"/>
          </a:xfrm>
          <a:prstGeom prst="rect">
            <a:avLst/>
          </a:prstGeom>
          <a:noFill/>
        </p:spPr>
        <p:txBody>
          <a:bodyPr wrap="square" rtlCol="0">
            <a:spAutoFit/>
          </a:bodyPr>
          <a:lstStyle/>
          <a:p>
            <a:r>
              <a:rPr lang="en-GB" sz="1200" dirty="0"/>
              <a:t>public class </a:t>
            </a:r>
            <a:r>
              <a:rPr lang="en-GB" sz="1200" dirty="0" err="1"/>
              <a:t>SimpleTime</a:t>
            </a:r>
            <a:endParaRPr lang="en-GB" sz="1200" dirty="0"/>
          </a:p>
          <a:p>
            <a:r>
              <a:rPr lang="en-GB" sz="1200" dirty="0"/>
              <a:t>{</a:t>
            </a:r>
          </a:p>
          <a:p>
            <a:r>
              <a:rPr lang="en-GB" sz="1200" dirty="0"/>
              <a:t>    private </a:t>
            </a:r>
            <a:r>
              <a:rPr lang="en-GB" sz="1200" dirty="0" err="1"/>
              <a:t>int</a:t>
            </a:r>
            <a:r>
              <a:rPr lang="en-GB" sz="1200" dirty="0"/>
              <a:t> hour; // 0-23</a:t>
            </a:r>
          </a:p>
          <a:p>
            <a:r>
              <a:rPr lang="en-GB" sz="1200" dirty="0"/>
              <a:t>    private </a:t>
            </a:r>
            <a:r>
              <a:rPr lang="en-GB" sz="1200" dirty="0" err="1"/>
              <a:t>int</a:t>
            </a:r>
            <a:r>
              <a:rPr lang="en-GB" sz="1200" dirty="0"/>
              <a:t> minute; // 0-59</a:t>
            </a:r>
          </a:p>
          <a:p>
            <a:r>
              <a:rPr lang="en-GB" sz="1200" dirty="0"/>
              <a:t>    private </a:t>
            </a:r>
            <a:r>
              <a:rPr lang="en-GB" sz="1200" dirty="0" err="1"/>
              <a:t>int</a:t>
            </a:r>
            <a:r>
              <a:rPr lang="en-GB" sz="1200" dirty="0"/>
              <a:t> second; // 0-59</a:t>
            </a:r>
          </a:p>
          <a:p>
            <a:endParaRPr lang="en-GB" sz="1200" dirty="0"/>
          </a:p>
          <a:p>
            <a:r>
              <a:rPr lang="en-GB" sz="1200" dirty="0"/>
              <a:t>    // if the constructor uses parameter names identical to</a:t>
            </a:r>
          </a:p>
          <a:p>
            <a:r>
              <a:rPr lang="en-GB" sz="1200" dirty="0"/>
              <a:t>    // instance variable names, the "this" reference is </a:t>
            </a:r>
          </a:p>
          <a:p>
            <a:r>
              <a:rPr lang="en-GB" sz="1200" dirty="0"/>
              <a:t>    // required to distinguish between names</a:t>
            </a:r>
          </a:p>
          <a:p>
            <a:r>
              <a:rPr lang="en-GB" sz="1200" dirty="0"/>
              <a:t>    public </a:t>
            </a:r>
            <a:r>
              <a:rPr lang="en-GB" sz="1200" dirty="0" err="1"/>
              <a:t>SimpleTime</a:t>
            </a:r>
            <a:r>
              <a:rPr lang="en-GB" sz="1200" dirty="0"/>
              <a:t>(</a:t>
            </a:r>
            <a:r>
              <a:rPr lang="en-GB" sz="1200" dirty="0" err="1"/>
              <a:t>int</a:t>
            </a:r>
            <a:r>
              <a:rPr lang="en-GB" sz="1200" dirty="0"/>
              <a:t> hour, </a:t>
            </a:r>
            <a:r>
              <a:rPr lang="en-GB" sz="1200" dirty="0" err="1"/>
              <a:t>int</a:t>
            </a:r>
            <a:r>
              <a:rPr lang="en-GB" sz="1200" dirty="0"/>
              <a:t> minute, </a:t>
            </a:r>
            <a:r>
              <a:rPr lang="en-GB" sz="1200" dirty="0" err="1"/>
              <a:t>int</a:t>
            </a:r>
            <a:r>
              <a:rPr lang="en-GB" sz="1200" dirty="0"/>
              <a:t> second)</a:t>
            </a:r>
          </a:p>
          <a:p>
            <a:r>
              <a:rPr lang="en-GB" sz="1200" dirty="0"/>
              <a:t>    {</a:t>
            </a:r>
          </a:p>
          <a:p>
            <a:r>
              <a:rPr lang="en-GB" sz="1200" dirty="0"/>
              <a:t>        </a:t>
            </a:r>
            <a:r>
              <a:rPr lang="en-GB" sz="1200" dirty="0" err="1"/>
              <a:t>this.hour</a:t>
            </a:r>
            <a:r>
              <a:rPr lang="en-GB" sz="1200" dirty="0"/>
              <a:t> = hour;</a:t>
            </a:r>
          </a:p>
          <a:p>
            <a:r>
              <a:rPr lang="en-GB" sz="1200" dirty="0"/>
              <a:t>        </a:t>
            </a:r>
            <a:r>
              <a:rPr lang="en-GB" sz="1200" dirty="0" err="1"/>
              <a:t>this.minute</a:t>
            </a:r>
            <a:r>
              <a:rPr lang="en-GB" sz="1200" dirty="0"/>
              <a:t> = minute;</a:t>
            </a:r>
          </a:p>
          <a:p>
            <a:r>
              <a:rPr lang="en-GB" sz="1200" dirty="0"/>
              <a:t>        </a:t>
            </a:r>
            <a:r>
              <a:rPr lang="en-GB" sz="1200" dirty="0" err="1"/>
              <a:t>this.second</a:t>
            </a:r>
            <a:r>
              <a:rPr lang="en-GB" sz="1200" dirty="0"/>
              <a:t> = second;</a:t>
            </a:r>
          </a:p>
          <a:p>
            <a:r>
              <a:rPr lang="en-GB" sz="1200" dirty="0"/>
              <a:t>    }</a:t>
            </a:r>
          </a:p>
          <a:p>
            <a:endParaRPr lang="en-GB" sz="1200" dirty="0"/>
          </a:p>
          <a:p>
            <a:r>
              <a:rPr lang="en-GB" sz="1200" dirty="0"/>
              <a:t>    // use explicit and implicit "this" to call </a:t>
            </a:r>
            <a:r>
              <a:rPr lang="en-GB" sz="1200" dirty="0" err="1"/>
              <a:t>ToUniversalString</a:t>
            </a:r>
            <a:endParaRPr lang="en-GB" sz="1200" dirty="0"/>
          </a:p>
          <a:p>
            <a:r>
              <a:rPr lang="en-GB" sz="1200" dirty="0"/>
              <a:t>    public string </a:t>
            </a:r>
            <a:r>
              <a:rPr lang="en-GB" sz="1200" dirty="0" err="1"/>
              <a:t>BuildString</a:t>
            </a:r>
            <a:r>
              <a:rPr lang="en-GB" sz="1200" dirty="0"/>
              <a:t>()</a:t>
            </a:r>
          </a:p>
          <a:p>
            <a:r>
              <a:rPr lang="en-GB" sz="1200" dirty="0"/>
              <a:t>    {</a:t>
            </a:r>
          </a:p>
          <a:p>
            <a:r>
              <a:rPr lang="en-GB" sz="1200" dirty="0"/>
              <a:t>        return </a:t>
            </a:r>
            <a:r>
              <a:rPr lang="en-GB" sz="1200" dirty="0" err="1"/>
              <a:t>string.Format</a:t>
            </a:r>
            <a:r>
              <a:rPr lang="en-GB" sz="1200" dirty="0"/>
              <a:t>( "{0,24}: {1}\n{2,24}: {3}", </a:t>
            </a:r>
          </a:p>
          <a:p>
            <a:r>
              <a:rPr lang="en-GB" sz="1200" dirty="0"/>
              <a:t>		"</a:t>
            </a:r>
            <a:r>
              <a:rPr lang="en-GB" sz="1200" dirty="0" err="1"/>
              <a:t>this.ToUniversalString</a:t>
            </a:r>
            <a:r>
              <a:rPr lang="en-GB" sz="1200" dirty="0"/>
              <a:t>()", </a:t>
            </a:r>
            <a:r>
              <a:rPr lang="en-GB" sz="1200" dirty="0" err="1"/>
              <a:t>this.ToUniversalString</a:t>
            </a:r>
            <a:r>
              <a:rPr lang="en-GB" sz="1200" dirty="0"/>
              <a:t>(),</a:t>
            </a:r>
          </a:p>
          <a:p>
            <a:r>
              <a:rPr lang="en-GB" sz="1200" dirty="0"/>
              <a:t>		"</a:t>
            </a:r>
            <a:r>
              <a:rPr lang="en-GB" sz="1200" dirty="0" err="1"/>
              <a:t>ToUniversalString</a:t>
            </a:r>
            <a:r>
              <a:rPr lang="en-GB" sz="1200" dirty="0"/>
              <a:t>()", </a:t>
            </a:r>
            <a:r>
              <a:rPr lang="en-GB" sz="1200" dirty="0" err="1"/>
              <a:t>ToUniversalString</a:t>
            </a:r>
            <a:r>
              <a:rPr lang="en-GB" sz="1200" dirty="0"/>
              <a:t>() );</a:t>
            </a:r>
          </a:p>
          <a:p>
            <a:r>
              <a:rPr lang="en-GB" sz="1200" dirty="0"/>
              <a:t>    }</a:t>
            </a:r>
          </a:p>
          <a:p>
            <a:endParaRPr lang="en-GB" sz="1200" dirty="0"/>
          </a:p>
          <a:p>
            <a:r>
              <a:rPr lang="en-GB" sz="1200" dirty="0"/>
              <a:t>    // convert to string in universal time format (HH:MM:SS)</a:t>
            </a:r>
          </a:p>
          <a:p>
            <a:r>
              <a:rPr lang="en-GB" sz="1200" dirty="0"/>
              <a:t>    public string </a:t>
            </a:r>
            <a:r>
              <a:rPr lang="en-GB" sz="1200" dirty="0" err="1"/>
              <a:t>ToUniversalString</a:t>
            </a:r>
            <a:r>
              <a:rPr lang="en-GB" sz="1200" dirty="0"/>
              <a:t>()</a:t>
            </a:r>
          </a:p>
          <a:p>
            <a:r>
              <a:rPr lang="en-GB" sz="1200" dirty="0"/>
              <a:t>    {</a:t>
            </a:r>
          </a:p>
          <a:p>
            <a:r>
              <a:rPr lang="en-GB" sz="1200" dirty="0"/>
              <a:t>        // "this" is not required here to access instance variables</a:t>
            </a:r>
          </a:p>
          <a:p>
            <a:r>
              <a:rPr lang="en-GB" sz="1200" dirty="0"/>
              <a:t>        // because method does not have local variables with the same </a:t>
            </a:r>
          </a:p>
          <a:p>
            <a:r>
              <a:rPr lang="en-GB" sz="1200" dirty="0"/>
              <a:t>        // name as instance variables</a:t>
            </a:r>
          </a:p>
          <a:p>
            <a:r>
              <a:rPr lang="en-GB" sz="1200" dirty="0"/>
              <a:t>	return </a:t>
            </a:r>
            <a:r>
              <a:rPr lang="en-GB" sz="1200" dirty="0" err="1"/>
              <a:t>string.Format</a:t>
            </a:r>
            <a:r>
              <a:rPr lang="en-GB" sz="1200" dirty="0"/>
              <a:t>( "{0:D2}:{1:D2}:{2:D2}", </a:t>
            </a:r>
          </a:p>
          <a:p>
            <a:r>
              <a:rPr lang="en-GB" sz="1200" dirty="0"/>
              <a:t>	    </a:t>
            </a:r>
            <a:r>
              <a:rPr lang="en-GB" sz="1200" dirty="0" err="1"/>
              <a:t>this.hour</a:t>
            </a:r>
            <a:r>
              <a:rPr lang="en-GB" sz="1200" dirty="0"/>
              <a:t>, </a:t>
            </a:r>
            <a:r>
              <a:rPr lang="en-GB" sz="1200" dirty="0" err="1"/>
              <a:t>this.minute</a:t>
            </a:r>
            <a:r>
              <a:rPr lang="en-GB" sz="1200" dirty="0"/>
              <a:t>, </a:t>
            </a:r>
            <a:r>
              <a:rPr lang="en-GB" sz="1200" dirty="0" err="1"/>
              <a:t>this.second</a:t>
            </a:r>
            <a:r>
              <a:rPr lang="en-GB" sz="1200" dirty="0"/>
              <a:t>); </a:t>
            </a:r>
          </a:p>
          <a:p>
            <a:r>
              <a:rPr lang="en-GB" sz="1200" dirty="0"/>
              <a:t>    }</a:t>
            </a:r>
          </a:p>
          <a:p>
            <a:r>
              <a:rPr lang="en-GB" sz="1200" dirty="0"/>
              <a:t>}</a:t>
            </a:r>
          </a:p>
        </p:txBody>
      </p:sp>
      <p:sp>
        <p:nvSpPr>
          <p:cNvPr id="5" name="TextBox 4"/>
          <p:cNvSpPr txBox="1"/>
          <p:nvPr/>
        </p:nvSpPr>
        <p:spPr>
          <a:xfrm>
            <a:off x="4925679" y="260647"/>
            <a:ext cx="3960440" cy="2246769"/>
          </a:xfrm>
          <a:prstGeom prst="rect">
            <a:avLst/>
          </a:prstGeom>
          <a:noFill/>
        </p:spPr>
        <p:txBody>
          <a:bodyPr wrap="square" rtlCol="0">
            <a:spAutoFit/>
          </a:bodyPr>
          <a:lstStyle/>
          <a:p>
            <a:r>
              <a:rPr lang="en-GB" sz="1400" dirty="0"/>
              <a:t>public class </a:t>
            </a:r>
            <a:r>
              <a:rPr lang="en-GB" sz="1400" dirty="0" err="1"/>
              <a:t>ThisTest</a:t>
            </a:r>
            <a:endParaRPr lang="en-GB" sz="1400" dirty="0"/>
          </a:p>
          <a:p>
            <a:r>
              <a:rPr lang="en-GB" sz="1400" dirty="0"/>
              <a:t>{</a:t>
            </a:r>
          </a:p>
          <a:p>
            <a:r>
              <a:rPr lang="en-GB" sz="1400" dirty="0"/>
              <a:t>    public static void Main(string[] </a:t>
            </a:r>
            <a:r>
              <a:rPr lang="en-GB" sz="1400" dirty="0" err="1"/>
              <a:t>args</a:t>
            </a:r>
            <a:r>
              <a:rPr lang="en-GB" sz="1400" dirty="0"/>
              <a:t>)</a:t>
            </a:r>
          </a:p>
          <a:p>
            <a:r>
              <a:rPr lang="en-GB" sz="1400" dirty="0"/>
              <a:t>    {</a:t>
            </a:r>
          </a:p>
          <a:p>
            <a:r>
              <a:rPr lang="en-GB" sz="1400" dirty="0"/>
              <a:t>        </a:t>
            </a:r>
            <a:r>
              <a:rPr lang="en-GB" sz="1400" dirty="0" err="1"/>
              <a:t>SimpleTime</a:t>
            </a:r>
            <a:r>
              <a:rPr lang="en-GB" sz="1400" dirty="0"/>
              <a:t> time = new </a:t>
            </a:r>
            <a:r>
              <a:rPr lang="en-GB" sz="1400" dirty="0" err="1"/>
              <a:t>SimpleTime</a:t>
            </a:r>
            <a:r>
              <a:rPr lang="en-GB" sz="1400" dirty="0"/>
              <a:t>(15, 30, 19);</a:t>
            </a:r>
          </a:p>
          <a:p>
            <a:r>
              <a:rPr lang="en-GB" sz="1400" dirty="0"/>
              <a:t>        </a:t>
            </a:r>
            <a:r>
              <a:rPr lang="en-GB" sz="1400" dirty="0" err="1"/>
              <a:t>Console.WriteLine</a:t>
            </a:r>
            <a:r>
              <a:rPr lang="en-GB" sz="1400" dirty="0"/>
              <a:t>(</a:t>
            </a:r>
            <a:r>
              <a:rPr lang="en-GB" sz="1400" dirty="0" err="1"/>
              <a:t>time.BuildString</a:t>
            </a:r>
            <a:r>
              <a:rPr lang="en-GB" sz="1400" dirty="0"/>
              <a:t>() );</a:t>
            </a:r>
          </a:p>
          <a:p>
            <a:r>
              <a:rPr lang="en-GB" sz="1400" dirty="0"/>
              <a:t>        </a:t>
            </a:r>
            <a:r>
              <a:rPr lang="en-GB" sz="1400" dirty="0" err="1"/>
              <a:t>Console.ReadLine</a:t>
            </a:r>
            <a:r>
              <a:rPr lang="en-GB" sz="1400" dirty="0"/>
              <a:t>();</a:t>
            </a:r>
          </a:p>
          <a:p>
            <a:r>
              <a:rPr lang="en-GB" sz="1400" dirty="0"/>
              <a:t>    }</a:t>
            </a:r>
          </a:p>
          <a:p>
            <a:r>
              <a:rPr lang="en-GB" sz="1400" dirty="0"/>
              <a:t>}</a:t>
            </a:r>
          </a:p>
        </p:txBody>
      </p:sp>
      <p:sp>
        <p:nvSpPr>
          <p:cNvPr id="7" name="Rectangle 6"/>
          <p:cNvSpPr/>
          <p:nvPr/>
        </p:nvSpPr>
        <p:spPr>
          <a:xfrm>
            <a:off x="5508104" y="5805264"/>
            <a:ext cx="3491880" cy="923330"/>
          </a:xfrm>
          <a:prstGeom prst="rect">
            <a:avLst/>
          </a:prstGeom>
          <a:ln>
            <a:solidFill>
              <a:schemeClr val="accent1"/>
            </a:solidFill>
          </a:ln>
        </p:spPr>
        <p:txBody>
          <a:bodyPr wrap="square">
            <a:spAutoFit/>
          </a:bodyPr>
          <a:lstStyle/>
          <a:p>
            <a:r>
              <a:rPr lang="en-GB" dirty="0" smtClean="0">
                <a:latin typeface="Times New Roman" panose="02020603050405020304" pitchFamily="18" charset="0"/>
                <a:cs typeface="Times New Roman" panose="02020603050405020304" pitchFamily="18" charset="0"/>
              </a:rPr>
              <a:t>Program output: </a:t>
            </a:r>
            <a:r>
              <a:rPr lang="en-GB" dirty="0" err="1" smtClean="0">
                <a:latin typeface="Times New Roman" panose="02020603050405020304" pitchFamily="18" charset="0"/>
                <a:cs typeface="Times New Roman" panose="02020603050405020304" pitchFamily="18" charset="0"/>
              </a:rPr>
              <a:t>this.ToUniversalString</a:t>
            </a:r>
            <a:r>
              <a:rPr lang="en-GB" dirty="0">
                <a:latin typeface="Times New Roman" panose="02020603050405020304" pitchFamily="18" charset="0"/>
                <a:cs typeface="Times New Roman" panose="02020603050405020304" pitchFamily="18" charset="0"/>
              </a:rPr>
              <a:t>(): 15:30:19 </a:t>
            </a:r>
            <a:r>
              <a:rPr lang="en-GB" dirty="0" err="1">
                <a:latin typeface="Times New Roman" panose="02020603050405020304" pitchFamily="18" charset="0"/>
                <a:cs typeface="Times New Roman" panose="02020603050405020304" pitchFamily="18" charset="0"/>
              </a:rPr>
              <a:t>ToUniversalString</a:t>
            </a:r>
            <a:r>
              <a:rPr lang="en-GB" dirty="0">
                <a:latin typeface="Times New Roman" panose="02020603050405020304" pitchFamily="18" charset="0"/>
                <a:cs typeface="Times New Roman" panose="02020603050405020304" pitchFamily="18" charset="0"/>
              </a:rPr>
              <a:t>(): 15:30:19</a:t>
            </a:r>
          </a:p>
        </p:txBody>
      </p:sp>
      <p:sp>
        <p:nvSpPr>
          <p:cNvPr id="8" name="TextBox 7"/>
          <p:cNvSpPr txBox="1"/>
          <p:nvPr/>
        </p:nvSpPr>
        <p:spPr>
          <a:xfrm>
            <a:off x="5615608" y="2204864"/>
            <a:ext cx="3528392" cy="2031325"/>
          </a:xfrm>
          <a:prstGeom prst="rect">
            <a:avLst/>
          </a:prstGeom>
          <a:noFill/>
          <a:ln>
            <a:solidFill>
              <a:srgbClr val="FF0000"/>
            </a:solidFill>
          </a:ln>
        </p:spPr>
        <p:txBody>
          <a:bodyPr wrap="square" rtlCol="0">
            <a:spAutoFit/>
          </a:bodyPr>
          <a:lstStyle/>
          <a:p>
            <a:r>
              <a:rPr lang="en-GB" dirty="0" smtClean="0"/>
              <a:t>If a method contains a local variable the same name as a field, within that method the name refers to the local variable rather than the field.  Need to use </a:t>
            </a:r>
            <a:r>
              <a:rPr lang="en-GB" i="1" dirty="0" smtClean="0"/>
              <a:t>this</a:t>
            </a:r>
            <a:r>
              <a:rPr lang="en-GB" dirty="0" smtClean="0"/>
              <a:t> to refer to hidden instance variable explicitly</a:t>
            </a:r>
          </a:p>
        </p:txBody>
      </p:sp>
      <p:cxnSp>
        <p:nvCxnSpPr>
          <p:cNvPr id="10" name="Straight Arrow Connector 9"/>
          <p:cNvCxnSpPr/>
          <p:nvPr/>
        </p:nvCxnSpPr>
        <p:spPr>
          <a:xfrm flipH="1" flipV="1">
            <a:off x="2267744" y="2204864"/>
            <a:ext cx="2952328" cy="882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888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708688"/>
          </a:xfrm>
        </p:spPr>
        <p:txBody>
          <a:bodyPr>
            <a:normAutofit fontScale="90000"/>
          </a:bodyPr>
          <a:lstStyle/>
          <a:p>
            <a:pPr algn="ctr"/>
            <a:r>
              <a:rPr lang="en-GB" dirty="0" smtClean="0"/>
              <a:t>Cannot use </a:t>
            </a:r>
            <a:r>
              <a:rPr lang="en-GB" i="1" dirty="0" smtClean="0"/>
              <a:t>this </a:t>
            </a:r>
            <a:r>
              <a:rPr lang="en-GB" dirty="0" smtClean="0"/>
              <a:t>in a static method</a:t>
            </a:r>
            <a:endParaRPr lang="en-GB" i="1" dirty="0"/>
          </a:p>
        </p:txBody>
      </p:sp>
      <p:sp>
        <p:nvSpPr>
          <p:cNvPr id="3" name="Content Placeholder 2"/>
          <p:cNvSpPr>
            <a:spLocks noGrp="1"/>
          </p:cNvSpPr>
          <p:nvPr>
            <p:ph idx="1"/>
          </p:nvPr>
        </p:nvSpPr>
        <p:spPr>
          <a:xfrm>
            <a:off x="457200" y="980728"/>
            <a:ext cx="8229600" cy="5343872"/>
          </a:xfrm>
        </p:spPr>
        <p:txBody>
          <a:bodyPr/>
          <a:lstStyle/>
          <a:p>
            <a:endParaRPr lang="en-GB" dirty="0" smtClean="0"/>
          </a:p>
          <a:p>
            <a:endParaRPr lang="en-GB" dirty="0"/>
          </a:p>
          <a:p>
            <a:r>
              <a:rPr lang="en-GB" dirty="0" smtClean="0"/>
              <a:t>Remember a static method can be called when no objects of the class exist.  The </a:t>
            </a:r>
            <a:r>
              <a:rPr lang="en-GB" i="1" dirty="0" smtClean="0"/>
              <a:t>this</a:t>
            </a:r>
            <a:r>
              <a:rPr lang="en-GB" dirty="0" smtClean="0"/>
              <a:t> reference cannot be used in a static method – this this reference must refer to a specific object of the class, and when a static method is called, there might not be any objects of its class in memory.</a:t>
            </a:r>
            <a:endParaRPr lang="en-GB" dirty="0"/>
          </a:p>
        </p:txBody>
      </p:sp>
    </p:spTree>
    <p:extLst>
      <p:ext uri="{BB962C8B-B14F-4D97-AF65-F5344CB8AC3E}">
        <p14:creationId xmlns:p14="http://schemas.microsoft.com/office/powerpoint/2010/main" val="453635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143000"/>
          </a:xfrm>
        </p:spPr>
        <p:txBody>
          <a:bodyPr/>
          <a:lstStyle/>
          <a:p>
            <a:pPr algn="ctr"/>
            <a:r>
              <a:rPr lang="en-GB" dirty="0" smtClean="0"/>
              <a:t>Overloaded Constructors</a:t>
            </a:r>
            <a:endParaRPr lang="en-GB" dirty="0"/>
          </a:p>
        </p:txBody>
      </p:sp>
      <p:sp>
        <p:nvSpPr>
          <p:cNvPr id="3" name="Content Placeholder 2"/>
          <p:cNvSpPr>
            <a:spLocks noGrp="1"/>
          </p:cNvSpPr>
          <p:nvPr>
            <p:ph idx="1"/>
          </p:nvPr>
        </p:nvSpPr>
        <p:spPr/>
        <p:txBody>
          <a:bodyPr/>
          <a:lstStyle/>
          <a:p>
            <a:r>
              <a:rPr lang="en-GB" dirty="0" smtClean="0"/>
              <a:t>Overloaded constructors enable objects of that class to be conveniently initialised in different ways</a:t>
            </a:r>
          </a:p>
          <a:p>
            <a:pPr marL="0" indent="0">
              <a:buNone/>
            </a:pPr>
            <a:endParaRPr lang="en-GB" dirty="0" smtClean="0"/>
          </a:p>
          <a:p>
            <a:r>
              <a:rPr lang="en-GB" dirty="0" smtClean="0"/>
              <a:t>To overload constructors, simply provide multiple constructor declarations with different signatures</a:t>
            </a:r>
          </a:p>
          <a:p>
            <a:endParaRPr lang="en-GB" dirty="0"/>
          </a:p>
          <a:p>
            <a:r>
              <a:rPr lang="en-GB" dirty="0" smtClean="0"/>
              <a:t>Activity – Overloaded </a:t>
            </a:r>
            <a:r>
              <a:rPr lang="en-GB" dirty="0"/>
              <a:t>C</a:t>
            </a:r>
            <a:r>
              <a:rPr lang="en-GB" dirty="0" smtClean="0"/>
              <a:t>onstructors </a:t>
            </a:r>
            <a:r>
              <a:rPr lang="en-GB" dirty="0"/>
              <a:t>W</a:t>
            </a:r>
            <a:r>
              <a:rPr lang="en-GB" dirty="0" smtClean="0"/>
              <a:t>alkthrough</a:t>
            </a:r>
            <a:endParaRPr lang="en-GB" dirty="0"/>
          </a:p>
        </p:txBody>
      </p:sp>
    </p:spTree>
    <p:extLst>
      <p:ext uri="{BB962C8B-B14F-4D97-AF65-F5344CB8AC3E}">
        <p14:creationId xmlns:p14="http://schemas.microsoft.com/office/powerpoint/2010/main" val="846860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636680"/>
          </a:xfrm>
        </p:spPr>
        <p:txBody>
          <a:bodyPr>
            <a:normAutofit fontScale="90000"/>
          </a:bodyPr>
          <a:lstStyle/>
          <a:p>
            <a:pPr algn="ctr"/>
            <a:r>
              <a:rPr lang="en-GB" dirty="0" smtClean="0"/>
              <a:t>Class relationships</a:t>
            </a:r>
            <a:endParaRPr lang="en-GB" dirty="0"/>
          </a:p>
        </p:txBody>
      </p:sp>
      <p:sp>
        <p:nvSpPr>
          <p:cNvPr id="3" name="Content Placeholder 2"/>
          <p:cNvSpPr>
            <a:spLocks noGrp="1"/>
          </p:cNvSpPr>
          <p:nvPr>
            <p:ph idx="1"/>
          </p:nvPr>
        </p:nvSpPr>
        <p:spPr>
          <a:xfrm>
            <a:off x="457200" y="1052736"/>
            <a:ext cx="8229600" cy="5271864"/>
          </a:xfrm>
        </p:spPr>
        <p:txBody>
          <a:bodyPr>
            <a:normAutofit fontScale="92500" lnSpcReduction="20000"/>
          </a:bodyPr>
          <a:lstStyle/>
          <a:p>
            <a:r>
              <a:rPr lang="en-GB" dirty="0" smtClean="0"/>
              <a:t>Classes can have an association with another class i.e. a relationship between two classes.  There are different types of associations that can exist between classes:</a:t>
            </a:r>
          </a:p>
          <a:p>
            <a:pPr lvl="1"/>
            <a:r>
              <a:rPr lang="en-GB" dirty="0" smtClean="0"/>
              <a:t>Aggregation</a:t>
            </a:r>
          </a:p>
          <a:p>
            <a:pPr lvl="2"/>
            <a:r>
              <a:rPr lang="en-GB" dirty="0" smtClean="0"/>
              <a:t>is a directional association between 2 objects</a:t>
            </a:r>
          </a:p>
          <a:p>
            <a:pPr lvl="2"/>
            <a:r>
              <a:rPr lang="en-GB" dirty="0"/>
              <a:t>w</a:t>
            </a:r>
            <a:r>
              <a:rPr lang="en-GB" dirty="0" smtClean="0"/>
              <a:t>hen an </a:t>
            </a:r>
            <a:r>
              <a:rPr lang="en-GB" dirty="0" err="1" smtClean="0"/>
              <a:t>object“has</a:t>
            </a:r>
            <a:r>
              <a:rPr lang="en-GB" dirty="0" smtClean="0"/>
              <a:t> a” another object</a:t>
            </a:r>
          </a:p>
          <a:p>
            <a:pPr lvl="1"/>
            <a:r>
              <a:rPr lang="en-GB" dirty="0" smtClean="0"/>
              <a:t>Composition</a:t>
            </a:r>
          </a:p>
          <a:p>
            <a:pPr lvl="2"/>
            <a:r>
              <a:rPr lang="en-GB" dirty="0"/>
              <a:t>i</a:t>
            </a:r>
            <a:r>
              <a:rPr lang="en-GB" dirty="0" smtClean="0"/>
              <a:t>s a restricted aggregation</a:t>
            </a:r>
          </a:p>
          <a:p>
            <a:pPr lvl="2"/>
            <a:r>
              <a:rPr lang="en-GB" dirty="0"/>
              <a:t>w</a:t>
            </a:r>
            <a:r>
              <a:rPr lang="en-GB" dirty="0" smtClean="0"/>
              <a:t>hen an object contains another object</a:t>
            </a:r>
          </a:p>
          <a:p>
            <a:pPr lvl="2"/>
            <a:r>
              <a:rPr lang="en-GB" dirty="0"/>
              <a:t>w</a:t>
            </a:r>
            <a:r>
              <a:rPr lang="en-GB" dirty="0" smtClean="0"/>
              <a:t>hen the contained object cannot exist without the container object</a:t>
            </a:r>
          </a:p>
          <a:p>
            <a:pPr marL="274320" lvl="1" indent="-274320">
              <a:buClr>
                <a:schemeClr val="accent3"/>
              </a:buClr>
              <a:buSzPct val="95000"/>
            </a:pPr>
            <a:endParaRPr lang="en-GB" dirty="0" smtClean="0"/>
          </a:p>
          <a:p>
            <a:pPr marL="274320" lvl="1" indent="-274320">
              <a:buClr>
                <a:schemeClr val="accent3"/>
              </a:buClr>
              <a:buSzPct val="95000"/>
            </a:pPr>
            <a:r>
              <a:rPr lang="en-GB" dirty="0" smtClean="0"/>
              <a:t>e.g</a:t>
            </a:r>
            <a:r>
              <a:rPr lang="en-GB" dirty="0"/>
              <a:t>. a library contains students and books. Relationship between library and student is aggregation, relationship between library and book is composition.  A student can exist without a library therefore it’s an aggregation, a book cannot exist without a library therefore it’s a composition</a:t>
            </a:r>
            <a:r>
              <a:rPr lang="en-GB" dirty="0" smtClean="0"/>
              <a:t>.</a:t>
            </a:r>
            <a:endParaRPr lang="en-GB" dirty="0"/>
          </a:p>
        </p:txBody>
      </p:sp>
    </p:spTree>
    <p:extLst>
      <p:ext uri="{BB962C8B-B14F-4D97-AF65-F5344CB8AC3E}">
        <p14:creationId xmlns:p14="http://schemas.microsoft.com/office/powerpoint/2010/main" val="1049593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36680"/>
          </a:xfrm>
        </p:spPr>
        <p:txBody>
          <a:bodyPr>
            <a:normAutofit fontScale="90000"/>
          </a:bodyPr>
          <a:lstStyle/>
          <a:p>
            <a:pPr algn="ctr"/>
            <a:r>
              <a:rPr lang="en-GB" dirty="0" smtClean="0"/>
              <a:t>Composition</a:t>
            </a:r>
            <a:endParaRPr lang="en-GB" dirty="0"/>
          </a:p>
        </p:txBody>
      </p:sp>
      <p:sp>
        <p:nvSpPr>
          <p:cNvPr id="3" name="Content Placeholder 2"/>
          <p:cNvSpPr>
            <a:spLocks noGrp="1"/>
          </p:cNvSpPr>
          <p:nvPr>
            <p:ph idx="1"/>
          </p:nvPr>
        </p:nvSpPr>
        <p:spPr>
          <a:xfrm>
            <a:off x="457200" y="836712"/>
            <a:ext cx="8229600" cy="5487888"/>
          </a:xfrm>
        </p:spPr>
        <p:txBody>
          <a:bodyPr/>
          <a:lstStyle/>
          <a:p>
            <a:r>
              <a:rPr lang="en-GB" dirty="0" smtClean="0"/>
              <a:t>A class can have references to objects of other classes as members, often referred to as a “has-a” relationship</a:t>
            </a:r>
          </a:p>
          <a:p>
            <a:endParaRPr lang="en-GB" dirty="0" smtClean="0"/>
          </a:p>
          <a:p>
            <a:r>
              <a:rPr lang="en-GB" dirty="0" smtClean="0"/>
              <a:t>e.g. an object of class </a:t>
            </a:r>
            <a:r>
              <a:rPr lang="en-GB" dirty="0" err="1" smtClean="0"/>
              <a:t>AlarmClock</a:t>
            </a:r>
            <a:r>
              <a:rPr lang="en-GB" dirty="0" smtClean="0"/>
              <a:t> needs to know the current time and the time when it’s supposed to sound its alarm, so its reasonable to include two references to Time objects in an </a:t>
            </a:r>
            <a:r>
              <a:rPr lang="en-GB" dirty="0" err="1" smtClean="0"/>
              <a:t>AlarmClock</a:t>
            </a:r>
            <a:r>
              <a:rPr lang="en-GB" dirty="0" smtClean="0"/>
              <a:t> object. </a:t>
            </a:r>
          </a:p>
          <a:p>
            <a:endParaRPr lang="en-GB" dirty="0"/>
          </a:p>
          <a:p>
            <a:r>
              <a:rPr lang="en-GB" dirty="0" smtClean="0"/>
              <a:t>Activity – Composition walkthrough</a:t>
            </a:r>
            <a:endParaRPr lang="en-GB" dirty="0"/>
          </a:p>
        </p:txBody>
      </p:sp>
    </p:spTree>
    <p:extLst>
      <p:ext uri="{BB962C8B-B14F-4D97-AF65-F5344CB8AC3E}">
        <p14:creationId xmlns:p14="http://schemas.microsoft.com/office/powerpoint/2010/main" val="3694841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636680"/>
          </a:xfrm>
        </p:spPr>
        <p:txBody>
          <a:bodyPr>
            <a:normAutofit fontScale="90000"/>
          </a:bodyPr>
          <a:lstStyle/>
          <a:p>
            <a:pPr algn="ctr"/>
            <a:r>
              <a:rPr lang="en-GB" dirty="0"/>
              <a:t>s</a:t>
            </a:r>
            <a:r>
              <a:rPr lang="en-GB" dirty="0" smtClean="0"/>
              <a:t>tatic variables</a:t>
            </a:r>
            <a:endParaRPr lang="en-GB" dirty="0"/>
          </a:p>
        </p:txBody>
      </p:sp>
      <p:sp>
        <p:nvSpPr>
          <p:cNvPr id="3" name="Content Placeholder 2"/>
          <p:cNvSpPr>
            <a:spLocks noGrp="1"/>
          </p:cNvSpPr>
          <p:nvPr>
            <p:ph idx="1"/>
          </p:nvPr>
        </p:nvSpPr>
        <p:spPr>
          <a:xfrm>
            <a:off x="457200" y="836712"/>
            <a:ext cx="8507288" cy="5904656"/>
          </a:xfrm>
        </p:spPr>
        <p:txBody>
          <a:bodyPr>
            <a:normAutofit fontScale="77500" lnSpcReduction="20000"/>
          </a:bodyPr>
          <a:lstStyle/>
          <a:p>
            <a:r>
              <a:rPr lang="en-GB" sz="3200" dirty="0" smtClean="0"/>
              <a:t>Each object of a class maintains its own copy of an attribute, the variable that represents the attribute is also known as the instance variable, each object of the class has a separate instance variable i.e. unique copy</a:t>
            </a:r>
          </a:p>
          <a:p>
            <a:pPr marL="0" indent="0">
              <a:buNone/>
            </a:pPr>
            <a:endParaRPr lang="en-GB" sz="3200" dirty="0" smtClean="0"/>
          </a:p>
          <a:p>
            <a:r>
              <a:rPr lang="en-GB" sz="3200" dirty="0" smtClean="0"/>
              <a:t>We can also create static (shared) variables, which are shared across all objects in that class (also referred to as a class level variable)</a:t>
            </a:r>
          </a:p>
          <a:p>
            <a:pPr marL="0" indent="0">
              <a:buNone/>
            </a:pPr>
            <a:endParaRPr lang="en-GB" sz="3200" dirty="0" smtClean="0"/>
          </a:p>
          <a:p>
            <a:r>
              <a:rPr lang="en-GB" sz="3200" dirty="0"/>
              <a:t>To </a:t>
            </a:r>
            <a:r>
              <a:rPr lang="en-GB" sz="3200" b="1" dirty="0"/>
              <a:t>declare</a:t>
            </a:r>
            <a:r>
              <a:rPr lang="en-GB" sz="3200" dirty="0"/>
              <a:t> a variable as static, place the keyword static before the variable’s data type:</a:t>
            </a:r>
          </a:p>
          <a:p>
            <a:pPr marL="0" indent="0">
              <a:buNone/>
            </a:pPr>
            <a:endParaRPr lang="en-GB" dirty="0" smtClean="0"/>
          </a:p>
          <a:p>
            <a:pPr marL="0" indent="0">
              <a:buNone/>
            </a:pPr>
            <a:r>
              <a:rPr lang="en-GB" dirty="0"/>
              <a:t>	</a:t>
            </a:r>
            <a:r>
              <a:rPr lang="en-GB" dirty="0" smtClean="0"/>
              <a:t>public class </a:t>
            </a:r>
            <a:r>
              <a:rPr lang="en-GB" dirty="0" err="1" smtClean="0"/>
              <a:t>SavingsAccount</a:t>
            </a:r>
            <a:endParaRPr lang="en-GB" dirty="0" smtClean="0"/>
          </a:p>
          <a:p>
            <a:pPr marL="0" indent="0">
              <a:buNone/>
            </a:pPr>
            <a:r>
              <a:rPr lang="en-GB" dirty="0"/>
              <a:t>	</a:t>
            </a:r>
            <a:r>
              <a:rPr lang="en-GB" dirty="0" smtClean="0"/>
              <a:t>{</a:t>
            </a:r>
          </a:p>
          <a:p>
            <a:pPr marL="0" indent="0">
              <a:buNone/>
            </a:pPr>
            <a:r>
              <a:rPr lang="en-GB" dirty="0"/>
              <a:t>	</a:t>
            </a:r>
            <a:r>
              <a:rPr lang="en-GB" dirty="0" smtClean="0"/>
              <a:t>	private string </a:t>
            </a:r>
            <a:r>
              <a:rPr lang="en-GB" dirty="0" err="1" smtClean="0"/>
              <a:t>accountNumber</a:t>
            </a:r>
            <a:r>
              <a:rPr lang="en-GB" dirty="0" smtClean="0"/>
              <a:t>;</a:t>
            </a:r>
          </a:p>
          <a:p>
            <a:pPr marL="0" indent="0">
              <a:buNone/>
            </a:pPr>
            <a:r>
              <a:rPr lang="en-GB" dirty="0"/>
              <a:t>	</a:t>
            </a:r>
            <a:r>
              <a:rPr lang="en-GB" dirty="0" smtClean="0"/>
              <a:t>	public </a:t>
            </a:r>
            <a:r>
              <a:rPr lang="en-GB" b="1" dirty="0" smtClean="0"/>
              <a:t>static</a:t>
            </a:r>
            <a:r>
              <a:rPr lang="en-GB" dirty="0" smtClean="0"/>
              <a:t> float </a:t>
            </a:r>
            <a:r>
              <a:rPr lang="en-GB" dirty="0" err="1" smtClean="0"/>
              <a:t>interestRate</a:t>
            </a:r>
            <a:r>
              <a:rPr lang="en-GB" dirty="0" smtClean="0"/>
              <a:t>;</a:t>
            </a:r>
          </a:p>
          <a:p>
            <a:pPr marL="0" indent="0">
              <a:buNone/>
            </a:pPr>
            <a:r>
              <a:rPr lang="en-GB" dirty="0"/>
              <a:t>	</a:t>
            </a:r>
            <a:r>
              <a:rPr lang="en-GB" dirty="0" smtClean="0"/>
              <a:t>	…</a:t>
            </a:r>
          </a:p>
          <a:p>
            <a:pPr marL="0" indent="0">
              <a:buNone/>
            </a:pPr>
            <a:r>
              <a:rPr lang="en-GB" dirty="0"/>
              <a:t>	</a:t>
            </a:r>
            <a:r>
              <a:rPr lang="en-GB" dirty="0" smtClean="0"/>
              <a:t>}</a:t>
            </a:r>
          </a:p>
        </p:txBody>
      </p:sp>
    </p:spTree>
    <p:extLst>
      <p:ext uri="{BB962C8B-B14F-4D97-AF65-F5344CB8AC3E}">
        <p14:creationId xmlns:p14="http://schemas.microsoft.com/office/powerpoint/2010/main" val="2290804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pPr algn="ctr"/>
            <a:r>
              <a:rPr lang="en-GB" dirty="0"/>
              <a:t>s</a:t>
            </a:r>
            <a:r>
              <a:rPr lang="en-GB" dirty="0" smtClean="0"/>
              <a:t>tatic variables</a:t>
            </a:r>
            <a:endParaRPr lang="en-GB" dirty="0"/>
          </a:p>
        </p:txBody>
      </p:sp>
      <p:sp>
        <p:nvSpPr>
          <p:cNvPr id="3" name="Content Placeholder 2"/>
          <p:cNvSpPr>
            <a:spLocks noGrp="1"/>
          </p:cNvSpPr>
          <p:nvPr>
            <p:ph idx="1"/>
          </p:nvPr>
        </p:nvSpPr>
        <p:spPr/>
        <p:txBody>
          <a:bodyPr>
            <a:normAutofit fontScale="92500" lnSpcReduction="20000"/>
          </a:bodyPr>
          <a:lstStyle/>
          <a:p>
            <a:r>
              <a:rPr lang="en-GB" sz="3200" dirty="0"/>
              <a:t>To </a:t>
            </a:r>
            <a:r>
              <a:rPr lang="en-GB" sz="3200" b="1" dirty="0"/>
              <a:t>access </a:t>
            </a:r>
            <a:r>
              <a:rPr lang="en-GB" sz="3200" dirty="0"/>
              <a:t>a static variable, specify the name of the class in which the variable is declared , followed by the member access (.) operator and the variable name:</a:t>
            </a:r>
          </a:p>
          <a:p>
            <a:pPr marL="0" indent="0">
              <a:buNone/>
            </a:pPr>
            <a:endParaRPr lang="en-GB" sz="2800" dirty="0"/>
          </a:p>
          <a:p>
            <a:pPr marL="0" indent="0">
              <a:buNone/>
            </a:pPr>
            <a:r>
              <a:rPr lang="en-GB" sz="2800" dirty="0"/>
              <a:t>	</a:t>
            </a:r>
            <a:r>
              <a:rPr lang="en-GB" sz="2800" dirty="0" err="1"/>
              <a:t>SavingsAccount.interestRate</a:t>
            </a:r>
            <a:r>
              <a:rPr lang="en-GB" sz="2800" dirty="0"/>
              <a:t> = 0.02;</a:t>
            </a:r>
          </a:p>
          <a:p>
            <a:pPr marL="0" indent="0">
              <a:buNone/>
            </a:pPr>
            <a:endParaRPr lang="en-GB" dirty="0"/>
          </a:p>
          <a:p>
            <a:pPr marL="0" indent="0">
              <a:buNone/>
            </a:pPr>
            <a:r>
              <a:rPr lang="en-GB" dirty="0"/>
              <a:t>(In the example above, interest rate does not vary from account to account, so rather than each object having it’s own copy which would mean multiple updates if the interest rate changed, we declare it as a static variable which is shared by each </a:t>
            </a:r>
            <a:r>
              <a:rPr lang="en-GB" dirty="0" err="1"/>
              <a:t>SavingsAccount</a:t>
            </a:r>
            <a:r>
              <a:rPr lang="en-GB" dirty="0"/>
              <a:t> object)</a:t>
            </a:r>
          </a:p>
          <a:p>
            <a:endParaRPr lang="en-GB" dirty="0"/>
          </a:p>
        </p:txBody>
      </p:sp>
    </p:spTree>
    <p:extLst>
      <p:ext uri="{BB962C8B-B14F-4D97-AF65-F5344CB8AC3E}">
        <p14:creationId xmlns:p14="http://schemas.microsoft.com/office/powerpoint/2010/main" val="218339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f</a:t>
            </a:r>
            <a:r>
              <a:rPr lang="en-GB" dirty="0" smtClean="0"/>
              <a:t>ields of a class</a:t>
            </a:r>
            <a:endParaRPr lang="en-GB" dirty="0"/>
          </a:p>
        </p:txBody>
      </p:sp>
      <p:sp>
        <p:nvSpPr>
          <p:cNvPr id="3" name="Content Placeholder 2"/>
          <p:cNvSpPr>
            <a:spLocks noGrp="1"/>
          </p:cNvSpPr>
          <p:nvPr>
            <p:ph idx="1"/>
          </p:nvPr>
        </p:nvSpPr>
        <p:spPr/>
        <p:txBody>
          <a:bodyPr/>
          <a:lstStyle/>
          <a:p>
            <a:endParaRPr lang="en-GB" dirty="0" smtClean="0"/>
          </a:p>
          <a:p>
            <a:endParaRPr lang="en-GB" dirty="0"/>
          </a:p>
          <a:p>
            <a:r>
              <a:rPr lang="en-GB" dirty="0" smtClean="0"/>
              <a:t>Together the </a:t>
            </a:r>
            <a:r>
              <a:rPr lang="en-GB" b="1" dirty="0" smtClean="0"/>
              <a:t>static</a:t>
            </a:r>
            <a:r>
              <a:rPr lang="en-GB" dirty="0" smtClean="0"/>
              <a:t> variables and </a:t>
            </a:r>
            <a:r>
              <a:rPr lang="en-GB" b="1" dirty="0" smtClean="0"/>
              <a:t>instance</a:t>
            </a:r>
            <a:r>
              <a:rPr lang="en-GB" dirty="0" smtClean="0"/>
              <a:t> variables represent the </a:t>
            </a:r>
            <a:r>
              <a:rPr lang="en-GB" b="1" dirty="0" smtClean="0"/>
              <a:t>fields</a:t>
            </a:r>
            <a:r>
              <a:rPr lang="en-GB" dirty="0" smtClean="0"/>
              <a:t> of a class</a:t>
            </a:r>
            <a:endParaRPr lang="en-GB" dirty="0"/>
          </a:p>
        </p:txBody>
      </p:sp>
    </p:spTree>
    <p:extLst>
      <p:ext uri="{BB962C8B-B14F-4D97-AF65-F5344CB8AC3E}">
        <p14:creationId xmlns:p14="http://schemas.microsoft.com/office/powerpoint/2010/main" val="3417493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492664"/>
          </a:xfrm>
        </p:spPr>
        <p:txBody>
          <a:bodyPr>
            <a:normAutofit fontScale="90000"/>
          </a:bodyPr>
          <a:lstStyle/>
          <a:p>
            <a:pPr algn="ctr"/>
            <a:r>
              <a:rPr lang="en-GB" dirty="0"/>
              <a:t>s</a:t>
            </a:r>
            <a:r>
              <a:rPr lang="en-GB" dirty="0" smtClean="0"/>
              <a:t>tatic methods</a:t>
            </a:r>
            <a:endParaRPr lang="en-GB" dirty="0"/>
          </a:p>
        </p:txBody>
      </p:sp>
      <p:sp>
        <p:nvSpPr>
          <p:cNvPr id="3" name="Content Placeholder 2"/>
          <p:cNvSpPr>
            <a:spLocks noGrp="1"/>
          </p:cNvSpPr>
          <p:nvPr>
            <p:ph idx="1"/>
          </p:nvPr>
        </p:nvSpPr>
        <p:spPr>
          <a:xfrm>
            <a:off x="457200" y="764704"/>
            <a:ext cx="8229600" cy="5904656"/>
          </a:xfrm>
        </p:spPr>
        <p:txBody>
          <a:bodyPr>
            <a:normAutofit/>
          </a:bodyPr>
          <a:lstStyle/>
          <a:p>
            <a:r>
              <a:rPr lang="en-GB" dirty="0" smtClean="0"/>
              <a:t>Most methods execute on </a:t>
            </a:r>
            <a:r>
              <a:rPr lang="en-GB" b="1" dirty="0" smtClean="0"/>
              <a:t>specific objects</a:t>
            </a:r>
            <a:r>
              <a:rPr lang="en-GB" dirty="0" smtClean="0"/>
              <a:t> in response to method calls i.e. create object then use method</a:t>
            </a:r>
            <a:endParaRPr lang="en-GB" dirty="0"/>
          </a:p>
          <a:p>
            <a:r>
              <a:rPr lang="en-GB" dirty="0" smtClean="0"/>
              <a:t>Some methods perform tasks that do not depend on the contents of an object and they apply to the class in which it is declared as a whole i.e. do not need to create an object to be able to use the method</a:t>
            </a:r>
          </a:p>
          <a:p>
            <a:pPr lvl="1"/>
            <a:r>
              <a:rPr lang="en-GB" dirty="0"/>
              <a:t>k</a:t>
            </a:r>
            <a:r>
              <a:rPr lang="en-GB" dirty="0" smtClean="0"/>
              <a:t>nown as a </a:t>
            </a:r>
            <a:r>
              <a:rPr lang="en-GB" b="1" dirty="0" smtClean="0">
                <a:solidFill>
                  <a:srgbClr val="FF0000"/>
                </a:solidFill>
              </a:rPr>
              <a:t>static method</a:t>
            </a:r>
          </a:p>
          <a:p>
            <a:pPr lvl="1"/>
            <a:r>
              <a:rPr lang="en-GB" dirty="0" smtClean="0"/>
              <a:t>e.g. to calculate the square root of a number we can use the static method </a:t>
            </a:r>
            <a:r>
              <a:rPr lang="en-GB" dirty="0" err="1" smtClean="0"/>
              <a:t>Sqrt</a:t>
            </a:r>
            <a:r>
              <a:rPr lang="en-GB" dirty="0" smtClean="0"/>
              <a:t> from Class Math (from the System namespace)</a:t>
            </a:r>
          </a:p>
          <a:p>
            <a:pPr marL="393192" lvl="1" indent="0">
              <a:buNone/>
            </a:pPr>
            <a:r>
              <a:rPr lang="en-GB" dirty="0"/>
              <a:t>	</a:t>
            </a:r>
            <a:r>
              <a:rPr lang="en-GB" dirty="0" smtClean="0"/>
              <a:t>	</a:t>
            </a:r>
            <a:r>
              <a:rPr lang="en-GB" dirty="0" err="1" smtClean="0"/>
              <a:t>Math.Sqrt</a:t>
            </a:r>
            <a:r>
              <a:rPr lang="en-GB" dirty="0" smtClean="0"/>
              <a:t>(900.00)</a:t>
            </a:r>
          </a:p>
          <a:p>
            <a:pPr marL="393192" lvl="1" indent="0">
              <a:buNone/>
            </a:pPr>
            <a:r>
              <a:rPr lang="en-GB" dirty="0" smtClean="0"/>
              <a:t>(We do not need to create a Math object to be able to use the </a:t>
            </a:r>
            <a:r>
              <a:rPr lang="en-GB" dirty="0" err="1" smtClean="0"/>
              <a:t>Sqrt</a:t>
            </a:r>
            <a:r>
              <a:rPr lang="en-GB" dirty="0" smtClean="0"/>
              <a:t> method)</a:t>
            </a:r>
          </a:p>
          <a:p>
            <a:pPr lvl="1"/>
            <a:endParaRPr lang="en-GB" b="1" dirty="0" smtClean="0">
              <a:solidFill>
                <a:srgbClr val="FF0000"/>
              </a:solidFill>
            </a:endParaRPr>
          </a:p>
          <a:p>
            <a:pPr lvl="1"/>
            <a:endParaRPr lang="en-GB" b="1" dirty="0">
              <a:solidFill>
                <a:srgbClr val="FF0000"/>
              </a:solidFill>
            </a:endParaRPr>
          </a:p>
        </p:txBody>
      </p:sp>
    </p:spTree>
    <p:extLst>
      <p:ext uri="{BB962C8B-B14F-4D97-AF65-F5344CB8AC3E}">
        <p14:creationId xmlns:p14="http://schemas.microsoft.com/office/powerpoint/2010/main" val="2054199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36680"/>
          </a:xfrm>
        </p:spPr>
        <p:txBody>
          <a:bodyPr>
            <a:normAutofit fontScale="90000"/>
          </a:bodyPr>
          <a:lstStyle/>
          <a:p>
            <a:pPr algn="ctr"/>
            <a:r>
              <a:rPr lang="en-GB" dirty="0"/>
              <a:t>s</a:t>
            </a:r>
            <a:r>
              <a:rPr lang="en-GB" dirty="0" smtClean="0"/>
              <a:t>tatic methods</a:t>
            </a:r>
            <a:endParaRPr lang="en-GB" dirty="0"/>
          </a:p>
        </p:txBody>
      </p:sp>
      <p:sp>
        <p:nvSpPr>
          <p:cNvPr id="3" name="Content Placeholder 2"/>
          <p:cNvSpPr>
            <a:spLocks noGrp="1"/>
          </p:cNvSpPr>
          <p:nvPr>
            <p:ph idx="1"/>
          </p:nvPr>
        </p:nvSpPr>
        <p:spPr>
          <a:xfrm>
            <a:off x="457200" y="836712"/>
            <a:ext cx="8229600" cy="5487888"/>
          </a:xfrm>
        </p:spPr>
        <p:txBody>
          <a:bodyPr>
            <a:normAutofit fontScale="70000" lnSpcReduction="20000"/>
          </a:bodyPr>
          <a:lstStyle/>
          <a:p>
            <a:r>
              <a:rPr lang="en-GB" sz="3100" dirty="0" smtClean="0"/>
              <a:t>To </a:t>
            </a:r>
            <a:r>
              <a:rPr lang="en-GB" sz="3100" b="1" dirty="0" smtClean="0"/>
              <a:t>declare</a:t>
            </a:r>
            <a:r>
              <a:rPr lang="en-GB" sz="3100" dirty="0" smtClean="0"/>
              <a:t> a method as static, place the keyword static before the return type in the method’s declaration</a:t>
            </a:r>
          </a:p>
          <a:p>
            <a:r>
              <a:rPr lang="en-GB" dirty="0" smtClean="0"/>
              <a:t>e.g. </a:t>
            </a:r>
          </a:p>
          <a:p>
            <a:pPr marL="0" indent="0">
              <a:buNone/>
            </a:pPr>
            <a:r>
              <a:rPr lang="en-GB" dirty="0"/>
              <a:t>	</a:t>
            </a:r>
            <a:r>
              <a:rPr lang="en-GB" sz="2000" dirty="0" smtClean="0"/>
              <a:t>// returns the maximum of it’s 3 parameters</a:t>
            </a:r>
          </a:p>
          <a:p>
            <a:pPr marL="0" indent="0">
              <a:buNone/>
            </a:pPr>
            <a:r>
              <a:rPr lang="en-GB" dirty="0"/>
              <a:t>	</a:t>
            </a:r>
            <a:r>
              <a:rPr lang="en-GB" sz="2000" dirty="0" smtClean="0"/>
              <a:t>public </a:t>
            </a:r>
            <a:r>
              <a:rPr lang="en-GB" sz="2000" b="1" dirty="0" smtClean="0"/>
              <a:t>static</a:t>
            </a:r>
            <a:r>
              <a:rPr lang="en-GB" sz="2000" dirty="0" smtClean="0"/>
              <a:t> double Maximum(double x, double y, double z)</a:t>
            </a:r>
          </a:p>
          <a:p>
            <a:pPr marL="0" indent="0">
              <a:buNone/>
            </a:pPr>
            <a:r>
              <a:rPr lang="en-GB" dirty="0"/>
              <a:t>	</a:t>
            </a:r>
            <a:r>
              <a:rPr lang="en-GB" dirty="0" smtClean="0"/>
              <a:t>{</a:t>
            </a:r>
          </a:p>
          <a:p>
            <a:pPr marL="0" indent="0">
              <a:buNone/>
            </a:pPr>
            <a:r>
              <a:rPr lang="en-GB" dirty="0" smtClean="0"/>
              <a:t>		….</a:t>
            </a:r>
            <a:endParaRPr lang="en-GB" dirty="0"/>
          </a:p>
          <a:p>
            <a:pPr marL="0" indent="0">
              <a:buNone/>
            </a:pPr>
            <a:r>
              <a:rPr lang="en-GB" dirty="0" smtClean="0"/>
              <a:t>	}</a:t>
            </a:r>
          </a:p>
          <a:p>
            <a:endParaRPr lang="en-GB" sz="3100" dirty="0" smtClean="0"/>
          </a:p>
          <a:p>
            <a:r>
              <a:rPr lang="en-GB" sz="3100" dirty="0" smtClean="0"/>
              <a:t>To </a:t>
            </a:r>
            <a:r>
              <a:rPr lang="en-GB" sz="3100" b="1" dirty="0" smtClean="0"/>
              <a:t>call</a:t>
            </a:r>
            <a:r>
              <a:rPr lang="en-GB" sz="3100" dirty="0" smtClean="0"/>
              <a:t> any static method, specify the name of the class in which the method is declared , followed by the member access (.) operator and the method name</a:t>
            </a:r>
          </a:p>
          <a:p>
            <a:r>
              <a:rPr lang="en-GB" sz="3100" dirty="0"/>
              <a:t>e</a:t>
            </a:r>
            <a:r>
              <a:rPr lang="en-GB" sz="3100" dirty="0" smtClean="0"/>
              <a:t>.g. the static method above is declared in class </a:t>
            </a:r>
            <a:r>
              <a:rPr lang="en-GB" sz="3100" dirty="0" err="1" smtClean="0"/>
              <a:t>MaximumFinder</a:t>
            </a:r>
            <a:r>
              <a:rPr lang="en-GB" sz="3100" dirty="0" smtClean="0"/>
              <a:t>.  Therefore if we created an application that wished to use this method, the method call would be </a:t>
            </a:r>
          </a:p>
          <a:p>
            <a:pPr marL="0" indent="0">
              <a:buNone/>
            </a:pPr>
            <a:r>
              <a:rPr lang="en-GB" dirty="0"/>
              <a:t>	</a:t>
            </a:r>
            <a:endParaRPr lang="en-GB" dirty="0" smtClean="0"/>
          </a:p>
          <a:p>
            <a:pPr marL="0" indent="0" algn="ctr">
              <a:buNone/>
            </a:pPr>
            <a:r>
              <a:rPr lang="en-GB" sz="2300" dirty="0" smtClean="0"/>
              <a:t>double result = </a:t>
            </a:r>
            <a:r>
              <a:rPr lang="en-GB" sz="2300" dirty="0" err="1" smtClean="0"/>
              <a:t>MaximumFinder.Maximum</a:t>
            </a:r>
            <a:r>
              <a:rPr lang="en-GB" sz="2300" dirty="0" smtClean="0"/>
              <a:t>(number1, number2, number3);</a:t>
            </a:r>
          </a:p>
          <a:p>
            <a:pPr marL="393192" lvl="1" indent="0">
              <a:buNone/>
            </a:pPr>
            <a:r>
              <a:rPr lang="en-GB" dirty="0"/>
              <a:t>	</a:t>
            </a:r>
          </a:p>
        </p:txBody>
      </p:sp>
    </p:spTree>
    <p:extLst>
      <p:ext uri="{BB962C8B-B14F-4D97-AF65-F5344CB8AC3E}">
        <p14:creationId xmlns:p14="http://schemas.microsoft.com/office/powerpoint/2010/main" val="1786652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492664"/>
          </a:xfrm>
        </p:spPr>
        <p:txBody>
          <a:bodyPr>
            <a:normAutofit fontScale="90000"/>
          </a:bodyPr>
          <a:lstStyle/>
          <a:p>
            <a:pPr algn="ctr"/>
            <a:r>
              <a:rPr lang="en-GB" dirty="0"/>
              <a:t>s</a:t>
            </a:r>
            <a:r>
              <a:rPr lang="en-GB" dirty="0" smtClean="0"/>
              <a:t>tatic methods</a:t>
            </a:r>
            <a:endParaRPr lang="en-GB" dirty="0"/>
          </a:p>
        </p:txBody>
      </p:sp>
      <p:sp>
        <p:nvSpPr>
          <p:cNvPr id="3" name="Content Placeholder 2"/>
          <p:cNvSpPr>
            <a:spLocks noGrp="1"/>
          </p:cNvSpPr>
          <p:nvPr>
            <p:ph idx="1"/>
          </p:nvPr>
        </p:nvSpPr>
        <p:spPr>
          <a:xfrm>
            <a:off x="457200" y="836712"/>
            <a:ext cx="8229600" cy="5487888"/>
          </a:xfrm>
        </p:spPr>
        <p:txBody>
          <a:bodyPr/>
          <a:lstStyle/>
          <a:p>
            <a:endParaRPr lang="en-GB" dirty="0" smtClean="0"/>
          </a:p>
          <a:p>
            <a:endParaRPr lang="en-GB" dirty="0"/>
          </a:p>
          <a:p>
            <a:r>
              <a:rPr lang="en-GB" dirty="0" smtClean="0"/>
              <a:t>Methods exist at the class level and not the instance (object) level</a:t>
            </a:r>
          </a:p>
          <a:p>
            <a:r>
              <a:rPr lang="en-GB" dirty="0" smtClean="0"/>
              <a:t>Only one of these methods exist and it is always accessible using the class name (not an object name)</a:t>
            </a:r>
          </a:p>
          <a:p>
            <a:r>
              <a:rPr lang="en-GB" dirty="0" smtClean="0"/>
              <a:t>Static methods can only access static variables i.e. you cannot write code in a static method to access an instance level variable</a:t>
            </a:r>
            <a:endParaRPr lang="en-GB" dirty="0"/>
          </a:p>
        </p:txBody>
      </p:sp>
    </p:spTree>
    <p:extLst>
      <p:ext uri="{BB962C8B-B14F-4D97-AF65-F5344CB8AC3E}">
        <p14:creationId xmlns:p14="http://schemas.microsoft.com/office/powerpoint/2010/main" val="2219173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92088"/>
          </a:xfrm>
        </p:spPr>
        <p:txBody>
          <a:bodyPr>
            <a:normAutofit/>
          </a:bodyPr>
          <a:lstStyle/>
          <a:p>
            <a:pPr algn="ctr"/>
            <a:r>
              <a:rPr lang="en-GB" sz="4000" dirty="0" smtClean="0"/>
              <a:t>Why is method Main declared static?</a:t>
            </a:r>
            <a:endParaRPr lang="en-GB" sz="4000" dirty="0"/>
          </a:p>
        </p:txBody>
      </p:sp>
      <p:sp>
        <p:nvSpPr>
          <p:cNvPr id="3" name="Content Placeholder 2"/>
          <p:cNvSpPr>
            <a:spLocks noGrp="1"/>
          </p:cNvSpPr>
          <p:nvPr>
            <p:ph idx="1"/>
          </p:nvPr>
        </p:nvSpPr>
        <p:spPr>
          <a:xfrm>
            <a:off x="457200" y="1196752"/>
            <a:ext cx="8229600" cy="5544616"/>
          </a:xfrm>
        </p:spPr>
        <p:txBody>
          <a:bodyPr>
            <a:normAutofit fontScale="92500" lnSpcReduction="20000"/>
          </a:bodyPr>
          <a:lstStyle/>
          <a:p>
            <a:r>
              <a:rPr lang="en-GB" dirty="0" smtClean="0"/>
              <a:t>During application </a:t>
            </a:r>
            <a:r>
              <a:rPr lang="en-GB" dirty="0" err="1" smtClean="0"/>
              <a:t>startup</a:t>
            </a:r>
            <a:r>
              <a:rPr lang="en-GB" dirty="0" smtClean="0"/>
              <a:t>, when no objects of the class have been created, the Main method must be called to begin program execution.</a:t>
            </a:r>
          </a:p>
          <a:p>
            <a:r>
              <a:rPr lang="en-GB" dirty="0" smtClean="0"/>
              <a:t>Declaring Main as static allows the execution environment to invoke Main without creating an instance of the class</a:t>
            </a:r>
          </a:p>
          <a:p>
            <a:pPr marL="0" indent="0">
              <a:buNone/>
            </a:pPr>
            <a:r>
              <a:rPr lang="en-GB" dirty="0" smtClean="0"/>
              <a:t>	</a:t>
            </a:r>
            <a:r>
              <a:rPr lang="en-GB" sz="2200" dirty="0" smtClean="0"/>
              <a:t>public static void Main (string </a:t>
            </a:r>
            <a:r>
              <a:rPr lang="en-GB" sz="2200" dirty="0" err="1" smtClean="0"/>
              <a:t>args</a:t>
            </a:r>
            <a:r>
              <a:rPr lang="en-GB" sz="2200" dirty="0" smtClean="0"/>
              <a:t>[])</a:t>
            </a:r>
          </a:p>
          <a:p>
            <a:r>
              <a:rPr lang="en-GB" dirty="0" smtClean="0"/>
              <a:t>Applications that do not take command line arguments can omit the string </a:t>
            </a:r>
            <a:r>
              <a:rPr lang="en-GB" dirty="0" err="1" smtClean="0"/>
              <a:t>args</a:t>
            </a:r>
            <a:r>
              <a:rPr lang="en-GB" dirty="0" smtClean="0"/>
              <a:t>[] parameter</a:t>
            </a:r>
          </a:p>
          <a:p>
            <a:r>
              <a:rPr lang="en-GB" dirty="0"/>
              <a:t>p</a:t>
            </a:r>
            <a:r>
              <a:rPr lang="en-GB" dirty="0" smtClean="0"/>
              <a:t>ublic keyword may also be omitted</a:t>
            </a:r>
          </a:p>
          <a:p>
            <a:r>
              <a:rPr lang="en-GB" dirty="0" smtClean="0"/>
              <a:t>You can in fact place a Main method inside every class you declare, and programmers take advantage of this to build a small test app for each class.  </a:t>
            </a:r>
          </a:p>
          <a:p>
            <a:pPr marL="0" indent="0">
              <a:buNone/>
            </a:pPr>
            <a:endParaRPr lang="en-GB" dirty="0" smtClean="0"/>
          </a:p>
          <a:p>
            <a:pPr marL="0" indent="0">
              <a:buNone/>
            </a:pPr>
            <a:r>
              <a:rPr lang="en-GB" sz="2200" dirty="0"/>
              <a:t>(</a:t>
            </a:r>
            <a:r>
              <a:rPr lang="en-GB" sz="2200" dirty="0" smtClean="0"/>
              <a:t>If you do declare more than 1 Main method you need to tell the IDE which one is the applications entry point Project-&gt;Properties-&gt;</a:t>
            </a:r>
            <a:r>
              <a:rPr lang="en-GB" sz="2200" dirty="0" err="1" smtClean="0"/>
              <a:t>Startup</a:t>
            </a:r>
            <a:r>
              <a:rPr lang="en-GB" sz="2200" dirty="0" smtClean="0"/>
              <a:t> object list box)</a:t>
            </a:r>
            <a:endParaRPr lang="en-GB" sz="2200" dirty="0"/>
          </a:p>
        </p:txBody>
      </p:sp>
    </p:spTree>
    <p:extLst>
      <p:ext uri="{BB962C8B-B14F-4D97-AF65-F5344CB8AC3E}">
        <p14:creationId xmlns:p14="http://schemas.microsoft.com/office/powerpoint/2010/main" val="2472745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229600" cy="564672"/>
          </a:xfrm>
        </p:spPr>
        <p:txBody>
          <a:bodyPr>
            <a:normAutofit fontScale="90000"/>
          </a:bodyPr>
          <a:lstStyle/>
          <a:p>
            <a:pPr algn="ctr"/>
            <a:r>
              <a:rPr lang="en-GB" i="1" dirty="0"/>
              <a:t>t</a:t>
            </a:r>
            <a:r>
              <a:rPr lang="en-GB" i="1" dirty="0" smtClean="0"/>
              <a:t>his</a:t>
            </a:r>
            <a:r>
              <a:rPr lang="en-GB" dirty="0" smtClean="0"/>
              <a:t> Reference</a:t>
            </a:r>
            <a:endParaRPr lang="en-GB" dirty="0"/>
          </a:p>
        </p:txBody>
      </p:sp>
      <p:sp>
        <p:nvSpPr>
          <p:cNvPr id="3" name="Content Placeholder 2"/>
          <p:cNvSpPr>
            <a:spLocks noGrp="1"/>
          </p:cNvSpPr>
          <p:nvPr>
            <p:ph idx="1"/>
          </p:nvPr>
        </p:nvSpPr>
        <p:spPr>
          <a:xfrm>
            <a:off x="457200" y="1052736"/>
            <a:ext cx="8229600" cy="5271864"/>
          </a:xfrm>
        </p:spPr>
        <p:txBody>
          <a:bodyPr/>
          <a:lstStyle/>
          <a:p>
            <a:r>
              <a:rPr lang="en-GB" dirty="0" smtClean="0"/>
              <a:t>Every object can access a reference to itself with keyword </a:t>
            </a:r>
            <a:r>
              <a:rPr lang="en-GB" b="1" i="1" dirty="0" smtClean="0"/>
              <a:t>this</a:t>
            </a:r>
            <a:endParaRPr lang="en-GB" dirty="0" smtClean="0"/>
          </a:p>
          <a:p>
            <a:r>
              <a:rPr lang="en-GB" dirty="0" smtClean="0"/>
              <a:t>When a non-static method is called for a particular object, the method’s body implicitly uses keyword </a:t>
            </a:r>
            <a:r>
              <a:rPr lang="en-GB" i="1" dirty="0" smtClean="0"/>
              <a:t>this</a:t>
            </a:r>
            <a:r>
              <a:rPr lang="en-GB" dirty="0" smtClean="0"/>
              <a:t> to refer to the objects instance variables and other methods</a:t>
            </a:r>
          </a:p>
          <a:p>
            <a:r>
              <a:rPr lang="en-GB" dirty="0" smtClean="0"/>
              <a:t>You can use the keyword explicitly in a non-static methods body </a:t>
            </a:r>
            <a:endParaRPr lang="en-GB" dirty="0"/>
          </a:p>
        </p:txBody>
      </p:sp>
    </p:spTree>
    <p:extLst>
      <p:ext uri="{BB962C8B-B14F-4D97-AF65-F5344CB8AC3E}">
        <p14:creationId xmlns:p14="http://schemas.microsoft.com/office/powerpoint/2010/main" val="14639264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2255</TotalTime>
  <Words>966</Words>
  <Application>Microsoft Office PowerPoint</Application>
  <PresentationFormat>On-screen Show (4:3)</PresentationFormat>
  <Paragraphs>147</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HND Computing Software Development: Object Oriented Programming (H171 35)</vt:lpstr>
      <vt:lpstr>static variables</vt:lpstr>
      <vt:lpstr>static variables</vt:lpstr>
      <vt:lpstr>fields of a class</vt:lpstr>
      <vt:lpstr>static methods</vt:lpstr>
      <vt:lpstr>static methods</vt:lpstr>
      <vt:lpstr>static methods</vt:lpstr>
      <vt:lpstr>Why is method Main declared static?</vt:lpstr>
      <vt:lpstr>this Reference</vt:lpstr>
      <vt:lpstr>PowerPoint Presentation</vt:lpstr>
      <vt:lpstr>Cannot use this in a static method</vt:lpstr>
      <vt:lpstr>Overloaded Constructors</vt:lpstr>
      <vt:lpstr>Class relationships</vt:lpstr>
      <vt:lpstr>Composition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NQ1 Computing Introduction to Programming</dc:title>
  <dc:creator>stevenanddawn</dc:creator>
  <cp:lastModifiedBy>Dawn Wilson</cp:lastModifiedBy>
  <cp:revision>165</cp:revision>
  <cp:lastPrinted>2016-09-01T12:10:23Z</cp:lastPrinted>
  <dcterms:created xsi:type="dcterms:W3CDTF">2014-08-20T09:50:30Z</dcterms:created>
  <dcterms:modified xsi:type="dcterms:W3CDTF">2017-10-04T14:51:36Z</dcterms:modified>
</cp:coreProperties>
</file>