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2" r:id="rId4"/>
    <p:sldId id="263" r:id="rId5"/>
    <p:sldId id="264" r:id="rId6"/>
    <p:sldId id="258" r:id="rId7"/>
    <p:sldId id="259" r:id="rId8"/>
    <p:sldId id="266" r:id="rId9"/>
    <p:sldId id="267" r:id="rId10"/>
    <p:sldId id="268" r:id="rId11"/>
    <p:sldId id="269" r:id="rId12"/>
    <p:sldId id="270" r:id="rId13"/>
    <p:sldId id="271" r:id="rId14"/>
    <p:sldId id="272" r:id="rId15"/>
  </p:sldIdLst>
  <p:sldSz cx="9144000" cy="6858000" type="screen4x3"/>
  <p:notesSz cx="666273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3126" autoAdjust="0"/>
  </p:normalViewPr>
  <p:slideViewPr>
    <p:cSldViewPr>
      <p:cViewPr varScale="1">
        <p:scale>
          <a:sx n="61" d="100"/>
          <a:sy n="61" d="100"/>
        </p:scale>
        <p:origin x="-76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4010" y="0"/>
            <a:ext cx="2887186" cy="496332"/>
          </a:xfrm>
          <a:prstGeom prst="rect">
            <a:avLst/>
          </a:prstGeom>
        </p:spPr>
        <p:txBody>
          <a:bodyPr vert="horz" lIns="91440" tIns="45720" rIns="91440" bIns="45720" rtlCol="0"/>
          <a:lstStyle>
            <a:lvl1pPr algn="r">
              <a:defRPr sz="1200"/>
            </a:lvl1pPr>
          </a:lstStyle>
          <a:p>
            <a:fld id="{3CC0FB2D-319C-464F-A0A5-C669ACC85E47}" type="datetimeFigureOut">
              <a:rPr lang="en-GB" smtClean="0"/>
              <a:t>02/11/2017</a:t>
            </a:fld>
            <a:endParaRPr lang="en-GB"/>
          </a:p>
        </p:txBody>
      </p:sp>
      <p:sp>
        <p:nvSpPr>
          <p:cNvPr id="4" name="Slide Image Placeholder 3"/>
          <p:cNvSpPr>
            <a:spLocks noGrp="1" noRot="1" noChangeAspect="1"/>
          </p:cNvSpPr>
          <p:nvPr>
            <p:ph type="sldImg" idx="2"/>
          </p:nvPr>
        </p:nvSpPr>
        <p:spPr>
          <a:xfrm>
            <a:off x="850900"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274" y="4715153"/>
            <a:ext cx="533019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887186"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4010" y="9428583"/>
            <a:ext cx="2887186" cy="496332"/>
          </a:xfrm>
          <a:prstGeom prst="rect">
            <a:avLst/>
          </a:prstGeom>
        </p:spPr>
        <p:txBody>
          <a:bodyPr vert="horz" lIns="91440" tIns="45720" rIns="91440" bIns="45720" rtlCol="0" anchor="b"/>
          <a:lstStyle>
            <a:lvl1pPr algn="r">
              <a:defRPr sz="1200"/>
            </a:lvl1pPr>
          </a:lstStyle>
          <a:p>
            <a:fld id="{5287495B-880B-4555-9160-5C63B7E51D7F}" type="slidenum">
              <a:rPr lang="en-GB" smtClean="0"/>
              <a:t>‹#›</a:t>
            </a:fld>
            <a:endParaRPr lang="en-GB"/>
          </a:p>
        </p:txBody>
      </p:sp>
    </p:spTree>
    <p:extLst>
      <p:ext uri="{BB962C8B-B14F-4D97-AF65-F5344CB8AC3E}">
        <p14:creationId xmlns:p14="http://schemas.microsoft.com/office/powerpoint/2010/main" val="4253722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287495B-880B-4555-9160-5C63B7E51D7F}" type="slidenum">
              <a:rPr lang="en-GB" smtClean="0"/>
              <a:t>1</a:t>
            </a:fld>
            <a:endParaRPr lang="en-GB"/>
          </a:p>
        </p:txBody>
      </p:sp>
    </p:spTree>
    <p:extLst>
      <p:ext uri="{BB962C8B-B14F-4D97-AF65-F5344CB8AC3E}">
        <p14:creationId xmlns:p14="http://schemas.microsoft.com/office/powerpoint/2010/main" val="3009407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5" name="Footer Placeholder 4"/>
          <p:cNvSpPr>
            <a:spLocks noGrp="1"/>
          </p:cNvSpPr>
          <p:nvPr>
            <p:ph type="ftr" sz="quarter" idx="11"/>
          </p:nvPr>
        </p:nvSpPr>
        <p:spPr/>
        <p:txBody>
          <a:bodyPr/>
          <a:lstStyle>
            <a:lvl1pPr algn="ctr">
              <a:defRPr/>
            </a:lvl1pPr>
          </a:lstStyle>
          <a:p>
            <a:r>
              <a:rPr lang="en-GB" dirty="0" smtClean="0"/>
              <a:t>NQ1 Introduction to Programming</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C7686-A8B1-4B8F-9D21-FF305E435517}" type="datetimeFigureOut">
              <a:rPr lang="en-GB" smtClean="0"/>
              <a:t>02/11/2017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DC7686-A8B1-4B8F-9D21-FF305E435517}" type="datetimeFigureOut">
              <a:rPr lang="en-GB" smtClean="0"/>
              <a:t>02/11/2017</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HND Computing</a:t>
            </a:r>
            <a:br>
              <a:rPr lang="en-GB" dirty="0" smtClean="0">
                <a:solidFill>
                  <a:schemeClr val="bg1"/>
                </a:solidFill>
              </a:rPr>
            </a:br>
            <a:r>
              <a:rPr lang="en-GB" dirty="0" smtClean="0">
                <a:solidFill>
                  <a:schemeClr val="bg1"/>
                </a:solidFill>
              </a:rPr>
              <a:t>Software Development: Object Oriented Programming</a:t>
            </a:r>
            <a:br>
              <a:rPr lang="en-GB" dirty="0" smtClean="0">
                <a:solidFill>
                  <a:schemeClr val="bg1"/>
                </a:solidFill>
              </a:rPr>
            </a:br>
            <a:r>
              <a:rPr lang="en-GB" dirty="0" smtClean="0">
                <a:solidFill>
                  <a:schemeClr val="bg1"/>
                </a:solidFill>
              </a:rPr>
              <a:t>(H171 35)</a:t>
            </a:r>
            <a:endParaRPr lang="en-GB" dirty="0">
              <a:solidFill>
                <a:schemeClr val="bg1"/>
              </a:solidFill>
            </a:endParaRP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420656"/>
          </a:xfrm>
        </p:spPr>
        <p:txBody>
          <a:bodyPr>
            <a:noAutofit/>
          </a:bodyPr>
          <a:lstStyle/>
          <a:p>
            <a:pPr algn="ctr"/>
            <a:r>
              <a:rPr lang="en-GB" sz="2800" dirty="0" smtClean="0"/>
              <a:t>Derived class constructor calls base class constructor</a:t>
            </a:r>
            <a:endParaRPr lang="en-GB" sz="2800" dirty="0"/>
          </a:p>
        </p:txBody>
      </p:sp>
      <p:sp>
        <p:nvSpPr>
          <p:cNvPr id="3" name="Content Placeholder 2"/>
          <p:cNvSpPr>
            <a:spLocks noGrp="1"/>
          </p:cNvSpPr>
          <p:nvPr>
            <p:ph idx="1"/>
          </p:nvPr>
        </p:nvSpPr>
        <p:spPr>
          <a:xfrm>
            <a:off x="467544" y="980728"/>
            <a:ext cx="8229600" cy="5271864"/>
          </a:xfrm>
        </p:spPr>
        <p:txBody>
          <a:bodyPr>
            <a:normAutofit fontScale="92500" lnSpcReduction="20000"/>
          </a:bodyPr>
          <a:lstStyle/>
          <a:p>
            <a:r>
              <a:rPr lang="en-GB" dirty="0"/>
              <a:t>Use a constructor initialiser with the keyword </a:t>
            </a:r>
            <a:r>
              <a:rPr lang="en-GB" b="1" dirty="0"/>
              <a:t>base</a:t>
            </a:r>
            <a:r>
              <a:rPr lang="en-GB" dirty="0"/>
              <a:t> to invoke the base class constructor</a:t>
            </a:r>
          </a:p>
          <a:p>
            <a:pPr marL="0" indent="0">
              <a:buNone/>
            </a:pPr>
            <a:endParaRPr lang="en-GB" dirty="0" smtClean="0"/>
          </a:p>
          <a:p>
            <a:pPr marL="0" indent="0">
              <a:buNone/>
            </a:pPr>
            <a:r>
              <a:rPr lang="en-GB" sz="2000" dirty="0" smtClean="0">
                <a:latin typeface="Courier New" panose="02070309020205020404" pitchFamily="49" charset="0"/>
                <a:cs typeface="Courier New" panose="02070309020205020404" pitchFamily="49" charset="0"/>
              </a:rPr>
              <a:t>public </a:t>
            </a:r>
            <a:r>
              <a:rPr lang="en-GB" sz="2000" dirty="0">
                <a:latin typeface="Courier New" panose="02070309020205020404" pitchFamily="49" charset="0"/>
                <a:cs typeface="Courier New" panose="02070309020205020404" pitchFamily="49" charset="0"/>
              </a:rPr>
              <a:t>Customer(string name, string </a:t>
            </a:r>
            <a:r>
              <a:rPr lang="en-GB" sz="2000" dirty="0" smtClean="0">
                <a:latin typeface="Courier New" panose="02070309020205020404" pitchFamily="49" charset="0"/>
                <a:cs typeface="Courier New" panose="02070309020205020404" pitchFamily="49" charset="0"/>
              </a:rPr>
              <a:t>email, string phone, string </a:t>
            </a:r>
            <a:r>
              <a:rPr lang="en-GB" sz="2000" dirty="0" err="1" smtClean="0">
                <a:latin typeface="Courier New" panose="02070309020205020404" pitchFamily="49" charset="0"/>
                <a:cs typeface="Courier New" panose="02070309020205020404" pitchFamily="49" charset="0"/>
              </a:rPr>
              <a:t>customerNumber</a:t>
            </a:r>
            <a:r>
              <a:rPr lang="en-GB" sz="2000" dirty="0" smtClean="0">
                <a:latin typeface="Courier New" panose="02070309020205020404" pitchFamily="49" charset="0"/>
                <a:cs typeface="Courier New" panose="02070309020205020404" pitchFamily="49" charset="0"/>
              </a:rPr>
              <a:t>) </a:t>
            </a:r>
            <a:r>
              <a:rPr lang="en-GB" sz="2000" b="1" dirty="0" smtClean="0">
                <a:latin typeface="Courier New" panose="02070309020205020404" pitchFamily="49" charset="0"/>
                <a:cs typeface="Courier New" panose="02070309020205020404" pitchFamily="49" charset="0"/>
              </a:rPr>
              <a:t>: base(name, email, phone)</a:t>
            </a:r>
          </a:p>
          <a:p>
            <a:pPr marL="0" indent="0">
              <a:buNone/>
            </a:pP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this.customerNumber</a:t>
            </a:r>
            <a:r>
              <a:rPr lang="en-GB" dirty="0" smtClean="0">
                <a:latin typeface="Courier New" panose="02070309020205020404" pitchFamily="49" charset="0"/>
                <a:cs typeface="Courier New" panose="02070309020205020404" pitchFamily="49" charset="0"/>
              </a:rPr>
              <a:t> = </a:t>
            </a:r>
            <a:r>
              <a:rPr lang="en-GB" dirty="0" err="1" smtClean="0">
                <a:latin typeface="Courier New" panose="02070309020205020404" pitchFamily="49" charset="0"/>
                <a:cs typeface="Courier New" panose="02070309020205020404" pitchFamily="49" charset="0"/>
              </a:rPr>
              <a:t>customerNumber</a:t>
            </a:r>
            <a:r>
              <a:rPr lang="en-GB" dirty="0" smtClean="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a:t>
            </a:r>
          </a:p>
          <a:p>
            <a:r>
              <a:rPr lang="en-GB" dirty="0" smtClean="0"/>
              <a:t>If the derived class does not invoke the base class constructor explicitly then C# would attempt to </a:t>
            </a:r>
            <a:r>
              <a:rPr lang="en-GB" dirty="0" err="1" smtClean="0"/>
              <a:t>invole</a:t>
            </a:r>
            <a:r>
              <a:rPr lang="en-GB" dirty="0" smtClean="0"/>
              <a:t> the base class’s default constructor, but if this did not exist then it would issue an error.</a:t>
            </a:r>
          </a:p>
          <a:p>
            <a:r>
              <a:rPr lang="en-GB" dirty="0" smtClean="0"/>
              <a:t>When the base class has a </a:t>
            </a:r>
            <a:r>
              <a:rPr lang="en-GB" dirty="0" err="1" smtClean="0"/>
              <a:t>parameterless</a:t>
            </a:r>
            <a:r>
              <a:rPr lang="en-GB" dirty="0" smtClean="0"/>
              <a:t> constructor you can use base() in the constructor initialiser but this is not required.</a:t>
            </a:r>
            <a:endParaRPr lang="en-GB" dirty="0"/>
          </a:p>
        </p:txBody>
      </p:sp>
    </p:spTree>
    <p:extLst>
      <p:ext uri="{BB962C8B-B14F-4D97-AF65-F5344CB8AC3E}">
        <p14:creationId xmlns:p14="http://schemas.microsoft.com/office/powerpoint/2010/main" val="344518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08688"/>
          </a:xfrm>
        </p:spPr>
        <p:txBody>
          <a:bodyPr>
            <a:normAutofit fontScale="90000"/>
          </a:bodyPr>
          <a:lstStyle/>
          <a:p>
            <a:pPr algn="ctr"/>
            <a:r>
              <a:rPr lang="en-GB" dirty="0" smtClean="0"/>
              <a:t>Overriding inherited methods</a:t>
            </a:r>
            <a:endParaRPr lang="en-GB" dirty="0"/>
          </a:p>
        </p:txBody>
      </p:sp>
      <p:sp>
        <p:nvSpPr>
          <p:cNvPr id="3" name="Content Placeholder 2"/>
          <p:cNvSpPr>
            <a:spLocks noGrp="1"/>
          </p:cNvSpPr>
          <p:nvPr>
            <p:ph idx="1"/>
          </p:nvPr>
        </p:nvSpPr>
        <p:spPr>
          <a:xfrm>
            <a:off x="457200" y="1052736"/>
            <a:ext cx="8229600" cy="5271864"/>
          </a:xfrm>
          <a:ln>
            <a:noFill/>
          </a:ln>
        </p:spPr>
        <p:txBody>
          <a:bodyPr>
            <a:normAutofit/>
          </a:bodyPr>
          <a:lstStyle/>
          <a:p>
            <a:r>
              <a:rPr lang="en-GB" dirty="0" smtClean="0"/>
              <a:t>When we inherit methods from a parent class, we may find that the implementation is not exactly what we require therefore we want to write our own implementation for the method.  We can do this by using the same method name and preceding it with the keyword </a:t>
            </a:r>
            <a:r>
              <a:rPr lang="en-GB" b="1" dirty="0" smtClean="0"/>
              <a:t>override</a:t>
            </a:r>
          </a:p>
          <a:p>
            <a:r>
              <a:rPr lang="en-GB" dirty="0" smtClean="0"/>
              <a:t>In class Customer:</a:t>
            </a:r>
          </a:p>
          <a:p>
            <a:pPr marL="0" indent="0">
              <a:buNone/>
            </a:pPr>
            <a:r>
              <a:rPr lang="en-GB" dirty="0" smtClean="0">
                <a:latin typeface="Courier New" panose="02070309020205020404" pitchFamily="49" charset="0"/>
                <a:cs typeface="Courier New" panose="02070309020205020404" pitchFamily="49" charset="0"/>
              </a:rPr>
              <a:t>	public override void </a:t>
            </a:r>
            <a:r>
              <a:rPr lang="en-GB" dirty="0" err="1" smtClean="0">
                <a:latin typeface="Courier New" panose="02070309020205020404" pitchFamily="49" charset="0"/>
                <a:cs typeface="Courier New" panose="02070309020205020404" pitchFamily="49" charset="0"/>
              </a:rPr>
              <a:t>changeEmail</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a:t>
            </a:r>
          </a:p>
          <a:p>
            <a:pPr marL="0" indent="0">
              <a:buNone/>
            </a:pPr>
            <a:r>
              <a:rPr lang="en-GB" dirty="0" smtClean="0">
                <a:latin typeface="Courier New" panose="02070309020205020404" pitchFamily="49" charset="0"/>
                <a:cs typeface="Courier New" panose="02070309020205020404" pitchFamily="49" charset="0"/>
              </a:rPr>
              <a:t>	}</a:t>
            </a:r>
          </a:p>
          <a:p>
            <a:r>
              <a:rPr lang="en-GB" dirty="0">
                <a:solidFill>
                  <a:srgbClr val="FF0000"/>
                </a:solidFill>
              </a:rPr>
              <a:t>For this to work the method in the parent needs to either be declared as being abstract or virtual</a:t>
            </a:r>
          </a:p>
          <a:p>
            <a:pPr marL="0"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407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08688"/>
          </a:xfrm>
        </p:spPr>
        <p:txBody>
          <a:bodyPr>
            <a:normAutofit fontScale="90000"/>
          </a:bodyPr>
          <a:lstStyle/>
          <a:p>
            <a:pPr algn="ctr"/>
            <a:r>
              <a:rPr lang="en-GB" dirty="0"/>
              <a:t>v</a:t>
            </a:r>
            <a:r>
              <a:rPr lang="en-GB" dirty="0" smtClean="0"/>
              <a:t>irtual and abstract methods</a:t>
            </a:r>
            <a:endParaRPr lang="en-GB" dirty="0"/>
          </a:p>
        </p:txBody>
      </p:sp>
      <p:sp>
        <p:nvSpPr>
          <p:cNvPr id="3" name="Content Placeholder 2"/>
          <p:cNvSpPr>
            <a:spLocks noGrp="1"/>
          </p:cNvSpPr>
          <p:nvPr>
            <p:ph idx="1"/>
          </p:nvPr>
        </p:nvSpPr>
        <p:spPr>
          <a:xfrm>
            <a:off x="457200" y="1196752"/>
            <a:ext cx="8229600" cy="5127848"/>
          </a:xfrm>
        </p:spPr>
        <p:txBody>
          <a:bodyPr>
            <a:normAutofit fontScale="92500" lnSpcReduction="10000"/>
          </a:bodyPr>
          <a:lstStyle/>
          <a:p>
            <a:r>
              <a:rPr lang="en-GB" dirty="0" smtClean="0"/>
              <a:t>The </a:t>
            </a:r>
            <a:r>
              <a:rPr lang="en-GB" b="1" dirty="0" smtClean="0"/>
              <a:t>virtual</a:t>
            </a:r>
            <a:r>
              <a:rPr lang="en-GB" dirty="0" smtClean="0"/>
              <a:t> and </a:t>
            </a:r>
            <a:r>
              <a:rPr lang="en-GB" b="1" dirty="0" smtClean="0"/>
              <a:t>abstract</a:t>
            </a:r>
            <a:r>
              <a:rPr lang="en-GB" dirty="0" smtClean="0"/>
              <a:t> keywords indicate that a base class method can be overridden in the derived class</a:t>
            </a:r>
          </a:p>
          <a:p>
            <a:r>
              <a:rPr lang="en-GB" dirty="0"/>
              <a:t>a</a:t>
            </a:r>
            <a:r>
              <a:rPr lang="en-GB" dirty="0" smtClean="0"/>
              <a:t>bstract is used when the parent class does not provide any implementation for the method and it is expected that the derived class will provide that implementation</a:t>
            </a:r>
          </a:p>
          <a:p>
            <a:r>
              <a:rPr lang="en-GB" dirty="0"/>
              <a:t>e</a:t>
            </a:r>
            <a:r>
              <a:rPr lang="en-GB" dirty="0" smtClean="0"/>
              <a:t>.g. in class Person, if no implementation for </a:t>
            </a:r>
            <a:r>
              <a:rPr lang="en-GB" dirty="0" err="1" smtClean="0"/>
              <a:t>changeEmail</a:t>
            </a:r>
            <a:r>
              <a:rPr lang="en-GB" dirty="0" smtClean="0"/>
              <a:t>:</a:t>
            </a:r>
          </a:p>
          <a:p>
            <a:pPr marL="0" indent="0">
              <a:buNone/>
            </a:pPr>
            <a:r>
              <a:rPr lang="en-GB" dirty="0"/>
              <a:t>	</a:t>
            </a:r>
            <a:r>
              <a:rPr lang="en-GB" dirty="0" smtClean="0"/>
              <a:t>public abstract void </a:t>
            </a:r>
            <a:r>
              <a:rPr lang="en-GB" dirty="0" err="1" smtClean="0"/>
              <a:t>changeEmail</a:t>
            </a:r>
            <a:r>
              <a:rPr lang="en-GB" dirty="0" smtClean="0"/>
              <a:t>()</a:t>
            </a:r>
          </a:p>
          <a:p>
            <a:r>
              <a:rPr lang="en-GB" dirty="0"/>
              <a:t>v</a:t>
            </a:r>
            <a:r>
              <a:rPr lang="en-GB" dirty="0" smtClean="0"/>
              <a:t>irtual is used when the parent class does provide an implementation for the method but it can be overridden in the derived class</a:t>
            </a:r>
          </a:p>
          <a:p>
            <a:r>
              <a:rPr lang="en-GB" dirty="0"/>
              <a:t>e.g. in class Person, if </a:t>
            </a:r>
            <a:r>
              <a:rPr lang="en-GB" dirty="0" smtClean="0"/>
              <a:t>implementation is provided </a:t>
            </a:r>
            <a:r>
              <a:rPr lang="en-GB" dirty="0"/>
              <a:t>for </a:t>
            </a:r>
            <a:r>
              <a:rPr lang="en-GB" dirty="0" err="1"/>
              <a:t>changeEmail</a:t>
            </a:r>
            <a:r>
              <a:rPr lang="en-GB" dirty="0"/>
              <a:t>:</a:t>
            </a:r>
          </a:p>
          <a:p>
            <a:pPr marL="0" indent="0">
              <a:buNone/>
            </a:pPr>
            <a:r>
              <a:rPr lang="en-GB" dirty="0"/>
              <a:t>	public </a:t>
            </a:r>
            <a:r>
              <a:rPr lang="en-GB" dirty="0" smtClean="0"/>
              <a:t>virtual void </a:t>
            </a:r>
            <a:r>
              <a:rPr lang="en-GB" dirty="0" err="1"/>
              <a:t>changeEmail</a:t>
            </a:r>
            <a:r>
              <a:rPr lang="en-GB" dirty="0"/>
              <a:t>()</a:t>
            </a:r>
          </a:p>
          <a:p>
            <a:endParaRPr lang="en-GB" dirty="0"/>
          </a:p>
        </p:txBody>
      </p:sp>
    </p:spTree>
    <p:extLst>
      <p:ext uri="{BB962C8B-B14F-4D97-AF65-F5344CB8AC3E}">
        <p14:creationId xmlns:p14="http://schemas.microsoft.com/office/powerpoint/2010/main" val="198986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36680"/>
          </a:xfrm>
        </p:spPr>
        <p:txBody>
          <a:bodyPr>
            <a:normAutofit fontScale="90000"/>
          </a:bodyPr>
          <a:lstStyle/>
          <a:p>
            <a:pPr algn="ctr"/>
            <a:r>
              <a:rPr lang="en-GB" dirty="0"/>
              <a:t>p</a:t>
            </a:r>
            <a:r>
              <a:rPr lang="en-GB" dirty="0" smtClean="0"/>
              <a:t>rotected members</a:t>
            </a:r>
            <a:endParaRPr lang="en-GB" dirty="0"/>
          </a:p>
        </p:txBody>
      </p:sp>
      <p:sp>
        <p:nvSpPr>
          <p:cNvPr id="3" name="Content Placeholder 2"/>
          <p:cNvSpPr>
            <a:spLocks noGrp="1"/>
          </p:cNvSpPr>
          <p:nvPr>
            <p:ph idx="1"/>
          </p:nvPr>
        </p:nvSpPr>
        <p:spPr>
          <a:xfrm>
            <a:off x="457200" y="980728"/>
            <a:ext cx="8229600" cy="5343872"/>
          </a:xfrm>
        </p:spPr>
        <p:txBody>
          <a:bodyPr>
            <a:normAutofit fontScale="92500" lnSpcReduction="10000"/>
          </a:bodyPr>
          <a:lstStyle/>
          <a:p>
            <a:r>
              <a:rPr lang="en-GB" dirty="0" smtClean="0"/>
              <a:t>A base class’s private members are inherited by its derived class, but are not directly accessible by derived class methods and properties</a:t>
            </a:r>
          </a:p>
          <a:p>
            <a:r>
              <a:rPr lang="en-GB" dirty="0" smtClean="0"/>
              <a:t>The access modifier (visibility) </a:t>
            </a:r>
            <a:r>
              <a:rPr lang="en-GB" b="1" dirty="0" smtClean="0"/>
              <a:t>protected </a:t>
            </a:r>
            <a:r>
              <a:rPr lang="en-GB" dirty="0" smtClean="0"/>
              <a:t>offers an intermediate level of access between private and public</a:t>
            </a:r>
          </a:p>
          <a:p>
            <a:pPr lvl="1"/>
            <a:r>
              <a:rPr lang="en-GB" dirty="0" smtClean="0"/>
              <a:t>A base class’s protected members can be accessed by members of that base class and by members of its derived class</a:t>
            </a:r>
          </a:p>
          <a:p>
            <a:r>
              <a:rPr lang="en-GB" dirty="0" smtClean="0"/>
              <a:t>Derived class methods can refer to public and protected members inherited from the base class simply by using their member names</a:t>
            </a:r>
          </a:p>
          <a:p>
            <a:r>
              <a:rPr lang="en-GB" dirty="0" smtClean="0"/>
              <a:t>When a derived class method overrides a base class method, the base class version can be accessed from the derived class by preceding the base class method name with the keyword </a:t>
            </a:r>
            <a:r>
              <a:rPr lang="en-GB" b="1" dirty="0" smtClean="0"/>
              <a:t>base</a:t>
            </a:r>
            <a:r>
              <a:rPr lang="en-GB" dirty="0" smtClean="0"/>
              <a:t> and the member access operator (.)</a:t>
            </a:r>
            <a:endParaRPr lang="en-GB" dirty="0"/>
          </a:p>
        </p:txBody>
      </p:sp>
    </p:spTree>
    <p:extLst>
      <p:ext uri="{BB962C8B-B14F-4D97-AF65-F5344CB8AC3E}">
        <p14:creationId xmlns:p14="http://schemas.microsoft.com/office/powerpoint/2010/main" val="247194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564672"/>
          </a:xfrm>
        </p:spPr>
        <p:txBody>
          <a:bodyPr>
            <a:normAutofit fontScale="90000"/>
          </a:bodyPr>
          <a:lstStyle/>
          <a:p>
            <a:pPr algn="ctr"/>
            <a:r>
              <a:rPr lang="en-GB" sz="4000" dirty="0" smtClean="0"/>
              <a:t>Be wary of using protected variables</a:t>
            </a:r>
            <a:endParaRPr lang="en-GB" sz="4000" dirty="0"/>
          </a:p>
        </p:txBody>
      </p:sp>
      <p:sp>
        <p:nvSpPr>
          <p:cNvPr id="3" name="Content Placeholder 2"/>
          <p:cNvSpPr>
            <a:spLocks noGrp="1"/>
          </p:cNvSpPr>
          <p:nvPr>
            <p:ph idx="1"/>
          </p:nvPr>
        </p:nvSpPr>
        <p:spPr>
          <a:xfrm>
            <a:off x="457200" y="1052736"/>
            <a:ext cx="8229600" cy="5271864"/>
          </a:xfrm>
        </p:spPr>
        <p:txBody>
          <a:bodyPr/>
          <a:lstStyle/>
          <a:p>
            <a:r>
              <a:rPr lang="en-GB" dirty="0" smtClean="0"/>
              <a:t>the derived class can set an inherited variable’s value directly without using the property’s </a:t>
            </a:r>
            <a:r>
              <a:rPr lang="en-GB" i="1" dirty="0" smtClean="0"/>
              <a:t>set</a:t>
            </a:r>
            <a:r>
              <a:rPr lang="en-GB" dirty="0" smtClean="0"/>
              <a:t> accessor, therefore it could assign an </a:t>
            </a:r>
            <a:r>
              <a:rPr lang="en-GB" smtClean="0"/>
              <a:t>invalid value</a:t>
            </a:r>
            <a:endParaRPr lang="en-GB" dirty="0"/>
          </a:p>
        </p:txBody>
      </p:sp>
    </p:spTree>
    <p:extLst>
      <p:ext uri="{BB962C8B-B14F-4D97-AF65-F5344CB8AC3E}">
        <p14:creationId xmlns:p14="http://schemas.microsoft.com/office/powerpoint/2010/main" val="43831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432048"/>
          </a:xfrm>
        </p:spPr>
        <p:txBody>
          <a:bodyPr>
            <a:normAutofit fontScale="90000"/>
          </a:bodyPr>
          <a:lstStyle/>
          <a:p>
            <a:pPr algn="ctr"/>
            <a:r>
              <a:rPr lang="en-GB" dirty="0" smtClean="0"/>
              <a:t>Inheritance</a:t>
            </a:r>
            <a:endParaRPr lang="en-GB" dirty="0"/>
          </a:p>
        </p:txBody>
      </p:sp>
      <p:sp>
        <p:nvSpPr>
          <p:cNvPr id="3" name="Content Placeholder 2"/>
          <p:cNvSpPr>
            <a:spLocks noGrp="1"/>
          </p:cNvSpPr>
          <p:nvPr>
            <p:ph idx="1"/>
          </p:nvPr>
        </p:nvSpPr>
        <p:spPr>
          <a:xfrm>
            <a:off x="457200" y="764704"/>
            <a:ext cx="8229600" cy="5832648"/>
          </a:xfrm>
        </p:spPr>
        <p:txBody>
          <a:bodyPr>
            <a:normAutofit lnSpcReduction="10000"/>
          </a:bodyPr>
          <a:lstStyle/>
          <a:p>
            <a:pPr>
              <a:lnSpc>
                <a:spcPct val="80000"/>
              </a:lnSpc>
            </a:pPr>
            <a:r>
              <a:rPr lang="en-US" sz="2400" dirty="0" smtClean="0"/>
              <a:t>A new class is created by absorbing an existing class’s members and enhancing them with new or modified capabilities i.e. derive </a:t>
            </a:r>
            <a:r>
              <a:rPr lang="en-US" sz="2400" dirty="0"/>
              <a:t>a new class from an existing one.</a:t>
            </a:r>
            <a:endParaRPr lang="en-US" sz="1600" dirty="0"/>
          </a:p>
          <a:p>
            <a:pPr>
              <a:lnSpc>
                <a:spcPct val="80000"/>
              </a:lnSpc>
            </a:pPr>
            <a:r>
              <a:rPr lang="en-US" sz="2400" dirty="0"/>
              <a:t>The existing class is called the </a:t>
            </a:r>
            <a:r>
              <a:rPr lang="en-US" sz="2400" b="1" i="1" dirty="0"/>
              <a:t>parent</a:t>
            </a:r>
            <a:r>
              <a:rPr lang="en-US" sz="2400" dirty="0"/>
              <a:t>, </a:t>
            </a:r>
            <a:r>
              <a:rPr lang="en-US" sz="2400" b="1" i="1" dirty="0"/>
              <a:t>super</a:t>
            </a:r>
            <a:r>
              <a:rPr lang="en-US" sz="2400" dirty="0"/>
              <a:t>, or </a:t>
            </a:r>
            <a:r>
              <a:rPr lang="en-US" sz="2400" b="1" i="1" dirty="0"/>
              <a:t>base</a:t>
            </a:r>
            <a:r>
              <a:rPr lang="en-US" sz="2400" dirty="0"/>
              <a:t> class.</a:t>
            </a:r>
            <a:endParaRPr lang="en-US" sz="1600" dirty="0"/>
          </a:p>
          <a:p>
            <a:pPr>
              <a:lnSpc>
                <a:spcPct val="80000"/>
              </a:lnSpc>
            </a:pPr>
            <a:r>
              <a:rPr lang="en-US" sz="2400" dirty="0"/>
              <a:t>The derived class is called a </a:t>
            </a:r>
            <a:r>
              <a:rPr lang="en-US" sz="2400" b="1" i="1" dirty="0" smtClean="0"/>
              <a:t>child</a:t>
            </a:r>
            <a:r>
              <a:rPr lang="en-US" sz="2400" dirty="0" smtClean="0"/>
              <a:t>, </a:t>
            </a:r>
            <a:r>
              <a:rPr lang="en-US" sz="2400" b="1" i="1" dirty="0" smtClean="0"/>
              <a:t>subclass</a:t>
            </a:r>
            <a:r>
              <a:rPr lang="en-US" sz="2400" dirty="0"/>
              <a:t> </a:t>
            </a:r>
            <a:r>
              <a:rPr lang="en-US" sz="2400" dirty="0" smtClean="0"/>
              <a:t>or derived class</a:t>
            </a:r>
            <a:endParaRPr lang="en-US" sz="1600" dirty="0"/>
          </a:p>
          <a:p>
            <a:pPr>
              <a:lnSpc>
                <a:spcPct val="80000"/>
              </a:lnSpc>
            </a:pPr>
            <a:r>
              <a:rPr lang="en-US" sz="2400" dirty="0"/>
              <a:t>The child inherits characteristics of the parent.</a:t>
            </a:r>
            <a:endParaRPr lang="en-US" sz="1600" dirty="0"/>
          </a:p>
          <a:p>
            <a:pPr lvl="1">
              <a:lnSpc>
                <a:spcPct val="80000"/>
              </a:lnSpc>
            </a:pPr>
            <a:r>
              <a:rPr lang="en-US" sz="2000" dirty="0"/>
              <a:t>Methods and data defined for the parent class</a:t>
            </a:r>
            <a:r>
              <a:rPr lang="en-US" sz="2000" dirty="0" smtClean="0"/>
              <a:t>.</a:t>
            </a:r>
          </a:p>
          <a:p>
            <a:pPr lvl="1">
              <a:lnSpc>
                <a:spcPct val="80000"/>
              </a:lnSpc>
            </a:pPr>
            <a:r>
              <a:rPr lang="en-US" sz="2000" dirty="0" smtClean="0"/>
              <a:t>Any changes to the parent filter down to the child class</a:t>
            </a:r>
            <a:endParaRPr lang="en-US" sz="2000" dirty="0"/>
          </a:p>
          <a:p>
            <a:pPr>
              <a:lnSpc>
                <a:spcPct val="80000"/>
              </a:lnSpc>
            </a:pPr>
            <a:r>
              <a:rPr lang="en-US" sz="2400" dirty="0" smtClean="0"/>
              <a:t>The </a:t>
            </a:r>
            <a:r>
              <a:rPr lang="en-US" sz="2400" dirty="0"/>
              <a:t>child has its own unique behaviors and </a:t>
            </a:r>
            <a:r>
              <a:rPr lang="en-US" sz="2400" dirty="0" smtClean="0"/>
              <a:t>data – represents a more </a:t>
            </a:r>
            <a:r>
              <a:rPr lang="en-US" sz="2400" dirty="0" err="1" smtClean="0"/>
              <a:t>specialised</a:t>
            </a:r>
            <a:r>
              <a:rPr lang="en-US" sz="2400" dirty="0" smtClean="0"/>
              <a:t> group of objects</a:t>
            </a:r>
          </a:p>
          <a:p>
            <a:pPr>
              <a:lnSpc>
                <a:spcPct val="80000"/>
              </a:lnSpc>
            </a:pPr>
            <a:endParaRPr lang="en-US" sz="2400" dirty="0"/>
          </a:p>
          <a:p>
            <a:pPr>
              <a:lnSpc>
                <a:spcPct val="80000"/>
              </a:lnSpc>
            </a:pPr>
            <a:r>
              <a:rPr lang="en-US" sz="2400" b="1" dirty="0" smtClean="0">
                <a:solidFill>
                  <a:srgbClr val="002060"/>
                </a:solidFill>
              </a:rPr>
              <a:t>Why inheritance?</a:t>
            </a:r>
          </a:p>
          <a:p>
            <a:pPr lvl="1">
              <a:lnSpc>
                <a:spcPct val="80000"/>
              </a:lnSpc>
            </a:pPr>
            <a:r>
              <a:rPr lang="en-US" dirty="0" smtClean="0"/>
              <a:t>Code re-use – saves time using proven and debugged s/w</a:t>
            </a:r>
          </a:p>
          <a:p>
            <a:pPr lvl="1">
              <a:lnSpc>
                <a:spcPct val="80000"/>
              </a:lnSpc>
            </a:pPr>
            <a:r>
              <a:rPr lang="en-US" dirty="0" smtClean="0"/>
              <a:t>Easy modification of model – modify one place</a:t>
            </a:r>
          </a:p>
          <a:p>
            <a:pPr lvl="1">
              <a:lnSpc>
                <a:spcPct val="80000"/>
              </a:lnSpc>
            </a:pPr>
            <a:r>
              <a:rPr lang="en-US" dirty="0" smtClean="0"/>
              <a:t>Avoid redundancy leading to smaller, more efficient, easier to understand models</a:t>
            </a:r>
            <a:endParaRPr lang="en-GB" dirty="0"/>
          </a:p>
        </p:txBody>
      </p:sp>
    </p:spTree>
    <p:extLst>
      <p:ext uri="{BB962C8B-B14F-4D97-AF65-F5344CB8AC3E}">
        <p14:creationId xmlns:p14="http://schemas.microsoft.com/office/powerpoint/2010/main" val="191840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6680"/>
          </a:xfrm>
        </p:spPr>
        <p:txBody>
          <a:bodyPr>
            <a:normAutofit fontScale="90000"/>
          </a:bodyPr>
          <a:lstStyle/>
          <a:p>
            <a:pPr algn="ctr"/>
            <a:r>
              <a:rPr lang="en-GB" dirty="0" smtClean="0"/>
              <a:t>Inheritance</a:t>
            </a:r>
            <a:endParaRPr lang="en-GB" dirty="0"/>
          </a:p>
        </p:txBody>
      </p:sp>
      <p:sp>
        <p:nvSpPr>
          <p:cNvPr id="3" name="Content Placeholder 2"/>
          <p:cNvSpPr>
            <a:spLocks noGrp="1"/>
          </p:cNvSpPr>
          <p:nvPr>
            <p:ph idx="1"/>
          </p:nvPr>
        </p:nvSpPr>
        <p:spPr>
          <a:xfrm>
            <a:off x="457200" y="1124744"/>
            <a:ext cx="8229600" cy="5199856"/>
          </a:xfrm>
        </p:spPr>
        <p:txBody>
          <a:bodyPr/>
          <a:lstStyle/>
          <a:p>
            <a:endParaRPr lang="en-GB" dirty="0" smtClean="0"/>
          </a:p>
          <a:p>
            <a:r>
              <a:rPr lang="en-GB" dirty="0" smtClean="0"/>
              <a:t>The </a:t>
            </a:r>
            <a:r>
              <a:rPr lang="en-GB" b="1" dirty="0" smtClean="0"/>
              <a:t>direct base class </a:t>
            </a:r>
            <a:r>
              <a:rPr lang="en-GB" dirty="0" smtClean="0"/>
              <a:t>is the base class from which the derived class explicitly inherits</a:t>
            </a:r>
          </a:p>
          <a:p>
            <a:r>
              <a:rPr lang="en-GB" dirty="0" smtClean="0"/>
              <a:t>An </a:t>
            </a:r>
            <a:r>
              <a:rPr lang="en-GB" b="1" dirty="0" smtClean="0"/>
              <a:t>indirect base class </a:t>
            </a:r>
            <a:r>
              <a:rPr lang="en-GB" dirty="0" smtClean="0"/>
              <a:t>is any class above the direct base class in the class hierarchy</a:t>
            </a:r>
          </a:p>
          <a:p>
            <a:r>
              <a:rPr lang="en-GB" dirty="0" smtClean="0"/>
              <a:t>The class hierarchy begins with class Object (which is the C# alias for </a:t>
            </a:r>
            <a:r>
              <a:rPr lang="en-GB" dirty="0" err="1" smtClean="0"/>
              <a:t>System.Object</a:t>
            </a:r>
            <a:r>
              <a:rPr lang="en-GB" dirty="0" smtClean="0"/>
              <a:t> in the FCL), which every class directly or indirectly extends (or inherits from).</a:t>
            </a:r>
          </a:p>
          <a:p>
            <a:r>
              <a:rPr lang="en-GB" dirty="0" smtClean="0"/>
              <a:t>C# only supports </a:t>
            </a:r>
            <a:r>
              <a:rPr lang="en-GB" b="1" dirty="0" smtClean="0"/>
              <a:t>single inheritance</a:t>
            </a:r>
            <a:r>
              <a:rPr lang="en-GB" dirty="0" smtClean="0"/>
              <a:t>, which means a class can only be derived from one</a:t>
            </a:r>
            <a:r>
              <a:rPr lang="en-GB" i="1" dirty="0" smtClean="0"/>
              <a:t> direct</a:t>
            </a:r>
            <a:r>
              <a:rPr lang="en-GB" dirty="0" smtClean="0"/>
              <a:t> base class</a:t>
            </a:r>
            <a:endParaRPr lang="en-GB" dirty="0"/>
          </a:p>
        </p:txBody>
      </p:sp>
    </p:spTree>
    <p:extLst>
      <p:ext uri="{BB962C8B-B14F-4D97-AF65-F5344CB8AC3E}">
        <p14:creationId xmlns:p14="http://schemas.microsoft.com/office/powerpoint/2010/main" val="119482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80696"/>
          </a:xfrm>
        </p:spPr>
        <p:txBody>
          <a:bodyPr>
            <a:normAutofit fontScale="90000"/>
          </a:bodyPr>
          <a:lstStyle/>
          <a:p>
            <a:pPr algn="ctr"/>
            <a:r>
              <a:rPr lang="en-GB" dirty="0" smtClean="0"/>
              <a:t>Class Hierarchies</a:t>
            </a:r>
            <a:endParaRPr lang="en-GB" dirty="0"/>
          </a:p>
        </p:txBody>
      </p:sp>
      <p:sp>
        <p:nvSpPr>
          <p:cNvPr id="5" name="Rectangle 3"/>
          <p:cNvSpPr txBox="1">
            <a:spLocks noChangeArrowheads="1"/>
          </p:cNvSpPr>
          <p:nvPr/>
        </p:nvSpPr>
        <p:spPr>
          <a:xfrm>
            <a:off x="609600" y="1600200"/>
            <a:ext cx="7924800" cy="4419600"/>
          </a:xfrm>
          <a:prstGeom prst="rect">
            <a:avLst/>
          </a:prstGeom>
          <a:noFill/>
          <a:ln/>
        </p:spPr>
        <p:txBody>
          <a:bodyPr vert="horz" lIns="92075" tIns="46038" rIns="92075" bIns="46038">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mtClean="0"/>
              <a:t>A child class of one parent can be the parent of another child, forming a </a:t>
            </a:r>
            <a:r>
              <a:rPr lang="en-US" i="1" smtClean="0"/>
              <a:t>class hierarchy</a:t>
            </a:r>
            <a:endParaRPr lang="en-US" dirty="0"/>
          </a:p>
        </p:txBody>
      </p:sp>
      <p:sp>
        <p:nvSpPr>
          <p:cNvPr id="6" name="Rectangle 4"/>
          <p:cNvSpPr>
            <a:spLocks noChangeArrowheads="1"/>
          </p:cNvSpPr>
          <p:nvPr/>
        </p:nvSpPr>
        <p:spPr bwMode="auto">
          <a:xfrm>
            <a:off x="3962400" y="2667000"/>
            <a:ext cx="1143000" cy="457200"/>
          </a:xfrm>
          <a:prstGeom prst="rect">
            <a:avLst/>
          </a:prstGeom>
          <a:solidFill>
            <a:srgbClr val="FFFF99"/>
          </a:solidFill>
          <a:ln w="12700">
            <a:solidFill>
              <a:schemeClr val="tx1"/>
            </a:solidFill>
            <a:miter lim="800000"/>
            <a:headEnd/>
            <a:tailEnd/>
          </a:ln>
          <a:effectLst/>
        </p:spPr>
        <p:txBody>
          <a:bodyPr wrap="none" anchor="ctr"/>
          <a:lstStyle/>
          <a:p>
            <a:pPr algn="ctr"/>
            <a:r>
              <a:rPr lang="en-US" sz="2000" dirty="0">
                <a:latin typeface="Times New Roman" pitchFamily="18" charset="0"/>
              </a:rPr>
              <a:t>Animal</a:t>
            </a:r>
          </a:p>
        </p:txBody>
      </p:sp>
      <p:sp>
        <p:nvSpPr>
          <p:cNvPr id="7" name="Rectangle 5"/>
          <p:cNvSpPr>
            <a:spLocks noChangeArrowheads="1"/>
          </p:cNvSpPr>
          <p:nvPr/>
        </p:nvSpPr>
        <p:spPr bwMode="auto">
          <a:xfrm>
            <a:off x="1371600" y="3962400"/>
            <a:ext cx="1371600" cy="457200"/>
          </a:xfrm>
          <a:prstGeom prst="rect">
            <a:avLst/>
          </a:prstGeom>
          <a:solidFill>
            <a:srgbClr val="FFFF99"/>
          </a:solidFill>
          <a:ln w="12700">
            <a:solidFill>
              <a:schemeClr val="tx1"/>
            </a:solidFill>
            <a:miter lim="800000"/>
            <a:headEnd/>
            <a:tailEnd/>
          </a:ln>
          <a:effectLst/>
        </p:spPr>
        <p:txBody>
          <a:bodyPr wrap="none" anchor="ctr"/>
          <a:lstStyle/>
          <a:p>
            <a:pPr algn="ctr"/>
            <a:r>
              <a:rPr lang="en-US" sz="2000">
                <a:latin typeface="Times New Roman" pitchFamily="18" charset="0"/>
              </a:rPr>
              <a:t>Reptile</a:t>
            </a:r>
          </a:p>
        </p:txBody>
      </p:sp>
      <p:sp>
        <p:nvSpPr>
          <p:cNvPr id="8" name="Rectangle 6"/>
          <p:cNvSpPr>
            <a:spLocks noChangeArrowheads="1"/>
          </p:cNvSpPr>
          <p:nvPr/>
        </p:nvSpPr>
        <p:spPr bwMode="auto">
          <a:xfrm>
            <a:off x="3886200" y="3962400"/>
            <a:ext cx="1295400" cy="457200"/>
          </a:xfrm>
          <a:prstGeom prst="rect">
            <a:avLst/>
          </a:prstGeom>
          <a:solidFill>
            <a:srgbClr val="FFFF99"/>
          </a:solidFill>
          <a:ln w="12700">
            <a:solidFill>
              <a:schemeClr val="tx1"/>
            </a:solidFill>
            <a:miter lim="800000"/>
            <a:headEnd/>
            <a:tailEnd/>
          </a:ln>
          <a:effectLst/>
        </p:spPr>
        <p:txBody>
          <a:bodyPr wrap="none" anchor="ctr"/>
          <a:lstStyle/>
          <a:p>
            <a:pPr algn="ctr"/>
            <a:r>
              <a:rPr lang="en-US" sz="2000">
                <a:latin typeface="Times New Roman" pitchFamily="18" charset="0"/>
              </a:rPr>
              <a:t>Bird</a:t>
            </a:r>
          </a:p>
        </p:txBody>
      </p:sp>
      <p:sp>
        <p:nvSpPr>
          <p:cNvPr id="9" name="Rectangle 7"/>
          <p:cNvSpPr>
            <a:spLocks noChangeArrowheads="1"/>
          </p:cNvSpPr>
          <p:nvPr/>
        </p:nvSpPr>
        <p:spPr bwMode="auto">
          <a:xfrm>
            <a:off x="6705600" y="3962400"/>
            <a:ext cx="1219200" cy="457200"/>
          </a:xfrm>
          <a:prstGeom prst="rect">
            <a:avLst/>
          </a:prstGeom>
          <a:solidFill>
            <a:srgbClr val="FFFF99"/>
          </a:solidFill>
          <a:ln w="12700">
            <a:solidFill>
              <a:schemeClr val="tx1"/>
            </a:solidFill>
            <a:miter lim="800000"/>
            <a:headEnd/>
            <a:tailEnd/>
          </a:ln>
          <a:effectLst/>
        </p:spPr>
        <p:txBody>
          <a:bodyPr wrap="none" anchor="ctr"/>
          <a:lstStyle/>
          <a:p>
            <a:pPr algn="ctr"/>
            <a:r>
              <a:rPr lang="en-US" sz="2000">
                <a:latin typeface="Times New Roman" pitchFamily="18" charset="0"/>
              </a:rPr>
              <a:t>Mammal</a:t>
            </a:r>
          </a:p>
        </p:txBody>
      </p:sp>
      <p:sp>
        <p:nvSpPr>
          <p:cNvPr id="10" name="Rectangle 8"/>
          <p:cNvSpPr>
            <a:spLocks noChangeArrowheads="1"/>
          </p:cNvSpPr>
          <p:nvPr/>
        </p:nvSpPr>
        <p:spPr bwMode="auto">
          <a:xfrm>
            <a:off x="381000" y="5181600"/>
            <a:ext cx="1219200" cy="457200"/>
          </a:xfrm>
          <a:prstGeom prst="rect">
            <a:avLst/>
          </a:prstGeom>
          <a:solidFill>
            <a:srgbClr val="FFFF99"/>
          </a:solidFill>
          <a:ln w="12700">
            <a:solidFill>
              <a:schemeClr val="tx1"/>
            </a:solidFill>
            <a:miter lim="800000"/>
            <a:headEnd/>
            <a:tailEnd/>
          </a:ln>
          <a:effectLst/>
        </p:spPr>
        <p:txBody>
          <a:bodyPr wrap="none" anchor="ctr"/>
          <a:lstStyle/>
          <a:p>
            <a:pPr algn="ctr"/>
            <a:r>
              <a:rPr lang="en-US" sz="2000">
                <a:latin typeface="Times New Roman" pitchFamily="18" charset="0"/>
              </a:rPr>
              <a:t>Snake</a:t>
            </a:r>
          </a:p>
        </p:txBody>
      </p:sp>
      <p:sp>
        <p:nvSpPr>
          <p:cNvPr id="11" name="Rectangle 9"/>
          <p:cNvSpPr>
            <a:spLocks noChangeArrowheads="1"/>
          </p:cNvSpPr>
          <p:nvPr/>
        </p:nvSpPr>
        <p:spPr bwMode="auto">
          <a:xfrm>
            <a:off x="1905000" y="5181600"/>
            <a:ext cx="1219200" cy="457200"/>
          </a:xfrm>
          <a:prstGeom prst="rect">
            <a:avLst/>
          </a:prstGeom>
          <a:solidFill>
            <a:srgbClr val="FFFF99"/>
          </a:solidFill>
          <a:ln w="12700">
            <a:solidFill>
              <a:schemeClr val="tx1"/>
            </a:solidFill>
            <a:miter lim="800000"/>
            <a:headEnd/>
            <a:tailEnd/>
          </a:ln>
          <a:effectLst/>
        </p:spPr>
        <p:txBody>
          <a:bodyPr wrap="none" anchor="ctr"/>
          <a:lstStyle/>
          <a:p>
            <a:pPr algn="ctr"/>
            <a:r>
              <a:rPr lang="en-US" sz="2000">
                <a:latin typeface="Times New Roman" pitchFamily="18" charset="0"/>
              </a:rPr>
              <a:t>Lizard</a:t>
            </a:r>
          </a:p>
        </p:txBody>
      </p:sp>
      <p:sp>
        <p:nvSpPr>
          <p:cNvPr id="12" name="Rectangle 10"/>
          <p:cNvSpPr>
            <a:spLocks noChangeArrowheads="1"/>
          </p:cNvSpPr>
          <p:nvPr/>
        </p:nvSpPr>
        <p:spPr bwMode="auto">
          <a:xfrm>
            <a:off x="7543800" y="5181600"/>
            <a:ext cx="1219200" cy="457200"/>
          </a:xfrm>
          <a:prstGeom prst="rect">
            <a:avLst/>
          </a:prstGeom>
          <a:solidFill>
            <a:srgbClr val="FFFF99"/>
          </a:solidFill>
          <a:ln w="12700">
            <a:solidFill>
              <a:schemeClr val="tx1"/>
            </a:solidFill>
            <a:miter lim="800000"/>
            <a:headEnd/>
            <a:tailEnd/>
          </a:ln>
          <a:effectLst/>
        </p:spPr>
        <p:txBody>
          <a:bodyPr wrap="none" anchor="ctr"/>
          <a:lstStyle/>
          <a:p>
            <a:pPr algn="ctr"/>
            <a:r>
              <a:rPr lang="en-US" sz="2000">
                <a:latin typeface="Times New Roman" pitchFamily="18" charset="0"/>
              </a:rPr>
              <a:t>Bat</a:t>
            </a:r>
          </a:p>
        </p:txBody>
      </p:sp>
      <p:sp>
        <p:nvSpPr>
          <p:cNvPr id="13" name="Rectangle 11"/>
          <p:cNvSpPr>
            <a:spLocks noChangeArrowheads="1"/>
          </p:cNvSpPr>
          <p:nvPr/>
        </p:nvSpPr>
        <p:spPr bwMode="auto">
          <a:xfrm>
            <a:off x="5791200" y="5181600"/>
            <a:ext cx="1219200" cy="457200"/>
          </a:xfrm>
          <a:prstGeom prst="rect">
            <a:avLst/>
          </a:prstGeom>
          <a:solidFill>
            <a:srgbClr val="FFFF99"/>
          </a:solidFill>
          <a:ln w="12700">
            <a:solidFill>
              <a:schemeClr val="tx1"/>
            </a:solidFill>
            <a:miter lim="800000"/>
            <a:headEnd/>
            <a:tailEnd/>
          </a:ln>
          <a:effectLst/>
        </p:spPr>
        <p:txBody>
          <a:bodyPr wrap="none" anchor="ctr"/>
          <a:lstStyle/>
          <a:p>
            <a:pPr algn="ctr"/>
            <a:r>
              <a:rPr lang="en-US" sz="2000">
                <a:latin typeface="Times New Roman" pitchFamily="18" charset="0"/>
              </a:rPr>
              <a:t>Horse</a:t>
            </a:r>
          </a:p>
        </p:txBody>
      </p:sp>
      <p:sp>
        <p:nvSpPr>
          <p:cNvPr id="14" name="Rectangle 12"/>
          <p:cNvSpPr>
            <a:spLocks noChangeArrowheads="1"/>
          </p:cNvSpPr>
          <p:nvPr/>
        </p:nvSpPr>
        <p:spPr bwMode="auto">
          <a:xfrm>
            <a:off x="3886200" y="5181600"/>
            <a:ext cx="1219200" cy="457200"/>
          </a:xfrm>
          <a:prstGeom prst="rect">
            <a:avLst/>
          </a:prstGeom>
          <a:solidFill>
            <a:srgbClr val="FFFF99"/>
          </a:solidFill>
          <a:ln w="12700">
            <a:solidFill>
              <a:schemeClr val="tx1"/>
            </a:solidFill>
            <a:miter lim="800000"/>
            <a:headEnd/>
            <a:tailEnd/>
          </a:ln>
          <a:effectLst/>
        </p:spPr>
        <p:txBody>
          <a:bodyPr wrap="none" anchor="ctr"/>
          <a:lstStyle/>
          <a:p>
            <a:pPr algn="ctr"/>
            <a:r>
              <a:rPr lang="en-US" sz="2000">
                <a:latin typeface="Times New Roman" pitchFamily="18" charset="0"/>
              </a:rPr>
              <a:t>Parrot</a:t>
            </a:r>
          </a:p>
        </p:txBody>
      </p:sp>
      <p:sp>
        <p:nvSpPr>
          <p:cNvPr id="15" name="Line 13"/>
          <p:cNvSpPr>
            <a:spLocks noChangeShapeType="1"/>
          </p:cNvSpPr>
          <p:nvPr/>
        </p:nvSpPr>
        <p:spPr bwMode="auto">
          <a:xfrm>
            <a:off x="1905000" y="3657600"/>
            <a:ext cx="5562600" cy="0"/>
          </a:xfrm>
          <a:prstGeom prst="line">
            <a:avLst/>
          </a:prstGeom>
          <a:noFill/>
          <a:ln w="12700">
            <a:solidFill>
              <a:schemeClr val="tx1"/>
            </a:solidFill>
            <a:round/>
            <a:headEnd/>
            <a:tailEnd/>
          </a:ln>
          <a:effectLst/>
        </p:spPr>
        <p:txBody>
          <a:bodyPr/>
          <a:lstStyle/>
          <a:p>
            <a:endParaRPr lang="en-US"/>
          </a:p>
        </p:txBody>
      </p:sp>
      <p:sp>
        <p:nvSpPr>
          <p:cNvPr id="16" name="Line 14"/>
          <p:cNvSpPr>
            <a:spLocks noChangeShapeType="1"/>
          </p:cNvSpPr>
          <p:nvPr/>
        </p:nvSpPr>
        <p:spPr bwMode="auto">
          <a:xfrm>
            <a:off x="1905000" y="3657600"/>
            <a:ext cx="0" cy="304800"/>
          </a:xfrm>
          <a:prstGeom prst="line">
            <a:avLst/>
          </a:prstGeom>
          <a:noFill/>
          <a:ln w="12700">
            <a:solidFill>
              <a:schemeClr val="tx1"/>
            </a:solidFill>
            <a:round/>
            <a:headEnd/>
            <a:tailEnd/>
          </a:ln>
          <a:effectLst/>
        </p:spPr>
        <p:txBody>
          <a:bodyPr/>
          <a:lstStyle/>
          <a:p>
            <a:endParaRPr lang="en-US"/>
          </a:p>
        </p:txBody>
      </p:sp>
      <p:sp>
        <p:nvSpPr>
          <p:cNvPr id="17" name="Line 15"/>
          <p:cNvSpPr>
            <a:spLocks noChangeShapeType="1"/>
          </p:cNvSpPr>
          <p:nvPr/>
        </p:nvSpPr>
        <p:spPr bwMode="auto">
          <a:xfrm>
            <a:off x="4572000" y="3657600"/>
            <a:ext cx="0" cy="304800"/>
          </a:xfrm>
          <a:prstGeom prst="line">
            <a:avLst/>
          </a:prstGeom>
          <a:noFill/>
          <a:ln w="12700">
            <a:solidFill>
              <a:schemeClr val="tx1"/>
            </a:solidFill>
            <a:round/>
            <a:headEnd/>
            <a:tailEnd/>
          </a:ln>
          <a:effectLst/>
        </p:spPr>
        <p:txBody>
          <a:bodyPr/>
          <a:lstStyle/>
          <a:p>
            <a:endParaRPr lang="en-US"/>
          </a:p>
        </p:txBody>
      </p:sp>
      <p:sp>
        <p:nvSpPr>
          <p:cNvPr id="18" name="Line 16"/>
          <p:cNvSpPr>
            <a:spLocks noChangeShapeType="1"/>
          </p:cNvSpPr>
          <p:nvPr/>
        </p:nvSpPr>
        <p:spPr bwMode="auto">
          <a:xfrm>
            <a:off x="7467600" y="3657600"/>
            <a:ext cx="0" cy="304800"/>
          </a:xfrm>
          <a:prstGeom prst="line">
            <a:avLst/>
          </a:prstGeom>
          <a:noFill/>
          <a:ln w="12700">
            <a:solidFill>
              <a:schemeClr val="tx1"/>
            </a:solidFill>
            <a:round/>
            <a:headEnd/>
            <a:tailEnd/>
          </a:ln>
          <a:effectLst/>
        </p:spPr>
        <p:txBody>
          <a:bodyPr/>
          <a:lstStyle/>
          <a:p>
            <a:endParaRPr lang="en-US"/>
          </a:p>
        </p:txBody>
      </p:sp>
      <p:grpSp>
        <p:nvGrpSpPr>
          <p:cNvPr id="19" name="Group 17"/>
          <p:cNvGrpSpPr>
            <a:grpSpLocks/>
          </p:cNvGrpSpPr>
          <p:nvPr/>
        </p:nvGrpSpPr>
        <p:grpSpPr bwMode="auto">
          <a:xfrm>
            <a:off x="4419600" y="3124200"/>
            <a:ext cx="304800" cy="762000"/>
            <a:chOff x="1296" y="2640"/>
            <a:chExt cx="192" cy="480"/>
          </a:xfrm>
        </p:grpSpPr>
        <p:sp>
          <p:nvSpPr>
            <p:cNvPr id="20" name="Line 18"/>
            <p:cNvSpPr>
              <a:spLocks noChangeShapeType="1"/>
            </p:cNvSpPr>
            <p:nvPr/>
          </p:nvSpPr>
          <p:spPr bwMode="auto">
            <a:xfrm flipV="1">
              <a:off x="1392" y="2640"/>
              <a:ext cx="0" cy="480"/>
            </a:xfrm>
            <a:prstGeom prst="line">
              <a:avLst/>
            </a:prstGeom>
            <a:noFill/>
            <a:ln w="12700">
              <a:solidFill>
                <a:schemeClr val="tx1"/>
              </a:solidFill>
              <a:round/>
              <a:headEnd/>
              <a:tailEnd type="triangle" w="med" len="med"/>
            </a:ln>
            <a:effectLst/>
          </p:spPr>
          <p:txBody>
            <a:bodyPr/>
            <a:lstStyle/>
            <a:p>
              <a:endParaRPr lang="en-US"/>
            </a:p>
          </p:txBody>
        </p:sp>
        <p:sp>
          <p:nvSpPr>
            <p:cNvPr id="21" name="AutoShape 19"/>
            <p:cNvSpPr>
              <a:spLocks noChangeArrowheads="1"/>
            </p:cNvSpPr>
            <p:nvPr/>
          </p:nvSpPr>
          <p:spPr bwMode="auto">
            <a:xfrm>
              <a:off x="1296" y="2640"/>
              <a:ext cx="192" cy="144"/>
            </a:xfrm>
            <a:prstGeom prst="triangle">
              <a:avLst>
                <a:gd name="adj" fmla="val 50000"/>
              </a:avLst>
            </a:prstGeom>
            <a:solidFill>
              <a:schemeClr val="bg1"/>
            </a:solidFill>
            <a:ln w="12700">
              <a:solidFill>
                <a:schemeClr val="tx1"/>
              </a:solidFill>
              <a:miter lim="800000"/>
              <a:headEnd/>
              <a:tailEnd/>
            </a:ln>
            <a:effectLst/>
          </p:spPr>
          <p:txBody>
            <a:bodyPr wrap="none" anchor="ctr"/>
            <a:lstStyle/>
            <a:p>
              <a:endParaRPr lang="en-US"/>
            </a:p>
          </p:txBody>
        </p:sp>
      </p:grpSp>
      <p:sp>
        <p:nvSpPr>
          <p:cNvPr id="22" name="Line 20"/>
          <p:cNvSpPr>
            <a:spLocks noChangeShapeType="1"/>
          </p:cNvSpPr>
          <p:nvPr/>
        </p:nvSpPr>
        <p:spPr bwMode="auto">
          <a:xfrm>
            <a:off x="1066800" y="4953000"/>
            <a:ext cx="1600200" cy="0"/>
          </a:xfrm>
          <a:prstGeom prst="line">
            <a:avLst/>
          </a:prstGeom>
          <a:noFill/>
          <a:ln w="12700">
            <a:solidFill>
              <a:schemeClr val="tx1"/>
            </a:solidFill>
            <a:round/>
            <a:headEnd/>
            <a:tailEnd/>
          </a:ln>
          <a:effectLst/>
        </p:spPr>
        <p:txBody>
          <a:bodyPr/>
          <a:lstStyle/>
          <a:p>
            <a:endParaRPr lang="en-US"/>
          </a:p>
        </p:txBody>
      </p:sp>
      <p:sp>
        <p:nvSpPr>
          <p:cNvPr id="23" name="Line 21"/>
          <p:cNvSpPr>
            <a:spLocks noChangeShapeType="1"/>
          </p:cNvSpPr>
          <p:nvPr/>
        </p:nvSpPr>
        <p:spPr bwMode="auto">
          <a:xfrm>
            <a:off x="1066800" y="4953000"/>
            <a:ext cx="0" cy="228600"/>
          </a:xfrm>
          <a:prstGeom prst="line">
            <a:avLst/>
          </a:prstGeom>
          <a:noFill/>
          <a:ln w="12700">
            <a:solidFill>
              <a:schemeClr val="tx1"/>
            </a:solidFill>
            <a:round/>
            <a:headEnd/>
            <a:tailEnd/>
          </a:ln>
          <a:effectLst/>
        </p:spPr>
        <p:txBody>
          <a:bodyPr/>
          <a:lstStyle/>
          <a:p>
            <a:endParaRPr lang="en-US"/>
          </a:p>
        </p:txBody>
      </p:sp>
      <p:sp>
        <p:nvSpPr>
          <p:cNvPr id="24" name="Line 22"/>
          <p:cNvSpPr>
            <a:spLocks noChangeShapeType="1"/>
          </p:cNvSpPr>
          <p:nvPr/>
        </p:nvSpPr>
        <p:spPr bwMode="auto">
          <a:xfrm>
            <a:off x="2667000" y="4953000"/>
            <a:ext cx="0" cy="228600"/>
          </a:xfrm>
          <a:prstGeom prst="line">
            <a:avLst/>
          </a:prstGeom>
          <a:noFill/>
          <a:ln w="12700">
            <a:solidFill>
              <a:schemeClr val="tx1"/>
            </a:solidFill>
            <a:round/>
            <a:headEnd/>
            <a:tailEnd/>
          </a:ln>
          <a:effectLst/>
        </p:spPr>
        <p:txBody>
          <a:bodyPr/>
          <a:lstStyle/>
          <a:p>
            <a:endParaRPr lang="en-US"/>
          </a:p>
        </p:txBody>
      </p:sp>
      <p:sp>
        <p:nvSpPr>
          <p:cNvPr id="25" name="Line 23"/>
          <p:cNvSpPr>
            <a:spLocks noChangeShapeType="1"/>
          </p:cNvSpPr>
          <p:nvPr/>
        </p:nvSpPr>
        <p:spPr bwMode="auto">
          <a:xfrm>
            <a:off x="6553200" y="4953000"/>
            <a:ext cx="1600200" cy="0"/>
          </a:xfrm>
          <a:prstGeom prst="line">
            <a:avLst/>
          </a:prstGeom>
          <a:noFill/>
          <a:ln w="12700">
            <a:solidFill>
              <a:schemeClr val="tx1"/>
            </a:solidFill>
            <a:round/>
            <a:headEnd/>
            <a:tailEnd/>
          </a:ln>
          <a:effectLst/>
        </p:spPr>
        <p:txBody>
          <a:bodyPr/>
          <a:lstStyle/>
          <a:p>
            <a:endParaRPr lang="en-US"/>
          </a:p>
        </p:txBody>
      </p:sp>
      <p:sp>
        <p:nvSpPr>
          <p:cNvPr id="26" name="Line 24"/>
          <p:cNvSpPr>
            <a:spLocks noChangeShapeType="1"/>
          </p:cNvSpPr>
          <p:nvPr/>
        </p:nvSpPr>
        <p:spPr bwMode="auto">
          <a:xfrm>
            <a:off x="6553200" y="4953000"/>
            <a:ext cx="0" cy="228600"/>
          </a:xfrm>
          <a:prstGeom prst="line">
            <a:avLst/>
          </a:prstGeom>
          <a:noFill/>
          <a:ln w="12700">
            <a:solidFill>
              <a:schemeClr val="tx1"/>
            </a:solidFill>
            <a:round/>
            <a:headEnd/>
            <a:tailEnd/>
          </a:ln>
          <a:effectLst/>
        </p:spPr>
        <p:txBody>
          <a:bodyPr/>
          <a:lstStyle/>
          <a:p>
            <a:endParaRPr lang="en-US"/>
          </a:p>
        </p:txBody>
      </p:sp>
      <p:sp>
        <p:nvSpPr>
          <p:cNvPr id="27" name="Line 25"/>
          <p:cNvSpPr>
            <a:spLocks noChangeShapeType="1"/>
          </p:cNvSpPr>
          <p:nvPr/>
        </p:nvSpPr>
        <p:spPr bwMode="auto">
          <a:xfrm>
            <a:off x="8153400" y="4953000"/>
            <a:ext cx="0" cy="228600"/>
          </a:xfrm>
          <a:prstGeom prst="line">
            <a:avLst/>
          </a:prstGeom>
          <a:noFill/>
          <a:ln w="12700">
            <a:solidFill>
              <a:schemeClr val="tx1"/>
            </a:solidFill>
            <a:round/>
            <a:headEnd/>
            <a:tailEnd/>
          </a:ln>
          <a:effectLst/>
        </p:spPr>
        <p:txBody>
          <a:bodyPr/>
          <a:lstStyle/>
          <a:p>
            <a:endParaRPr lang="en-US"/>
          </a:p>
        </p:txBody>
      </p:sp>
      <p:grpSp>
        <p:nvGrpSpPr>
          <p:cNvPr id="28" name="Group 26"/>
          <p:cNvGrpSpPr>
            <a:grpSpLocks/>
          </p:cNvGrpSpPr>
          <p:nvPr/>
        </p:nvGrpSpPr>
        <p:grpSpPr bwMode="auto">
          <a:xfrm>
            <a:off x="4419600" y="4419600"/>
            <a:ext cx="304800" cy="762000"/>
            <a:chOff x="1296" y="2640"/>
            <a:chExt cx="192" cy="480"/>
          </a:xfrm>
        </p:grpSpPr>
        <p:sp>
          <p:nvSpPr>
            <p:cNvPr id="29" name="Line 27"/>
            <p:cNvSpPr>
              <a:spLocks noChangeShapeType="1"/>
            </p:cNvSpPr>
            <p:nvPr/>
          </p:nvSpPr>
          <p:spPr bwMode="auto">
            <a:xfrm flipV="1">
              <a:off x="1392" y="2640"/>
              <a:ext cx="0" cy="480"/>
            </a:xfrm>
            <a:prstGeom prst="line">
              <a:avLst/>
            </a:prstGeom>
            <a:noFill/>
            <a:ln w="12700">
              <a:solidFill>
                <a:schemeClr val="tx1"/>
              </a:solidFill>
              <a:round/>
              <a:headEnd/>
              <a:tailEnd type="triangle" w="med" len="med"/>
            </a:ln>
            <a:effectLst/>
          </p:spPr>
          <p:txBody>
            <a:bodyPr/>
            <a:lstStyle/>
            <a:p>
              <a:endParaRPr lang="en-US"/>
            </a:p>
          </p:txBody>
        </p:sp>
        <p:sp>
          <p:nvSpPr>
            <p:cNvPr id="30" name="AutoShape 28"/>
            <p:cNvSpPr>
              <a:spLocks noChangeArrowheads="1"/>
            </p:cNvSpPr>
            <p:nvPr/>
          </p:nvSpPr>
          <p:spPr bwMode="auto">
            <a:xfrm>
              <a:off x="1296" y="2640"/>
              <a:ext cx="192" cy="144"/>
            </a:xfrm>
            <a:prstGeom prst="triangle">
              <a:avLst>
                <a:gd name="adj" fmla="val 50000"/>
              </a:avLst>
            </a:prstGeom>
            <a:solidFill>
              <a:schemeClr val="bg1"/>
            </a:solidFill>
            <a:ln w="12700">
              <a:solidFill>
                <a:schemeClr val="tx1"/>
              </a:solidFill>
              <a:miter lim="800000"/>
              <a:headEnd/>
              <a:tailEnd/>
            </a:ln>
            <a:effectLst/>
          </p:spPr>
          <p:txBody>
            <a:bodyPr wrap="none" anchor="ctr"/>
            <a:lstStyle/>
            <a:p>
              <a:endParaRPr lang="en-US"/>
            </a:p>
          </p:txBody>
        </p:sp>
      </p:grpSp>
      <p:grpSp>
        <p:nvGrpSpPr>
          <p:cNvPr id="31" name="Group 29"/>
          <p:cNvGrpSpPr>
            <a:grpSpLocks/>
          </p:cNvGrpSpPr>
          <p:nvPr/>
        </p:nvGrpSpPr>
        <p:grpSpPr bwMode="auto">
          <a:xfrm>
            <a:off x="7239000" y="4419600"/>
            <a:ext cx="304800" cy="533400"/>
            <a:chOff x="4560" y="2784"/>
            <a:chExt cx="192" cy="336"/>
          </a:xfrm>
        </p:grpSpPr>
        <p:sp>
          <p:nvSpPr>
            <p:cNvPr id="32" name="Line 30"/>
            <p:cNvSpPr>
              <a:spLocks noChangeShapeType="1"/>
            </p:cNvSpPr>
            <p:nvPr/>
          </p:nvSpPr>
          <p:spPr bwMode="auto">
            <a:xfrm flipV="1">
              <a:off x="4656" y="2784"/>
              <a:ext cx="0" cy="336"/>
            </a:xfrm>
            <a:prstGeom prst="line">
              <a:avLst/>
            </a:prstGeom>
            <a:noFill/>
            <a:ln w="12700">
              <a:solidFill>
                <a:schemeClr val="tx1"/>
              </a:solidFill>
              <a:round/>
              <a:headEnd/>
              <a:tailEnd type="triangle" w="med" len="med"/>
            </a:ln>
            <a:effectLst/>
          </p:spPr>
          <p:txBody>
            <a:bodyPr/>
            <a:lstStyle/>
            <a:p>
              <a:endParaRPr lang="en-US"/>
            </a:p>
          </p:txBody>
        </p:sp>
        <p:sp>
          <p:nvSpPr>
            <p:cNvPr id="33" name="AutoShape 31"/>
            <p:cNvSpPr>
              <a:spLocks noChangeArrowheads="1"/>
            </p:cNvSpPr>
            <p:nvPr/>
          </p:nvSpPr>
          <p:spPr bwMode="auto">
            <a:xfrm>
              <a:off x="4560" y="2784"/>
              <a:ext cx="192" cy="144"/>
            </a:xfrm>
            <a:prstGeom prst="triangle">
              <a:avLst>
                <a:gd name="adj" fmla="val 50000"/>
              </a:avLst>
            </a:prstGeom>
            <a:solidFill>
              <a:schemeClr val="bg1"/>
            </a:solidFill>
            <a:ln w="12700">
              <a:solidFill>
                <a:schemeClr val="tx1"/>
              </a:solidFill>
              <a:miter lim="800000"/>
              <a:headEnd/>
              <a:tailEnd/>
            </a:ln>
            <a:effectLst/>
          </p:spPr>
          <p:txBody>
            <a:bodyPr wrap="none" anchor="ctr"/>
            <a:lstStyle/>
            <a:p>
              <a:endParaRPr lang="en-US"/>
            </a:p>
          </p:txBody>
        </p:sp>
      </p:grpSp>
      <p:grpSp>
        <p:nvGrpSpPr>
          <p:cNvPr id="34" name="Group 32"/>
          <p:cNvGrpSpPr>
            <a:grpSpLocks/>
          </p:cNvGrpSpPr>
          <p:nvPr/>
        </p:nvGrpSpPr>
        <p:grpSpPr bwMode="auto">
          <a:xfrm>
            <a:off x="1752600" y="4419600"/>
            <a:ext cx="304800" cy="533400"/>
            <a:chOff x="4560" y="2784"/>
            <a:chExt cx="192" cy="336"/>
          </a:xfrm>
        </p:grpSpPr>
        <p:sp>
          <p:nvSpPr>
            <p:cNvPr id="35" name="Line 33"/>
            <p:cNvSpPr>
              <a:spLocks noChangeShapeType="1"/>
            </p:cNvSpPr>
            <p:nvPr/>
          </p:nvSpPr>
          <p:spPr bwMode="auto">
            <a:xfrm flipV="1">
              <a:off x="4656" y="2784"/>
              <a:ext cx="0" cy="336"/>
            </a:xfrm>
            <a:prstGeom prst="line">
              <a:avLst/>
            </a:prstGeom>
            <a:noFill/>
            <a:ln w="12700">
              <a:solidFill>
                <a:schemeClr val="tx1"/>
              </a:solidFill>
              <a:round/>
              <a:headEnd/>
              <a:tailEnd type="triangle" w="med" len="med"/>
            </a:ln>
            <a:effectLst/>
          </p:spPr>
          <p:txBody>
            <a:bodyPr/>
            <a:lstStyle/>
            <a:p>
              <a:endParaRPr lang="en-US"/>
            </a:p>
          </p:txBody>
        </p:sp>
        <p:sp>
          <p:nvSpPr>
            <p:cNvPr id="36" name="AutoShape 34"/>
            <p:cNvSpPr>
              <a:spLocks noChangeArrowheads="1"/>
            </p:cNvSpPr>
            <p:nvPr/>
          </p:nvSpPr>
          <p:spPr bwMode="auto">
            <a:xfrm>
              <a:off x="4560" y="2784"/>
              <a:ext cx="192" cy="144"/>
            </a:xfrm>
            <a:prstGeom prst="triangle">
              <a:avLst>
                <a:gd name="adj" fmla="val 50000"/>
              </a:avLst>
            </a:prstGeom>
            <a:solidFill>
              <a:schemeClr val="bg1"/>
            </a:solidFill>
            <a:ln w="12700">
              <a:solidFill>
                <a:schemeClr val="tx1"/>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48090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6680"/>
          </a:xfrm>
        </p:spPr>
        <p:txBody>
          <a:bodyPr>
            <a:normAutofit fontScale="90000"/>
          </a:bodyPr>
          <a:lstStyle/>
          <a:p>
            <a:pPr algn="ctr"/>
            <a:r>
              <a:rPr lang="en-GB" dirty="0" smtClean="0"/>
              <a:t>Inheritance in action</a:t>
            </a:r>
            <a:endParaRPr lang="en-GB" dirty="0"/>
          </a:p>
        </p:txBody>
      </p:sp>
      <p:sp>
        <p:nvSpPr>
          <p:cNvPr id="3" name="Content Placeholder 2"/>
          <p:cNvSpPr>
            <a:spLocks noGrp="1"/>
          </p:cNvSpPr>
          <p:nvPr>
            <p:ph idx="1"/>
          </p:nvPr>
        </p:nvSpPr>
        <p:spPr>
          <a:xfrm>
            <a:off x="457200" y="1124744"/>
            <a:ext cx="8229600" cy="5199856"/>
          </a:xfrm>
        </p:spPr>
        <p:txBody>
          <a:bodyPr>
            <a:normAutofit lnSpcReduction="10000"/>
          </a:bodyPr>
          <a:lstStyle/>
          <a:p>
            <a:r>
              <a:rPr lang="en-US" sz="2400" dirty="0"/>
              <a:t>All classes in C# are derived from the </a:t>
            </a:r>
            <a:r>
              <a:rPr lang="en-US" sz="2400" b="1" dirty="0">
                <a:latin typeface="Courier New" pitchFamily="49" charset="0"/>
              </a:rPr>
              <a:t>Object</a:t>
            </a:r>
            <a:r>
              <a:rPr lang="en-US" sz="2400" dirty="0"/>
              <a:t> class</a:t>
            </a:r>
          </a:p>
          <a:p>
            <a:pPr lvl="1"/>
            <a:r>
              <a:rPr lang="en-US" sz="2000" dirty="0"/>
              <a:t>if a class is not explicitly defined to be the child of an existing class, it is a direct descendant of the </a:t>
            </a:r>
            <a:r>
              <a:rPr lang="en-US" sz="2000" dirty="0">
                <a:latin typeface="Courier New" pitchFamily="49" charset="0"/>
              </a:rPr>
              <a:t>Object</a:t>
            </a:r>
            <a:r>
              <a:rPr lang="en-US" sz="2000" dirty="0"/>
              <a:t> class</a:t>
            </a:r>
          </a:p>
          <a:p>
            <a:r>
              <a:rPr lang="en-US" sz="2400" dirty="0"/>
              <a:t>The </a:t>
            </a:r>
            <a:r>
              <a:rPr lang="en-US" sz="2400" dirty="0">
                <a:latin typeface="Courier New" pitchFamily="49" charset="0"/>
              </a:rPr>
              <a:t>Object</a:t>
            </a:r>
            <a:r>
              <a:rPr lang="en-US" sz="2400" dirty="0"/>
              <a:t> class is therefore the ultimate root of all class hierarchies.</a:t>
            </a:r>
          </a:p>
          <a:p>
            <a:r>
              <a:rPr lang="en-US" sz="2400" dirty="0"/>
              <a:t>The </a:t>
            </a:r>
            <a:r>
              <a:rPr lang="en-US" sz="2400" dirty="0">
                <a:latin typeface="Courier New" pitchFamily="49" charset="0"/>
              </a:rPr>
              <a:t>Object</a:t>
            </a:r>
            <a:r>
              <a:rPr lang="en-US" sz="2400" dirty="0"/>
              <a:t> class defines methods that will be shared by all objects in C#, e.g.,</a:t>
            </a:r>
          </a:p>
          <a:p>
            <a:pPr lvl="1"/>
            <a:r>
              <a:rPr lang="en-US" sz="2000" dirty="0" err="1">
                <a:latin typeface="Courier New" pitchFamily="49" charset="0"/>
              </a:rPr>
              <a:t>ToString</a:t>
            </a:r>
            <a:r>
              <a:rPr lang="en-US" sz="2000" dirty="0">
                <a:latin typeface="Courier New" pitchFamily="49" charset="0"/>
              </a:rPr>
              <a:t>:</a:t>
            </a:r>
            <a:r>
              <a:rPr lang="en-US" sz="2000" dirty="0"/>
              <a:t> converts an object to a string representation</a:t>
            </a:r>
          </a:p>
          <a:p>
            <a:pPr lvl="1"/>
            <a:r>
              <a:rPr lang="en-US" sz="2000" dirty="0">
                <a:latin typeface="Courier New" pitchFamily="49" charset="0"/>
              </a:rPr>
              <a:t>Equals:</a:t>
            </a:r>
            <a:r>
              <a:rPr lang="en-US" sz="2000" dirty="0"/>
              <a:t> checks if two objects are the same</a:t>
            </a:r>
          </a:p>
          <a:p>
            <a:pPr lvl="1"/>
            <a:r>
              <a:rPr lang="en-US" sz="2000" dirty="0" err="1">
                <a:latin typeface="Courier New" pitchFamily="49" charset="0"/>
              </a:rPr>
              <a:t>GetType</a:t>
            </a:r>
            <a:r>
              <a:rPr lang="en-US" sz="2000" dirty="0">
                <a:latin typeface="Courier New" pitchFamily="49" charset="0"/>
              </a:rPr>
              <a:t>:</a:t>
            </a:r>
            <a:r>
              <a:rPr lang="en-US" sz="2000" dirty="0"/>
              <a:t> returns the type of a type of object</a:t>
            </a:r>
          </a:p>
          <a:p>
            <a:r>
              <a:rPr lang="en-US" sz="2400" dirty="0"/>
              <a:t>A class can override a method defined in Object to have a different behavior, e.g.,</a:t>
            </a:r>
          </a:p>
          <a:p>
            <a:pPr lvl="1"/>
            <a:r>
              <a:rPr lang="en-US" sz="2000" dirty="0"/>
              <a:t>String class overrides the </a:t>
            </a:r>
            <a:r>
              <a:rPr lang="en-US" sz="2000" dirty="0">
                <a:latin typeface="Courier New" pitchFamily="49" charset="0"/>
              </a:rPr>
              <a:t>Equals</a:t>
            </a:r>
            <a:r>
              <a:rPr lang="en-US" sz="2000" dirty="0"/>
              <a:t> method to compare the content of two strings</a:t>
            </a:r>
            <a:endParaRPr lang="en-GB" dirty="0"/>
          </a:p>
        </p:txBody>
      </p:sp>
    </p:spTree>
    <p:extLst>
      <p:ext uri="{BB962C8B-B14F-4D97-AF65-F5344CB8AC3E}">
        <p14:creationId xmlns:p14="http://schemas.microsoft.com/office/powerpoint/2010/main" val="4037026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564672"/>
          </a:xfrm>
        </p:spPr>
        <p:txBody>
          <a:bodyPr>
            <a:normAutofit fontScale="90000"/>
          </a:bodyPr>
          <a:lstStyle/>
          <a:p>
            <a:pPr algn="ctr"/>
            <a:r>
              <a:rPr lang="en-GB" dirty="0" smtClean="0"/>
              <a:t>Inheritance</a:t>
            </a:r>
            <a:endParaRPr lang="en-GB" dirty="0"/>
          </a:p>
        </p:txBody>
      </p:sp>
      <p:sp>
        <p:nvSpPr>
          <p:cNvPr id="5" name="TextBox 4"/>
          <p:cNvSpPr txBox="1"/>
          <p:nvPr/>
        </p:nvSpPr>
        <p:spPr>
          <a:xfrm>
            <a:off x="1043608" y="1228110"/>
            <a:ext cx="2088232" cy="369332"/>
          </a:xfrm>
          <a:prstGeom prst="rect">
            <a:avLst/>
          </a:prstGeom>
          <a:noFill/>
          <a:ln>
            <a:solidFill>
              <a:schemeClr val="accent1"/>
            </a:solidFill>
          </a:ln>
        </p:spPr>
        <p:txBody>
          <a:bodyPr wrap="square" rtlCol="0">
            <a:spAutoFit/>
          </a:bodyPr>
          <a:lstStyle/>
          <a:p>
            <a:r>
              <a:rPr lang="en-GB" dirty="0" smtClean="0"/>
              <a:t>Person</a:t>
            </a:r>
            <a:endParaRPr lang="en-GB" dirty="0"/>
          </a:p>
        </p:txBody>
      </p:sp>
      <p:sp>
        <p:nvSpPr>
          <p:cNvPr id="6" name="TextBox 5"/>
          <p:cNvSpPr txBox="1"/>
          <p:nvPr/>
        </p:nvSpPr>
        <p:spPr>
          <a:xfrm>
            <a:off x="1043608" y="1605961"/>
            <a:ext cx="2088232" cy="923330"/>
          </a:xfrm>
          <a:prstGeom prst="rect">
            <a:avLst/>
          </a:prstGeom>
          <a:noFill/>
          <a:ln>
            <a:solidFill>
              <a:schemeClr val="accent1"/>
            </a:solidFill>
          </a:ln>
        </p:spPr>
        <p:txBody>
          <a:bodyPr wrap="square" rtlCol="0">
            <a:spAutoFit/>
          </a:bodyPr>
          <a:lstStyle/>
          <a:p>
            <a:r>
              <a:rPr lang="en-GB" dirty="0"/>
              <a:t>n</a:t>
            </a:r>
            <a:r>
              <a:rPr lang="en-GB" dirty="0" smtClean="0"/>
              <a:t>ame</a:t>
            </a:r>
          </a:p>
          <a:p>
            <a:r>
              <a:rPr lang="en-GB" dirty="0"/>
              <a:t>e</a:t>
            </a:r>
            <a:r>
              <a:rPr lang="en-GB" dirty="0" smtClean="0"/>
              <a:t>mail</a:t>
            </a:r>
          </a:p>
          <a:p>
            <a:r>
              <a:rPr lang="en-GB" dirty="0"/>
              <a:t>p</a:t>
            </a:r>
            <a:r>
              <a:rPr lang="en-GB" dirty="0" smtClean="0"/>
              <a:t>hone</a:t>
            </a:r>
            <a:endParaRPr lang="en-GB" dirty="0"/>
          </a:p>
        </p:txBody>
      </p:sp>
      <p:sp>
        <p:nvSpPr>
          <p:cNvPr id="7" name="TextBox 6"/>
          <p:cNvSpPr txBox="1"/>
          <p:nvPr/>
        </p:nvSpPr>
        <p:spPr>
          <a:xfrm>
            <a:off x="1043608" y="2529291"/>
            <a:ext cx="2088232" cy="369332"/>
          </a:xfrm>
          <a:prstGeom prst="rect">
            <a:avLst/>
          </a:prstGeom>
          <a:noFill/>
          <a:ln>
            <a:solidFill>
              <a:schemeClr val="accent1"/>
            </a:solidFill>
          </a:ln>
        </p:spPr>
        <p:txBody>
          <a:bodyPr wrap="square" rtlCol="0">
            <a:spAutoFit/>
          </a:bodyPr>
          <a:lstStyle/>
          <a:p>
            <a:r>
              <a:rPr lang="en-GB" dirty="0" err="1" smtClean="0"/>
              <a:t>changeEmail</a:t>
            </a:r>
            <a:r>
              <a:rPr lang="en-GB" dirty="0" smtClean="0"/>
              <a:t>()</a:t>
            </a:r>
            <a:endParaRPr lang="en-GB" dirty="0"/>
          </a:p>
        </p:txBody>
      </p:sp>
      <p:sp>
        <p:nvSpPr>
          <p:cNvPr id="8" name="TextBox 7"/>
          <p:cNvSpPr txBox="1"/>
          <p:nvPr/>
        </p:nvSpPr>
        <p:spPr>
          <a:xfrm>
            <a:off x="1043608" y="4077071"/>
            <a:ext cx="2088232" cy="377851"/>
          </a:xfrm>
          <a:prstGeom prst="rect">
            <a:avLst/>
          </a:prstGeom>
          <a:noFill/>
          <a:ln>
            <a:solidFill>
              <a:schemeClr val="accent1"/>
            </a:solidFill>
          </a:ln>
        </p:spPr>
        <p:txBody>
          <a:bodyPr wrap="square" rtlCol="0">
            <a:spAutoFit/>
          </a:bodyPr>
          <a:lstStyle/>
          <a:p>
            <a:r>
              <a:rPr lang="en-GB" dirty="0" smtClean="0"/>
              <a:t>Customer</a:t>
            </a:r>
            <a:endParaRPr lang="en-GB" dirty="0"/>
          </a:p>
        </p:txBody>
      </p:sp>
      <p:sp>
        <p:nvSpPr>
          <p:cNvPr id="9" name="TextBox 8"/>
          <p:cNvSpPr txBox="1"/>
          <p:nvPr/>
        </p:nvSpPr>
        <p:spPr>
          <a:xfrm>
            <a:off x="1043608" y="4454922"/>
            <a:ext cx="2088232" cy="1200329"/>
          </a:xfrm>
          <a:prstGeom prst="rect">
            <a:avLst/>
          </a:prstGeom>
          <a:noFill/>
          <a:ln>
            <a:solidFill>
              <a:schemeClr val="accent1"/>
            </a:solidFill>
          </a:ln>
        </p:spPr>
        <p:txBody>
          <a:bodyPr wrap="square" rtlCol="0">
            <a:spAutoFit/>
          </a:bodyPr>
          <a:lstStyle/>
          <a:p>
            <a:r>
              <a:rPr lang="en-GB" dirty="0"/>
              <a:t>n</a:t>
            </a:r>
            <a:r>
              <a:rPr lang="en-GB" dirty="0" smtClean="0"/>
              <a:t>ame</a:t>
            </a:r>
          </a:p>
          <a:p>
            <a:r>
              <a:rPr lang="en-GB" dirty="0"/>
              <a:t>e</a:t>
            </a:r>
            <a:r>
              <a:rPr lang="en-GB" dirty="0" smtClean="0"/>
              <a:t>mail</a:t>
            </a:r>
          </a:p>
          <a:p>
            <a:r>
              <a:rPr lang="en-GB" dirty="0" smtClean="0"/>
              <a:t>Phone</a:t>
            </a:r>
          </a:p>
          <a:p>
            <a:r>
              <a:rPr lang="en-GB" dirty="0" err="1" smtClean="0"/>
              <a:t>customerNumber</a:t>
            </a:r>
            <a:endParaRPr lang="en-GB" dirty="0"/>
          </a:p>
        </p:txBody>
      </p:sp>
      <p:sp>
        <p:nvSpPr>
          <p:cNvPr id="10" name="TextBox 9"/>
          <p:cNvSpPr txBox="1"/>
          <p:nvPr/>
        </p:nvSpPr>
        <p:spPr>
          <a:xfrm>
            <a:off x="1043608" y="5628274"/>
            <a:ext cx="2085595" cy="369332"/>
          </a:xfrm>
          <a:prstGeom prst="rect">
            <a:avLst/>
          </a:prstGeom>
          <a:noFill/>
          <a:ln>
            <a:solidFill>
              <a:schemeClr val="accent1"/>
            </a:solidFill>
          </a:ln>
        </p:spPr>
        <p:txBody>
          <a:bodyPr wrap="square" rtlCol="0">
            <a:spAutoFit/>
          </a:bodyPr>
          <a:lstStyle/>
          <a:p>
            <a:r>
              <a:rPr lang="en-GB" dirty="0" err="1" smtClean="0"/>
              <a:t>changeEmail</a:t>
            </a:r>
            <a:r>
              <a:rPr lang="en-GB" dirty="0" smtClean="0"/>
              <a:t>()</a:t>
            </a:r>
            <a:endParaRPr lang="en-GB" dirty="0"/>
          </a:p>
        </p:txBody>
      </p:sp>
      <p:sp>
        <p:nvSpPr>
          <p:cNvPr id="13" name="TextBox 12"/>
          <p:cNvSpPr txBox="1"/>
          <p:nvPr/>
        </p:nvSpPr>
        <p:spPr>
          <a:xfrm>
            <a:off x="3995936" y="1605962"/>
            <a:ext cx="4464496" cy="954107"/>
          </a:xfrm>
          <a:prstGeom prst="rect">
            <a:avLst/>
          </a:prstGeom>
          <a:noFill/>
        </p:spPr>
        <p:txBody>
          <a:bodyPr wrap="square" rtlCol="0">
            <a:spAutoFit/>
          </a:bodyPr>
          <a:lstStyle/>
          <a:p>
            <a:pPr algn="ctr"/>
            <a:r>
              <a:rPr lang="en-GB" sz="2800" dirty="0" smtClean="0"/>
              <a:t>Parent class</a:t>
            </a:r>
          </a:p>
          <a:p>
            <a:pPr algn="ctr"/>
            <a:r>
              <a:rPr lang="en-GB" sz="2800" dirty="0" smtClean="0"/>
              <a:t>(super class / base class)</a:t>
            </a:r>
            <a:endParaRPr lang="en-GB" sz="2800" dirty="0"/>
          </a:p>
        </p:txBody>
      </p:sp>
      <p:sp>
        <p:nvSpPr>
          <p:cNvPr id="14" name="TextBox 13"/>
          <p:cNvSpPr txBox="1"/>
          <p:nvPr/>
        </p:nvSpPr>
        <p:spPr>
          <a:xfrm>
            <a:off x="4148336" y="4578032"/>
            <a:ext cx="4312096" cy="954107"/>
          </a:xfrm>
          <a:prstGeom prst="rect">
            <a:avLst/>
          </a:prstGeom>
          <a:noFill/>
        </p:spPr>
        <p:txBody>
          <a:bodyPr wrap="square" rtlCol="0">
            <a:spAutoFit/>
          </a:bodyPr>
          <a:lstStyle/>
          <a:p>
            <a:pPr algn="ctr"/>
            <a:r>
              <a:rPr lang="en-GB" sz="2800" dirty="0"/>
              <a:t>C</a:t>
            </a:r>
            <a:r>
              <a:rPr lang="en-GB" sz="2800" dirty="0" smtClean="0"/>
              <a:t>hild class</a:t>
            </a:r>
          </a:p>
          <a:p>
            <a:pPr algn="ctr"/>
            <a:r>
              <a:rPr lang="en-GB" sz="2800" dirty="0" smtClean="0"/>
              <a:t>(sub class / derived class)</a:t>
            </a:r>
            <a:endParaRPr lang="en-GB" sz="2800" dirty="0"/>
          </a:p>
        </p:txBody>
      </p:sp>
      <p:sp>
        <p:nvSpPr>
          <p:cNvPr id="15" name="TextBox 14"/>
          <p:cNvSpPr txBox="1"/>
          <p:nvPr/>
        </p:nvSpPr>
        <p:spPr>
          <a:xfrm>
            <a:off x="899592" y="6237312"/>
            <a:ext cx="7776864" cy="400110"/>
          </a:xfrm>
          <a:prstGeom prst="rect">
            <a:avLst/>
          </a:prstGeom>
          <a:noFill/>
        </p:spPr>
        <p:txBody>
          <a:bodyPr wrap="square" rtlCol="0">
            <a:spAutoFit/>
          </a:bodyPr>
          <a:lstStyle/>
          <a:p>
            <a:r>
              <a:rPr lang="en-GB" sz="2000" b="1" dirty="0" smtClean="0">
                <a:solidFill>
                  <a:srgbClr val="002060"/>
                </a:solidFill>
              </a:rPr>
              <a:t>Multiple inheritance used by C++, </a:t>
            </a:r>
            <a:r>
              <a:rPr lang="en-GB" sz="2000" b="1" dirty="0" smtClean="0">
                <a:solidFill>
                  <a:srgbClr val="FF0000"/>
                </a:solidFill>
              </a:rPr>
              <a:t>single</a:t>
            </a:r>
            <a:r>
              <a:rPr lang="en-GB" sz="2000" b="1" dirty="0" smtClean="0">
                <a:solidFill>
                  <a:srgbClr val="002060"/>
                </a:solidFill>
              </a:rPr>
              <a:t> inheritance used by C#</a:t>
            </a:r>
            <a:endParaRPr lang="en-GB" sz="2000" b="1" dirty="0">
              <a:solidFill>
                <a:srgbClr val="002060"/>
              </a:solidFill>
            </a:endParaRPr>
          </a:p>
        </p:txBody>
      </p:sp>
      <p:sp>
        <p:nvSpPr>
          <p:cNvPr id="16" name="TextBox 15"/>
          <p:cNvSpPr txBox="1"/>
          <p:nvPr/>
        </p:nvSpPr>
        <p:spPr>
          <a:xfrm>
            <a:off x="5264460" y="2898623"/>
            <a:ext cx="3700028" cy="1477328"/>
          </a:xfrm>
          <a:prstGeom prst="rect">
            <a:avLst/>
          </a:prstGeom>
          <a:noFill/>
        </p:spPr>
        <p:txBody>
          <a:bodyPr wrap="square" rtlCol="0">
            <a:spAutoFit/>
          </a:bodyPr>
          <a:lstStyle/>
          <a:p>
            <a:r>
              <a:rPr lang="en-GB" i="1" dirty="0" smtClean="0"/>
              <a:t>Don’t want to add </a:t>
            </a:r>
            <a:r>
              <a:rPr lang="en-GB" i="1" dirty="0" err="1" smtClean="0"/>
              <a:t>customerNumber</a:t>
            </a:r>
            <a:r>
              <a:rPr lang="en-GB" i="1" dirty="0" smtClean="0"/>
              <a:t> to Person class as trying to use </a:t>
            </a:r>
            <a:r>
              <a:rPr lang="en-GB" b="1" i="1" dirty="0" smtClean="0"/>
              <a:t>abstraction</a:t>
            </a:r>
            <a:r>
              <a:rPr lang="en-GB" i="1" dirty="0" smtClean="0"/>
              <a:t> – focus on essentials as not all Person objects will be a Customer</a:t>
            </a:r>
            <a:endParaRPr lang="en-GB" i="1" dirty="0"/>
          </a:p>
        </p:txBody>
      </p:sp>
      <p:grpSp>
        <p:nvGrpSpPr>
          <p:cNvPr id="17" name="Group 17"/>
          <p:cNvGrpSpPr>
            <a:grpSpLocks/>
          </p:cNvGrpSpPr>
          <p:nvPr/>
        </p:nvGrpSpPr>
        <p:grpSpPr bwMode="auto">
          <a:xfrm>
            <a:off x="1619672" y="2983890"/>
            <a:ext cx="630155" cy="1093179"/>
            <a:chOff x="1296" y="2640"/>
            <a:chExt cx="192" cy="480"/>
          </a:xfrm>
        </p:grpSpPr>
        <p:sp>
          <p:nvSpPr>
            <p:cNvPr id="18" name="Line 18"/>
            <p:cNvSpPr>
              <a:spLocks noChangeShapeType="1"/>
            </p:cNvSpPr>
            <p:nvPr/>
          </p:nvSpPr>
          <p:spPr bwMode="auto">
            <a:xfrm flipV="1">
              <a:off x="1392" y="2640"/>
              <a:ext cx="0" cy="480"/>
            </a:xfrm>
            <a:prstGeom prst="line">
              <a:avLst/>
            </a:prstGeom>
            <a:noFill/>
            <a:ln w="12700">
              <a:solidFill>
                <a:schemeClr val="tx1"/>
              </a:solidFill>
              <a:round/>
              <a:headEnd/>
              <a:tailEnd type="triangle" w="med" len="med"/>
            </a:ln>
            <a:effectLst/>
          </p:spPr>
          <p:txBody>
            <a:bodyPr/>
            <a:lstStyle/>
            <a:p>
              <a:endParaRPr lang="en-US"/>
            </a:p>
          </p:txBody>
        </p:sp>
        <p:sp>
          <p:nvSpPr>
            <p:cNvPr id="19" name="AutoShape 19"/>
            <p:cNvSpPr>
              <a:spLocks noChangeArrowheads="1"/>
            </p:cNvSpPr>
            <p:nvPr/>
          </p:nvSpPr>
          <p:spPr bwMode="auto">
            <a:xfrm>
              <a:off x="1296" y="2640"/>
              <a:ext cx="192" cy="144"/>
            </a:xfrm>
            <a:prstGeom prst="triangle">
              <a:avLst>
                <a:gd name="adj" fmla="val 50000"/>
              </a:avLst>
            </a:prstGeom>
            <a:solidFill>
              <a:schemeClr val="bg1"/>
            </a:solidFill>
            <a:ln w="12700">
              <a:solidFill>
                <a:schemeClr val="tx1"/>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3493362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80696"/>
          </a:xfrm>
        </p:spPr>
        <p:txBody>
          <a:bodyPr>
            <a:normAutofit fontScale="90000"/>
          </a:bodyPr>
          <a:lstStyle/>
          <a:p>
            <a:pPr algn="ctr"/>
            <a:r>
              <a:rPr lang="en-GB" dirty="0" smtClean="0"/>
              <a:t>How to identify inheritance</a:t>
            </a:r>
            <a:endParaRPr lang="en-GB" dirty="0"/>
          </a:p>
        </p:txBody>
      </p:sp>
      <p:sp>
        <p:nvSpPr>
          <p:cNvPr id="3" name="Content Placeholder 2"/>
          <p:cNvSpPr>
            <a:spLocks noGrp="1"/>
          </p:cNvSpPr>
          <p:nvPr>
            <p:ph idx="1"/>
          </p:nvPr>
        </p:nvSpPr>
        <p:spPr>
          <a:xfrm>
            <a:off x="457200" y="1628800"/>
            <a:ext cx="8229600" cy="4695800"/>
          </a:xfrm>
        </p:spPr>
        <p:txBody>
          <a:bodyPr>
            <a:normAutofit fontScale="77500" lnSpcReduction="20000"/>
          </a:bodyPr>
          <a:lstStyle/>
          <a:p>
            <a:r>
              <a:rPr lang="en-GB" dirty="0" smtClean="0"/>
              <a:t>Inheritance should create an “</a:t>
            </a:r>
            <a:r>
              <a:rPr lang="en-GB" b="1" dirty="0" smtClean="0">
                <a:solidFill>
                  <a:srgbClr val="FF0000"/>
                </a:solidFill>
              </a:rPr>
              <a:t>IS A …</a:t>
            </a:r>
            <a:r>
              <a:rPr lang="en-GB" dirty="0" smtClean="0"/>
              <a:t>” relationship</a:t>
            </a:r>
          </a:p>
          <a:p>
            <a:pPr marL="667512" lvl="2" indent="0">
              <a:buNone/>
            </a:pPr>
            <a:r>
              <a:rPr lang="en-GB" dirty="0" smtClean="0"/>
              <a:t>A car IS A vehicle – Yes, inheritance</a:t>
            </a:r>
          </a:p>
          <a:p>
            <a:pPr marL="667512" lvl="2" indent="0">
              <a:buNone/>
            </a:pPr>
            <a:r>
              <a:rPr lang="en-GB" dirty="0" smtClean="0"/>
              <a:t>A bus IS A vehicle – Yes, inheritance</a:t>
            </a:r>
          </a:p>
          <a:p>
            <a:pPr marL="667512" lvl="2" indent="0">
              <a:buNone/>
            </a:pPr>
            <a:r>
              <a:rPr lang="en-GB" dirty="0" smtClean="0"/>
              <a:t>A car IS A bus – no, not inheritance</a:t>
            </a:r>
          </a:p>
          <a:p>
            <a:pPr marL="393192" lvl="1" indent="0">
              <a:buNone/>
            </a:pPr>
            <a:r>
              <a:rPr lang="en-GB" i="1" dirty="0" smtClean="0"/>
              <a:t>Could also say “is a kind of…” or “is a type of…”</a:t>
            </a:r>
          </a:p>
          <a:p>
            <a:endParaRPr lang="en-GB" dirty="0" smtClean="0"/>
          </a:p>
          <a:p>
            <a:r>
              <a:rPr lang="en-GB" dirty="0" smtClean="0"/>
              <a:t>pick out all of your nouns to help identify your objects</a:t>
            </a:r>
          </a:p>
          <a:p>
            <a:r>
              <a:rPr lang="en-GB" dirty="0" smtClean="0"/>
              <a:t>Think about whether there are any “is a” relationships between any of your objects</a:t>
            </a:r>
          </a:p>
          <a:p>
            <a:r>
              <a:rPr lang="en-GB" dirty="0" smtClean="0"/>
              <a:t>In an “is a” relationship, an object of a derived class can also be treated as an object of its base class e.g. a car is a vehicle</a:t>
            </a:r>
          </a:p>
          <a:p>
            <a:endParaRPr lang="en-GB" dirty="0"/>
          </a:p>
          <a:p>
            <a:pPr marL="0" indent="0">
              <a:buNone/>
            </a:pPr>
            <a:r>
              <a:rPr lang="en-GB" i="1" dirty="0" smtClean="0"/>
              <a:t>Don’t go looking for inheritance and over-emphasise it.  You will come across classes that have similar attributes/behaviours.  You may then create a superclass and strip out similar behaviours and put them in the parent class</a:t>
            </a:r>
            <a:endParaRPr lang="en-GB" i="1" dirty="0"/>
          </a:p>
        </p:txBody>
      </p:sp>
    </p:spTree>
    <p:extLst>
      <p:ext uri="{BB962C8B-B14F-4D97-AF65-F5344CB8AC3E}">
        <p14:creationId xmlns:p14="http://schemas.microsoft.com/office/powerpoint/2010/main" val="3508089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6680"/>
          </a:xfrm>
        </p:spPr>
        <p:txBody>
          <a:bodyPr>
            <a:normAutofit fontScale="90000"/>
          </a:bodyPr>
          <a:lstStyle/>
          <a:p>
            <a:pPr algn="ctr"/>
            <a:r>
              <a:rPr lang="en-GB" dirty="0" smtClean="0"/>
              <a:t>Declaring inheritance</a:t>
            </a:r>
            <a:endParaRPr lang="en-GB" dirty="0"/>
          </a:p>
        </p:txBody>
      </p:sp>
      <p:sp>
        <p:nvSpPr>
          <p:cNvPr id="3" name="Content Placeholder 2"/>
          <p:cNvSpPr>
            <a:spLocks noGrp="1"/>
          </p:cNvSpPr>
          <p:nvPr>
            <p:ph idx="1"/>
          </p:nvPr>
        </p:nvSpPr>
        <p:spPr>
          <a:xfrm>
            <a:off x="457200" y="1124744"/>
            <a:ext cx="8229600" cy="5199856"/>
          </a:xfrm>
        </p:spPr>
        <p:txBody>
          <a:bodyPr/>
          <a:lstStyle/>
          <a:p>
            <a:r>
              <a:rPr lang="en-GB" dirty="0" smtClean="0"/>
              <a:t>Inheritance is defined as a class extending another class e.g. Customer extends Person</a:t>
            </a:r>
          </a:p>
          <a:p>
            <a:r>
              <a:rPr lang="en-GB" dirty="0" smtClean="0"/>
              <a:t>A  Customer “is a” Person</a:t>
            </a:r>
          </a:p>
          <a:p>
            <a:r>
              <a:rPr lang="en-GB" dirty="0" smtClean="0"/>
              <a:t>To indicate this inheritance in the class </a:t>
            </a:r>
          </a:p>
          <a:p>
            <a:pPr marL="0" indent="0">
              <a:buNone/>
            </a:pPr>
            <a:r>
              <a:rPr lang="en-GB" dirty="0"/>
              <a:t>d</a:t>
            </a:r>
            <a:r>
              <a:rPr lang="en-GB" dirty="0" smtClean="0"/>
              <a:t>eclaration we use the following notation:</a:t>
            </a:r>
          </a:p>
          <a:p>
            <a:pPr marL="0" indent="0">
              <a:buNone/>
            </a:pPr>
            <a:endParaRPr lang="en-GB" dirty="0" smtClean="0"/>
          </a:p>
          <a:p>
            <a:pPr marL="0" indent="0">
              <a:buNone/>
            </a:pPr>
            <a:r>
              <a:rPr lang="en-GB" dirty="0" smtClean="0">
                <a:latin typeface="Times New Roman" panose="02020603050405020304" pitchFamily="18" charset="0"/>
                <a:cs typeface="Times New Roman" panose="02020603050405020304" pitchFamily="18" charset="0"/>
              </a:rPr>
              <a:t>public class </a:t>
            </a:r>
            <a:r>
              <a:rPr lang="en-GB" dirty="0" smtClean="0">
                <a:solidFill>
                  <a:srgbClr val="FF0000"/>
                </a:solidFill>
                <a:latin typeface="Times New Roman" panose="02020603050405020304" pitchFamily="18" charset="0"/>
                <a:cs typeface="Times New Roman" panose="02020603050405020304" pitchFamily="18" charset="0"/>
              </a:rPr>
              <a:t>Customer : Person</a:t>
            </a:r>
          </a:p>
          <a:p>
            <a:pPr marL="0" indent="0">
              <a:buNone/>
            </a:pPr>
            <a:r>
              <a:rPr lang="en-GB" dirty="0" smtClean="0">
                <a:latin typeface="Times New Roman" panose="02020603050405020304" pitchFamily="18" charset="0"/>
                <a:cs typeface="Times New Roman" panose="02020603050405020304" pitchFamily="18" charset="0"/>
              </a:rPr>
              <a:t>{</a:t>
            </a:r>
          </a:p>
          <a:p>
            <a:pPr marL="0" indent="0">
              <a:buNone/>
            </a:pP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88224" y="1682709"/>
            <a:ext cx="2088232" cy="369332"/>
          </a:xfrm>
          <a:prstGeom prst="rect">
            <a:avLst/>
          </a:prstGeom>
          <a:noFill/>
          <a:ln>
            <a:solidFill>
              <a:schemeClr val="accent1"/>
            </a:solidFill>
          </a:ln>
        </p:spPr>
        <p:txBody>
          <a:bodyPr wrap="square" rtlCol="0">
            <a:spAutoFit/>
          </a:bodyPr>
          <a:lstStyle/>
          <a:p>
            <a:r>
              <a:rPr lang="en-GB" dirty="0" smtClean="0"/>
              <a:t>Person</a:t>
            </a:r>
            <a:endParaRPr lang="en-GB" dirty="0"/>
          </a:p>
        </p:txBody>
      </p:sp>
      <p:sp>
        <p:nvSpPr>
          <p:cNvPr id="5" name="TextBox 4"/>
          <p:cNvSpPr txBox="1"/>
          <p:nvPr/>
        </p:nvSpPr>
        <p:spPr>
          <a:xfrm>
            <a:off x="6588224" y="2060560"/>
            <a:ext cx="2088232" cy="923330"/>
          </a:xfrm>
          <a:prstGeom prst="rect">
            <a:avLst/>
          </a:prstGeom>
          <a:noFill/>
          <a:ln>
            <a:solidFill>
              <a:schemeClr val="accent1"/>
            </a:solidFill>
          </a:ln>
        </p:spPr>
        <p:txBody>
          <a:bodyPr wrap="square" rtlCol="0">
            <a:spAutoFit/>
          </a:bodyPr>
          <a:lstStyle/>
          <a:p>
            <a:r>
              <a:rPr lang="en-GB" dirty="0"/>
              <a:t>n</a:t>
            </a:r>
            <a:r>
              <a:rPr lang="en-GB" dirty="0" smtClean="0"/>
              <a:t>ame</a:t>
            </a:r>
          </a:p>
          <a:p>
            <a:r>
              <a:rPr lang="en-GB" dirty="0"/>
              <a:t>e</a:t>
            </a:r>
            <a:r>
              <a:rPr lang="en-GB" dirty="0" smtClean="0"/>
              <a:t>mail</a:t>
            </a:r>
          </a:p>
          <a:p>
            <a:r>
              <a:rPr lang="en-GB" dirty="0"/>
              <a:t>p</a:t>
            </a:r>
            <a:r>
              <a:rPr lang="en-GB" dirty="0" smtClean="0"/>
              <a:t>hone</a:t>
            </a:r>
            <a:endParaRPr lang="en-GB" dirty="0"/>
          </a:p>
        </p:txBody>
      </p:sp>
      <p:sp>
        <p:nvSpPr>
          <p:cNvPr id="6" name="TextBox 5"/>
          <p:cNvSpPr txBox="1"/>
          <p:nvPr/>
        </p:nvSpPr>
        <p:spPr>
          <a:xfrm>
            <a:off x="6588224" y="2983890"/>
            <a:ext cx="2088232" cy="369332"/>
          </a:xfrm>
          <a:prstGeom prst="rect">
            <a:avLst/>
          </a:prstGeom>
          <a:noFill/>
          <a:ln>
            <a:solidFill>
              <a:schemeClr val="accent1"/>
            </a:solidFill>
          </a:ln>
        </p:spPr>
        <p:txBody>
          <a:bodyPr wrap="square" rtlCol="0">
            <a:spAutoFit/>
          </a:bodyPr>
          <a:lstStyle/>
          <a:p>
            <a:r>
              <a:rPr lang="en-GB" dirty="0" err="1" smtClean="0"/>
              <a:t>changeEmail</a:t>
            </a:r>
            <a:r>
              <a:rPr lang="en-GB" dirty="0" smtClean="0"/>
              <a:t>()</a:t>
            </a:r>
            <a:endParaRPr lang="en-GB" dirty="0"/>
          </a:p>
        </p:txBody>
      </p:sp>
      <p:sp>
        <p:nvSpPr>
          <p:cNvPr id="7" name="TextBox 6"/>
          <p:cNvSpPr txBox="1"/>
          <p:nvPr/>
        </p:nvSpPr>
        <p:spPr>
          <a:xfrm>
            <a:off x="6588224" y="4531670"/>
            <a:ext cx="2088232" cy="377851"/>
          </a:xfrm>
          <a:prstGeom prst="rect">
            <a:avLst/>
          </a:prstGeom>
          <a:noFill/>
          <a:ln>
            <a:solidFill>
              <a:schemeClr val="accent1"/>
            </a:solidFill>
          </a:ln>
        </p:spPr>
        <p:txBody>
          <a:bodyPr wrap="square" rtlCol="0">
            <a:spAutoFit/>
          </a:bodyPr>
          <a:lstStyle/>
          <a:p>
            <a:r>
              <a:rPr lang="en-GB" dirty="0" smtClean="0"/>
              <a:t>Customer</a:t>
            </a:r>
            <a:endParaRPr lang="en-GB" dirty="0"/>
          </a:p>
        </p:txBody>
      </p:sp>
      <p:sp>
        <p:nvSpPr>
          <p:cNvPr id="8" name="TextBox 7"/>
          <p:cNvSpPr txBox="1"/>
          <p:nvPr/>
        </p:nvSpPr>
        <p:spPr>
          <a:xfrm>
            <a:off x="6588224" y="4909521"/>
            <a:ext cx="2088232" cy="1200329"/>
          </a:xfrm>
          <a:prstGeom prst="rect">
            <a:avLst/>
          </a:prstGeom>
          <a:noFill/>
          <a:ln>
            <a:solidFill>
              <a:schemeClr val="accent1"/>
            </a:solidFill>
          </a:ln>
        </p:spPr>
        <p:txBody>
          <a:bodyPr wrap="square" rtlCol="0">
            <a:spAutoFit/>
          </a:bodyPr>
          <a:lstStyle/>
          <a:p>
            <a:r>
              <a:rPr lang="en-GB" dirty="0"/>
              <a:t>n</a:t>
            </a:r>
            <a:r>
              <a:rPr lang="en-GB" dirty="0" smtClean="0"/>
              <a:t>ame</a:t>
            </a:r>
          </a:p>
          <a:p>
            <a:r>
              <a:rPr lang="en-GB" dirty="0"/>
              <a:t>e</a:t>
            </a:r>
            <a:r>
              <a:rPr lang="en-GB" dirty="0" smtClean="0"/>
              <a:t>mail</a:t>
            </a:r>
          </a:p>
          <a:p>
            <a:r>
              <a:rPr lang="en-GB" dirty="0" smtClean="0"/>
              <a:t>Phone</a:t>
            </a:r>
          </a:p>
          <a:p>
            <a:r>
              <a:rPr lang="en-GB" dirty="0" err="1" smtClean="0"/>
              <a:t>customerNumber</a:t>
            </a:r>
            <a:endParaRPr lang="en-GB" dirty="0"/>
          </a:p>
        </p:txBody>
      </p:sp>
      <p:sp>
        <p:nvSpPr>
          <p:cNvPr id="9" name="TextBox 8"/>
          <p:cNvSpPr txBox="1"/>
          <p:nvPr/>
        </p:nvSpPr>
        <p:spPr>
          <a:xfrm>
            <a:off x="6588224" y="6082873"/>
            <a:ext cx="2085595" cy="369332"/>
          </a:xfrm>
          <a:prstGeom prst="rect">
            <a:avLst/>
          </a:prstGeom>
          <a:noFill/>
          <a:ln>
            <a:solidFill>
              <a:schemeClr val="accent1"/>
            </a:solidFill>
          </a:ln>
        </p:spPr>
        <p:txBody>
          <a:bodyPr wrap="square" rtlCol="0">
            <a:spAutoFit/>
          </a:bodyPr>
          <a:lstStyle/>
          <a:p>
            <a:r>
              <a:rPr lang="en-GB" dirty="0" err="1" smtClean="0"/>
              <a:t>changeEmail</a:t>
            </a:r>
            <a:r>
              <a:rPr lang="en-GB" dirty="0" smtClean="0"/>
              <a:t>()</a:t>
            </a:r>
            <a:endParaRPr lang="en-GB" dirty="0"/>
          </a:p>
        </p:txBody>
      </p:sp>
      <p:grpSp>
        <p:nvGrpSpPr>
          <p:cNvPr id="10" name="Group 17"/>
          <p:cNvGrpSpPr>
            <a:grpSpLocks/>
          </p:cNvGrpSpPr>
          <p:nvPr/>
        </p:nvGrpSpPr>
        <p:grpSpPr bwMode="auto">
          <a:xfrm>
            <a:off x="7164288" y="3438489"/>
            <a:ext cx="630155" cy="1093179"/>
            <a:chOff x="1296" y="2640"/>
            <a:chExt cx="192" cy="480"/>
          </a:xfrm>
        </p:grpSpPr>
        <p:sp>
          <p:nvSpPr>
            <p:cNvPr id="11" name="Line 18"/>
            <p:cNvSpPr>
              <a:spLocks noChangeShapeType="1"/>
            </p:cNvSpPr>
            <p:nvPr/>
          </p:nvSpPr>
          <p:spPr bwMode="auto">
            <a:xfrm flipV="1">
              <a:off x="1392" y="2640"/>
              <a:ext cx="0" cy="480"/>
            </a:xfrm>
            <a:prstGeom prst="line">
              <a:avLst/>
            </a:prstGeom>
            <a:noFill/>
            <a:ln w="12700">
              <a:solidFill>
                <a:schemeClr val="tx1"/>
              </a:solidFill>
              <a:round/>
              <a:headEnd/>
              <a:tailEnd type="triangle" w="med" len="med"/>
            </a:ln>
            <a:effectLst/>
          </p:spPr>
          <p:txBody>
            <a:bodyPr/>
            <a:lstStyle/>
            <a:p>
              <a:endParaRPr lang="en-US"/>
            </a:p>
          </p:txBody>
        </p:sp>
        <p:sp>
          <p:nvSpPr>
            <p:cNvPr id="12" name="AutoShape 19"/>
            <p:cNvSpPr>
              <a:spLocks noChangeArrowheads="1"/>
            </p:cNvSpPr>
            <p:nvPr/>
          </p:nvSpPr>
          <p:spPr bwMode="auto">
            <a:xfrm>
              <a:off x="1296" y="2640"/>
              <a:ext cx="192" cy="144"/>
            </a:xfrm>
            <a:prstGeom prst="triangle">
              <a:avLst>
                <a:gd name="adj" fmla="val 50000"/>
              </a:avLst>
            </a:prstGeom>
            <a:solidFill>
              <a:schemeClr val="bg1"/>
            </a:solidFill>
            <a:ln w="12700">
              <a:solidFill>
                <a:schemeClr val="tx1"/>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4077130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80696"/>
          </a:xfrm>
        </p:spPr>
        <p:txBody>
          <a:bodyPr>
            <a:normAutofit fontScale="90000"/>
          </a:bodyPr>
          <a:lstStyle/>
          <a:p>
            <a:pPr algn="ctr"/>
            <a:r>
              <a:rPr lang="en-GB" dirty="0" smtClean="0"/>
              <a:t>Constructors</a:t>
            </a:r>
            <a:endParaRPr lang="en-GB" dirty="0"/>
          </a:p>
        </p:txBody>
      </p:sp>
      <p:sp>
        <p:nvSpPr>
          <p:cNvPr id="3" name="Content Placeholder 2"/>
          <p:cNvSpPr>
            <a:spLocks noGrp="1"/>
          </p:cNvSpPr>
          <p:nvPr>
            <p:ph idx="1"/>
          </p:nvPr>
        </p:nvSpPr>
        <p:spPr>
          <a:xfrm>
            <a:off x="457200" y="1052736"/>
            <a:ext cx="8229600" cy="5271864"/>
          </a:xfrm>
        </p:spPr>
        <p:txBody>
          <a:bodyPr/>
          <a:lstStyle/>
          <a:p>
            <a:r>
              <a:rPr lang="en-GB" dirty="0" smtClean="0"/>
              <a:t>The derived class will declare it’s own constructor but be aware that the constructor of a base class is NOT inherited by the derived class.  </a:t>
            </a:r>
          </a:p>
          <a:p>
            <a:pPr lvl="1"/>
            <a:r>
              <a:rPr lang="en-GB" dirty="0" smtClean="0"/>
              <a:t>This is a problem because we need to ensure that the instance variables inherited from the base class are initialised properly</a:t>
            </a:r>
          </a:p>
          <a:p>
            <a:pPr lvl="1"/>
            <a:r>
              <a:rPr lang="en-GB" dirty="0" smtClean="0"/>
              <a:t>To solve this problem the derived class constructor must call it’s base class </a:t>
            </a:r>
            <a:r>
              <a:rPr lang="en-GB" dirty="0" smtClean="0"/>
              <a:t>constructor</a:t>
            </a:r>
          </a:p>
        </p:txBody>
      </p:sp>
    </p:spTree>
    <p:extLst>
      <p:ext uri="{BB962C8B-B14F-4D97-AF65-F5344CB8AC3E}">
        <p14:creationId xmlns:p14="http://schemas.microsoft.com/office/powerpoint/2010/main" val="1025427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2441</TotalTime>
  <Words>1105</Words>
  <Application>Microsoft Office PowerPoint</Application>
  <PresentationFormat>On-screen Show (4:3)</PresentationFormat>
  <Paragraphs>134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HND Computing Software Development: Object Oriented Programming (H171 35)</vt:lpstr>
      <vt:lpstr>Inheritance</vt:lpstr>
      <vt:lpstr>Inheritance</vt:lpstr>
      <vt:lpstr>Class Hierarchies</vt:lpstr>
      <vt:lpstr>Inheritance in action</vt:lpstr>
      <vt:lpstr>Inheritance</vt:lpstr>
      <vt:lpstr>How to identify inheritance</vt:lpstr>
      <vt:lpstr>Declaring inheritance</vt:lpstr>
      <vt:lpstr>Constructors</vt:lpstr>
      <vt:lpstr>Derived class constructor calls base class constructor</vt:lpstr>
      <vt:lpstr>Overriding inherited methods</vt:lpstr>
      <vt:lpstr>virtual and abstract methods</vt:lpstr>
      <vt:lpstr>protected members</vt:lpstr>
      <vt:lpstr>Be wary of using protected variables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Dawn Wilson</cp:lastModifiedBy>
  <cp:revision>195</cp:revision>
  <cp:lastPrinted>2016-09-01T12:10:23Z</cp:lastPrinted>
  <dcterms:created xsi:type="dcterms:W3CDTF">2014-08-20T09:50:30Z</dcterms:created>
  <dcterms:modified xsi:type="dcterms:W3CDTF">2017-11-02T14:52:44Z</dcterms:modified>
</cp:coreProperties>
</file>