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370" r:id="rId4"/>
    <p:sldId id="371" r:id="rId5"/>
    <p:sldId id="373" r:id="rId6"/>
    <p:sldId id="374" r:id="rId7"/>
    <p:sldId id="375" r:id="rId8"/>
    <p:sldId id="376" r:id="rId9"/>
    <p:sldId id="377" r:id="rId10"/>
    <p:sldId id="378" r:id="rId11"/>
    <p:sldId id="379" r:id="rId12"/>
    <p:sldId id="380" r:id="rId13"/>
    <p:sldId id="381" r:id="rId14"/>
    <p:sldId id="384" r:id="rId15"/>
  </p:sldIdLst>
  <p:sldSz cx="9144000" cy="6858000" type="screen4x3"/>
  <p:notesSz cx="6797675" cy="98567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10" autoAdjust="0"/>
    <p:restoredTop sz="94372" autoAdjust="0"/>
  </p:normalViewPr>
  <p:slideViewPr>
    <p:cSldViewPr>
      <p:cViewPr varScale="1">
        <p:scale>
          <a:sx n="80" d="100"/>
          <a:sy n="80" d="100"/>
        </p:scale>
        <p:origin x="-156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89BB9E3-0C76-4299-928B-C63670D4E6A5}" type="datetimeFigureOut">
              <a:rPr lang="en-GB" smtClean="0"/>
              <a:t>28/09/2017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D09E1A-9B7B-4A75-A07B-EF582EC8E6E6}" type="slidenum">
              <a:rPr lang="en-GB" smtClean="0"/>
              <a:t>‹#›</a:t>
            </a:fld>
            <a:endParaRPr lang="en-GB"/>
          </a:p>
        </p:txBody>
      </p:sp>
    </p:spTree>
    <p:extLst>
      <p:ext uri="{BB962C8B-B14F-4D97-AF65-F5344CB8AC3E}">
        <p14:creationId xmlns:p14="http://schemas.microsoft.com/office/powerpoint/2010/main" val="221160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89BB9E3-0C76-4299-928B-C63670D4E6A5}" type="datetimeFigureOut">
              <a:rPr lang="en-GB" smtClean="0"/>
              <a:t>28/09/2017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D09E1A-9B7B-4A75-A07B-EF582EC8E6E6}" type="slidenum">
              <a:rPr lang="en-GB" smtClean="0"/>
              <a:t>‹#›</a:t>
            </a:fld>
            <a:endParaRPr lang="en-GB"/>
          </a:p>
        </p:txBody>
      </p:sp>
    </p:spTree>
    <p:extLst>
      <p:ext uri="{BB962C8B-B14F-4D97-AF65-F5344CB8AC3E}">
        <p14:creationId xmlns:p14="http://schemas.microsoft.com/office/powerpoint/2010/main" val="473685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89BB9E3-0C76-4299-928B-C63670D4E6A5}" type="datetimeFigureOut">
              <a:rPr lang="en-GB" smtClean="0"/>
              <a:t>28/09/2017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D09E1A-9B7B-4A75-A07B-EF582EC8E6E6}" type="slidenum">
              <a:rPr lang="en-GB" smtClean="0"/>
              <a:t>‹#›</a:t>
            </a:fld>
            <a:endParaRPr lang="en-GB"/>
          </a:p>
        </p:txBody>
      </p:sp>
    </p:spTree>
    <p:extLst>
      <p:ext uri="{BB962C8B-B14F-4D97-AF65-F5344CB8AC3E}">
        <p14:creationId xmlns:p14="http://schemas.microsoft.com/office/powerpoint/2010/main" val="1823859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89BB9E3-0C76-4299-928B-C63670D4E6A5}" type="datetimeFigureOut">
              <a:rPr lang="en-GB" smtClean="0"/>
              <a:t>28/09/2017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D09E1A-9B7B-4A75-A07B-EF582EC8E6E6}" type="slidenum">
              <a:rPr lang="en-GB" smtClean="0"/>
              <a:t>‹#›</a:t>
            </a:fld>
            <a:endParaRPr lang="en-GB"/>
          </a:p>
        </p:txBody>
      </p:sp>
    </p:spTree>
    <p:extLst>
      <p:ext uri="{BB962C8B-B14F-4D97-AF65-F5344CB8AC3E}">
        <p14:creationId xmlns:p14="http://schemas.microsoft.com/office/powerpoint/2010/main" val="2074362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9BB9E3-0C76-4299-928B-C63670D4E6A5}" type="datetimeFigureOut">
              <a:rPr lang="en-GB" smtClean="0"/>
              <a:t>28/09/2017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D09E1A-9B7B-4A75-A07B-EF582EC8E6E6}" type="slidenum">
              <a:rPr lang="en-GB" smtClean="0"/>
              <a:t>‹#›</a:t>
            </a:fld>
            <a:endParaRPr lang="en-GB"/>
          </a:p>
        </p:txBody>
      </p:sp>
    </p:spTree>
    <p:extLst>
      <p:ext uri="{BB962C8B-B14F-4D97-AF65-F5344CB8AC3E}">
        <p14:creationId xmlns:p14="http://schemas.microsoft.com/office/powerpoint/2010/main" val="2342873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889BB9E3-0C76-4299-928B-C63670D4E6A5}" type="datetimeFigureOut">
              <a:rPr lang="en-GB" smtClean="0"/>
              <a:t>28/09/2017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D09E1A-9B7B-4A75-A07B-EF582EC8E6E6}" type="slidenum">
              <a:rPr lang="en-GB" smtClean="0"/>
              <a:t>‹#›</a:t>
            </a:fld>
            <a:endParaRPr lang="en-GB"/>
          </a:p>
        </p:txBody>
      </p:sp>
    </p:spTree>
    <p:extLst>
      <p:ext uri="{BB962C8B-B14F-4D97-AF65-F5344CB8AC3E}">
        <p14:creationId xmlns:p14="http://schemas.microsoft.com/office/powerpoint/2010/main" val="1152979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889BB9E3-0C76-4299-928B-C63670D4E6A5}" type="datetimeFigureOut">
              <a:rPr lang="en-GB" smtClean="0"/>
              <a:t>28/09/2017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7D09E1A-9B7B-4A75-A07B-EF582EC8E6E6}" type="slidenum">
              <a:rPr lang="en-GB" smtClean="0"/>
              <a:t>‹#›</a:t>
            </a:fld>
            <a:endParaRPr lang="en-GB"/>
          </a:p>
        </p:txBody>
      </p:sp>
    </p:spTree>
    <p:extLst>
      <p:ext uri="{BB962C8B-B14F-4D97-AF65-F5344CB8AC3E}">
        <p14:creationId xmlns:p14="http://schemas.microsoft.com/office/powerpoint/2010/main" val="1444935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889BB9E3-0C76-4299-928B-C63670D4E6A5}" type="datetimeFigureOut">
              <a:rPr lang="en-GB" smtClean="0"/>
              <a:t>28/09/2017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7D09E1A-9B7B-4A75-A07B-EF582EC8E6E6}" type="slidenum">
              <a:rPr lang="en-GB" smtClean="0"/>
              <a:t>‹#›</a:t>
            </a:fld>
            <a:endParaRPr lang="en-GB"/>
          </a:p>
        </p:txBody>
      </p:sp>
    </p:spTree>
    <p:extLst>
      <p:ext uri="{BB962C8B-B14F-4D97-AF65-F5344CB8AC3E}">
        <p14:creationId xmlns:p14="http://schemas.microsoft.com/office/powerpoint/2010/main" val="4234006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9BB9E3-0C76-4299-928B-C63670D4E6A5}" type="datetimeFigureOut">
              <a:rPr lang="en-GB" smtClean="0"/>
              <a:t>28/09/2017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7D09E1A-9B7B-4A75-A07B-EF582EC8E6E6}" type="slidenum">
              <a:rPr lang="en-GB" smtClean="0"/>
              <a:t>‹#›</a:t>
            </a:fld>
            <a:endParaRPr lang="en-GB"/>
          </a:p>
        </p:txBody>
      </p:sp>
    </p:spTree>
    <p:extLst>
      <p:ext uri="{BB962C8B-B14F-4D97-AF65-F5344CB8AC3E}">
        <p14:creationId xmlns:p14="http://schemas.microsoft.com/office/powerpoint/2010/main" val="3254809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9BB9E3-0C76-4299-928B-C63670D4E6A5}" type="datetimeFigureOut">
              <a:rPr lang="en-GB" smtClean="0"/>
              <a:t>28/09/2017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D09E1A-9B7B-4A75-A07B-EF582EC8E6E6}" type="slidenum">
              <a:rPr lang="en-GB" smtClean="0"/>
              <a:t>‹#›</a:t>
            </a:fld>
            <a:endParaRPr lang="en-GB"/>
          </a:p>
        </p:txBody>
      </p:sp>
    </p:spTree>
    <p:extLst>
      <p:ext uri="{BB962C8B-B14F-4D97-AF65-F5344CB8AC3E}">
        <p14:creationId xmlns:p14="http://schemas.microsoft.com/office/powerpoint/2010/main" val="2091434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9BB9E3-0C76-4299-928B-C63670D4E6A5}" type="datetimeFigureOut">
              <a:rPr lang="en-GB" smtClean="0"/>
              <a:t>28/09/2017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D09E1A-9B7B-4A75-A07B-EF582EC8E6E6}" type="slidenum">
              <a:rPr lang="en-GB" smtClean="0"/>
              <a:t>‹#›</a:t>
            </a:fld>
            <a:endParaRPr lang="en-GB"/>
          </a:p>
        </p:txBody>
      </p:sp>
    </p:spTree>
    <p:extLst>
      <p:ext uri="{BB962C8B-B14F-4D97-AF65-F5344CB8AC3E}">
        <p14:creationId xmlns:p14="http://schemas.microsoft.com/office/powerpoint/2010/main" val="2095328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9BB9E3-0C76-4299-928B-C63670D4E6A5}" type="datetimeFigureOut">
              <a:rPr lang="en-GB" smtClean="0"/>
              <a:t>28/09/2017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09E1A-9B7B-4A75-A07B-EF582EC8E6E6}" type="slidenum">
              <a:rPr lang="en-GB" smtClean="0"/>
              <a:t>‹#›</a:t>
            </a:fld>
            <a:endParaRPr lang="en-GB"/>
          </a:p>
        </p:txBody>
      </p:sp>
    </p:spTree>
    <p:extLst>
      <p:ext uri="{BB962C8B-B14F-4D97-AF65-F5344CB8AC3E}">
        <p14:creationId xmlns:p14="http://schemas.microsoft.com/office/powerpoint/2010/main" val="2909517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Database Design Fundamentals</a:t>
            </a:r>
          </a:p>
        </p:txBody>
      </p:sp>
      <p:sp>
        <p:nvSpPr>
          <p:cNvPr id="3" name="Subtitle 2"/>
          <p:cNvSpPr>
            <a:spLocks noGrp="1"/>
          </p:cNvSpPr>
          <p:nvPr>
            <p:ph type="subTitle" idx="1"/>
          </p:nvPr>
        </p:nvSpPr>
        <p:spPr/>
        <p:txBody>
          <a:bodyPr/>
          <a:lstStyle/>
          <a:p>
            <a:r>
              <a:rPr lang="en-GB" dirty="0"/>
              <a:t>DV6E 34</a:t>
            </a:r>
          </a:p>
        </p:txBody>
      </p:sp>
    </p:spTree>
    <p:extLst>
      <p:ext uri="{BB962C8B-B14F-4D97-AF65-F5344CB8AC3E}">
        <p14:creationId xmlns:p14="http://schemas.microsoft.com/office/powerpoint/2010/main" val="19538315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4624"/>
            <a:ext cx="8229600" cy="634082"/>
          </a:xfrm>
        </p:spPr>
        <p:txBody>
          <a:bodyPr>
            <a:normAutofit/>
          </a:bodyPr>
          <a:lstStyle/>
          <a:p>
            <a:r>
              <a:rPr lang="en-GB" sz="2400" u="sng" dirty="0" smtClean="0">
                <a:latin typeface="Arial" panose="020B0604020202020204" pitchFamily="34" charset="0"/>
                <a:cs typeface="Arial" panose="020B0604020202020204" pitchFamily="34" charset="0"/>
              </a:rPr>
              <a:t>E-R Data Modelling – Relationship Types</a:t>
            </a:r>
            <a:endParaRPr lang="en-GB" sz="2400"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1520" y="980728"/>
            <a:ext cx="8424936" cy="5145435"/>
          </a:xfrm>
        </p:spPr>
        <p:txBody>
          <a:bodyPr>
            <a:normAutofit/>
          </a:bodyPr>
          <a:lstStyle/>
          <a:p>
            <a:pPr marL="457200" indent="-457200">
              <a:lnSpc>
                <a:spcPct val="150000"/>
              </a:lnSpc>
              <a:buFont typeface="+mj-lt"/>
              <a:buAutoNum type="arabicPeriod" startAt="2"/>
            </a:pPr>
            <a:r>
              <a:rPr lang="en-GB" sz="2000" b="1" dirty="0" smtClean="0">
                <a:latin typeface="Arial" panose="020B0604020202020204" pitchFamily="34" charset="0"/>
                <a:cs typeface="Arial" panose="020B0604020202020204" pitchFamily="34" charset="0"/>
              </a:rPr>
              <a:t>One - </a:t>
            </a:r>
            <a:r>
              <a:rPr lang="en-GB" sz="2000" b="1" dirty="0" smtClean="0">
                <a:latin typeface="Arial" panose="020B0604020202020204" pitchFamily="34" charset="0"/>
                <a:cs typeface="Arial" panose="020B0604020202020204" pitchFamily="34" charset="0"/>
              </a:rPr>
              <a:t>Many </a:t>
            </a:r>
            <a:r>
              <a:rPr lang="en-GB" sz="2000" b="1" dirty="0" smtClean="0">
                <a:latin typeface="Arial" panose="020B0604020202020204" pitchFamily="34" charset="0"/>
                <a:cs typeface="Arial" panose="020B0604020202020204" pitchFamily="34" charset="0"/>
              </a:rPr>
              <a:t>Relationship </a:t>
            </a:r>
          </a:p>
          <a:p>
            <a:pPr lvl="1">
              <a:lnSpc>
                <a:spcPct val="150000"/>
              </a:lnSpc>
              <a:buFont typeface="Wingdings" panose="05000000000000000000" pitchFamily="2" charset="2"/>
              <a:buChar char="q"/>
            </a:pPr>
            <a:r>
              <a:rPr lang="en-GB" sz="1600" dirty="0" smtClean="0">
                <a:latin typeface="Arial" panose="020B0604020202020204" pitchFamily="34" charset="0"/>
                <a:cs typeface="Arial" panose="020B0604020202020204" pitchFamily="34" charset="0"/>
              </a:rPr>
              <a:t>This is the type of relationship represented when a single occurrence of an entity is related to many occurrences of a second entity</a:t>
            </a:r>
            <a:endParaRPr lang="en-GB" sz="1000" dirty="0" smtClean="0">
              <a:latin typeface="Arial" panose="020B0604020202020204" pitchFamily="34" charset="0"/>
              <a:cs typeface="Arial" panose="020B0604020202020204" pitchFamily="34" charset="0"/>
            </a:endParaRPr>
          </a:p>
          <a:p>
            <a:pPr lvl="1">
              <a:lnSpc>
                <a:spcPct val="150000"/>
              </a:lnSpc>
              <a:buFont typeface="Wingdings" panose="05000000000000000000" pitchFamily="2" charset="2"/>
              <a:buChar char="q"/>
            </a:pPr>
            <a:r>
              <a:rPr lang="en-GB" sz="1600" dirty="0" smtClean="0">
                <a:latin typeface="Arial" panose="020B0604020202020204" pitchFamily="34" charset="0"/>
                <a:cs typeface="Arial" panose="020B0604020202020204" pitchFamily="34" charset="0"/>
              </a:rPr>
              <a:t>Example: An </a:t>
            </a:r>
            <a:r>
              <a:rPr lang="en-GB" sz="1600" b="1" dirty="0" smtClean="0">
                <a:latin typeface="Arial" panose="020B0604020202020204" pitchFamily="34" charset="0"/>
                <a:cs typeface="Arial" panose="020B0604020202020204" pitchFamily="34" charset="0"/>
              </a:rPr>
              <a:t>employee</a:t>
            </a:r>
            <a:r>
              <a:rPr lang="en-GB" sz="1600" dirty="0" smtClean="0">
                <a:latin typeface="Arial" panose="020B0604020202020204" pitchFamily="34" charset="0"/>
                <a:cs typeface="Arial" panose="020B0604020202020204" pitchFamily="34" charset="0"/>
              </a:rPr>
              <a:t> works in one </a:t>
            </a:r>
            <a:r>
              <a:rPr lang="en-GB" sz="1600" b="1" dirty="0" smtClean="0">
                <a:latin typeface="Arial" panose="020B0604020202020204" pitchFamily="34" charset="0"/>
                <a:cs typeface="Arial" panose="020B0604020202020204" pitchFamily="34" charset="0"/>
              </a:rPr>
              <a:t>department</a:t>
            </a:r>
            <a:r>
              <a:rPr lang="en-GB" sz="1600" dirty="0" smtClean="0">
                <a:latin typeface="Arial" panose="020B0604020202020204" pitchFamily="34" charset="0"/>
                <a:cs typeface="Arial" panose="020B0604020202020204" pitchFamily="34" charset="0"/>
              </a:rPr>
              <a:t> of a company; a </a:t>
            </a:r>
            <a:r>
              <a:rPr lang="en-GB" sz="1600" b="1" dirty="0" smtClean="0">
                <a:latin typeface="Arial" panose="020B0604020202020204" pitchFamily="34" charset="0"/>
                <a:cs typeface="Arial" panose="020B0604020202020204" pitchFamily="34" charset="0"/>
              </a:rPr>
              <a:t>department</a:t>
            </a:r>
            <a:r>
              <a:rPr lang="en-GB" sz="1600" dirty="0" smtClean="0">
                <a:latin typeface="Arial" panose="020B0604020202020204" pitchFamily="34" charset="0"/>
                <a:cs typeface="Arial" panose="020B0604020202020204" pitchFamily="34" charset="0"/>
              </a:rPr>
              <a:t> in a company has many </a:t>
            </a:r>
            <a:r>
              <a:rPr lang="en-GB" sz="1600" b="1" dirty="0" smtClean="0">
                <a:latin typeface="Arial" panose="020B0604020202020204" pitchFamily="34" charset="0"/>
                <a:cs typeface="Arial" panose="020B0604020202020204" pitchFamily="34" charset="0"/>
              </a:rPr>
              <a:t>employees</a:t>
            </a:r>
            <a:r>
              <a:rPr lang="en-GB" sz="1600" dirty="0" smtClean="0">
                <a:latin typeface="Arial" panose="020B0604020202020204" pitchFamily="34" charset="0"/>
                <a:cs typeface="Arial" panose="020B0604020202020204" pitchFamily="34" charset="0"/>
              </a:rPr>
              <a:t>.</a:t>
            </a:r>
            <a:endParaRPr lang="en-GB" sz="1000" dirty="0" smtClean="0">
              <a:latin typeface="Arial" panose="020B0604020202020204" pitchFamily="34" charset="0"/>
              <a:cs typeface="Arial" panose="020B0604020202020204" pitchFamily="34" charset="0"/>
            </a:endParaRPr>
          </a:p>
          <a:p>
            <a:pPr lvl="1">
              <a:lnSpc>
                <a:spcPct val="150000"/>
              </a:lnSpc>
              <a:buFont typeface="Wingdings" panose="05000000000000000000" pitchFamily="2" charset="2"/>
              <a:buChar char="q"/>
            </a:pPr>
            <a:r>
              <a:rPr lang="en-GB" sz="1600" dirty="0" smtClean="0">
                <a:latin typeface="Arial" panose="020B0604020202020204" pitchFamily="34" charset="0"/>
                <a:cs typeface="Arial" panose="020B0604020202020204" pitchFamily="34" charset="0"/>
              </a:rPr>
              <a:t>A one-to-many relationship is represented by a line connecting two entities with a ‘crow’s foot’ symbol (i.e. line) symbol which denotes the ‘many’ end of the relationship diagram.</a:t>
            </a:r>
          </a:p>
          <a:p>
            <a:pPr lvl="1">
              <a:lnSpc>
                <a:spcPct val="150000"/>
              </a:lnSpc>
              <a:buFont typeface="Wingdings" panose="05000000000000000000" pitchFamily="2" charset="2"/>
              <a:buChar char="q"/>
            </a:pPr>
            <a:endParaRPr lang="en-GB" sz="1600" dirty="0">
              <a:latin typeface="Arial" panose="020B0604020202020204" pitchFamily="34" charset="0"/>
              <a:cs typeface="Arial" panose="020B0604020202020204" pitchFamily="34" charset="0"/>
            </a:endParaRPr>
          </a:p>
          <a:p>
            <a:pPr marL="457200" lvl="1" indent="0">
              <a:lnSpc>
                <a:spcPct val="150000"/>
              </a:lnSpc>
              <a:buNone/>
            </a:pPr>
            <a:r>
              <a:rPr lang="en-GB" sz="1600" dirty="0" smtClean="0">
                <a:latin typeface="Arial" panose="020B0604020202020204" pitchFamily="34" charset="0"/>
                <a:cs typeface="Arial" panose="020B0604020202020204" pitchFamily="34" charset="0"/>
              </a:rPr>
              <a:t>                                     </a:t>
            </a:r>
            <a:endParaRPr lang="en-GB" sz="1600" dirty="0" smtClean="0">
              <a:solidFill>
                <a:srgbClr val="FF0000"/>
              </a:solidFill>
              <a:latin typeface="Arial" panose="020B0604020202020204" pitchFamily="34" charset="0"/>
              <a:cs typeface="Arial" panose="020B0604020202020204"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1" y="4365104"/>
            <a:ext cx="5544617" cy="1502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97707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4624"/>
            <a:ext cx="8229600" cy="634082"/>
          </a:xfrm>
        </p:spPr>
        <p:txBody>
          <a:bodyPr>
            <a:normAutofit/>
          </a:bodyPr>
          <a:lstStyle/>
          <a:p>
            <a:r>
              <a:rPr lang="en-GB" sz="2400" u="sng" dirty="0" smtClean="0">
                <a:latin typeface="Arial" panose="020B0604020202020204" pitchFamily="34" charset="0"/>
                <a:cs typeface="Arial" panose="020B0604020202020204" pitchFamily="34" charset="0"/>
              </a:rPr>
              <a:t>E-R Data Modelling – Relationship Types</a:t>
            </a:r>
            <a:endParaRPr lang="en-GB" sz="2400"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95536" y="980728"/>
            <a:ext cx="8280920" cy="5145435"/>
          </a:xfrm>
        </p:spPr>
        <p:txBody>
          <a:bodyPr>
            <a:normAutofit/>
          </a:bodyPr>
          <a:lstStyle/>
          <a:p>
            <a:pPr marL="457200" indent="-457200">
              <a:lnSpc>
                <a:spcPct val="150000"/>
              </a:lnSpc>
              <a:buFont typeface="+mj-lt"/>
              <a:buAutoNum type="arabicPeriod" startAt="3"/>
            </a:pPr>
            <a:r>
              <a:rPr lang="en-GB" sz="2000" b="1" dirty="0" smtClean="0">
                <a:latin typeface="Arial" panose="020B0604020202020204" pitchFamily="34" charset="0"/>
                <a:cs typeface="Arial" panose="020B0604020202020204" pitchFamily="34" charset="0"/>
              </a:rPr>
              <a:t>Many- </a:t>
            </a:r>
            <a:r>
              <a:rPr lang="en-GB" sz="2000" b="1" dirty="0" smtClean="0">
                <a:latin typeface="Arial" panose="020B0604020202020204" pitchFamily="34" charset="0"/>
                <a:cs typeface="Arial" panose="020B0604020202020204" pitchFamily="34" charset="0"/>
              </a:rPr>
              <a:t>Many </a:t>
            </a:r>
            <a:r>
              <a:rPr lang="en-GB" sz="2000" b="1" dirty="0" smtClean="0">
                <a:latin typeface="Arial" panose="020B0604020202020204" pitchFamily="34" charset="0"/>
                <a:cs typeface="Arial" panose="020B0604020202020204" pitchFamily="34" charset="0"/>
              </a:rPr>
              <a:t>Relationship </a:t>
            </a:r>
          </a:p>
          <a:p>
            <a:pPr lvl="1">
              <a:lnSpc>
                <a:spcPct val="150000"/>
              </a:lnSpc>
              <a:buFont typeface="Wingdings" panose="05000000000000000000" pitchFamily="2" charset="2"/>
              <a:buChar char="q"/>
            </a:pPr>
            <a:r>
              <a:rPr lang="en-GB" sz="1600" dirty="0" smtClean="0">
                <a:latin typeface="Arial" panose="020B0604020202020204" pitchFamily="34" charset="0"/>
                <a:cs typeface="Arial" panose="020B0604020202020204" pitchFamily="34" charset="0"/>
              </a:rPr>
              <a:t>This is the type of relationship represented when multiple occurrences of an entity are related to multiple occurrences of a second entity</a:t>
            </a:r>
            <a:endParaRPr lang="en-GB" sz="1000" dirty="0" smtClean="0">
              <a:latin typeface="Arial" panose="020B0604020202020204" pitchFamily="34" charset="0"/>
              <a:cs typeface="Arial" panose="020B0604020202020204" pitchFamily="34" charset="0"/>
            </a:endParaRPr>
          </a:p>
          <a:p>
            <a:pPr lvl="1">
              <a:lnSpc>
                <a:spcPct val="150000"/>
              </a:lnSpc>
              <a:buFont typeface="Wingdings" panose="05000000000000000000" pitchFamily="2" charset="2"/>
              <a:buChar char="q"/>
            </a:pPr>
            <a:r>
              <a:rPr lang="en-GB" sz="1600" dirty="0" smtClean="0">
                <a:latin typeface="Arial" panose="020B0604020202020204" pitchFamily="34" charset="0"/>
                <a:cs typeface="Arial" panose="020B0604020202020204" pitchFamily="34" charset="0"/>
              </a:rPr>
              <a:t>Example: Many employees in an organisation can be involved in many projects at a given time.</a:t>
            </a:r>
            <a:endParaRPr lang="en-GB" sz="1000" dirty="0" smtClean="0">
              <a:latin typeface="Arial" panose="020B0604020202020204" pitchFamily="34" charset="0"/>
              <a:cs typeface="Arial" panose="020B0604020202020204" pitchFamily="34" charset="0"/>
            </a:endParaRPr>
          </a:p>
          <a:p>
            <a:pPr lvl="1">
              <a:lnSpc>
                <a:spcPct val="150000"/>
              </a:lnSpc>
              <a:buFont typeface="Wingdings" panose="05000000000000000000" pitchFamily="2" charset="2"/>
              <a:buChar char="q"/>
            </a:pPr>
            <a:r>
              <a:rPr lang="en-GB" sz="1600" dirty="0" smtClean="0">
                <a:latin typeface="Arial" panose="020B0604020202020204" pitchFamily="34" charset="0"/>
                <a:cs typeface="Arial" panose="020B0604020202020204" pitchFamily="34" charset="0"/>
              </a:rPr>
              <a:t>A many-to-many relationship is represented by a line connecting two entities with a ‘crow’s foot’ symbol (i.e. line) at both ends of the relationship diagram.</a:t>
            </a:r>
          </a:p>
          <a:p>
            <a:pPr marL="457200" lvl="1" indent="0">
              <a:lnSpc>
                <a:spcPct val="150000"/>
              </a:lnSpc>
              <a:buNone/>
            </a:pPr>
            <a:endParaRPr lang="en-GB" sz="1600" dirty="0">
              <a:latin typeface="Arial" panose="020B0604020202020204" pitchFamily="34" charset="0"/>
              <a:cs typeface="Arial" panose="020B0604020202020204"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4149080"/>
            <a:ext cx="5376052" cy="129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1482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229600" cy="504056"/>
          </a:xfrm>
        </p:spPr>
        <p:txBody>
          <a:bodyPr>
            <a:normAutofit/>
          </a:bodyPr>
          <a:lstStyle/>
          <a:p>
            <a:r>
              <a:rPr lang="en-GB" sz="2200" u="sng" dirty="0" smtClean="0">
                <a:latin typeface="Arial" panose="020B0604020202020204" pitchFamily="34" charset="0"/>
                <a:cs typeface="Arial" panose="020B0604020202020204" pitchFamily="34" charset="0"/>
              </a:rPr>
              <a:t>E-R Data Modelling – Examples</a:t>
            </a:r>
            <a:endParaRPr lang="en-GB" sz="2200"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79512" y="548680"/>
            <a:ext cx="8784976" cy="6192688"/>
          </a:xfrm>
        </p:spPr>
        <p:txBody>
          <a:bodyPr>
            <a:normAutofit fontScale="77500" lnSpcReduction="20000"/>
          </a:bodyPr>
          <a:lstStyle/>
          <a:p>
            <a:pPr marL="0" indent="0">
              <a:lnSpc>
                <a:spcPct val="150000"/>
              </a:lnSpc>
              <a:buNone/>
            </a:pPr>
            <a:r>
              <a:rPr lang="en-GB" sz="2200" b="1" dirty="0" smtClean="0">
                <a:latin typeface="Arial" panose="020B0604020202020204" pitchFamily="34" charset="0"/>
                <a:cs typeface="Arial" panose="020B0604020202020204" pitchFamily="34" charset="0"/>
              </a:rPr>
              <a:t>Example 1</a:t>
            </a:r>
            <a:r>
              <a:rPr lang="en-GB" sz="2200" dirty="0">
                <a:latin typeface="Arial" panose="020B0604020202020204" pitchFamily="34" charset="0"/>
                <a:cs typeface="Arial" panose="020B0604020202020204" pitchFamily="34" charset="0"/>
              </a:rPr>
              <a:t>: </a:t>
            </a:r>
            <a:r>
              <a:rPr lang="en-GB" sz="2200" dirty="0" smtClean="0">
                <a:latin typeface="Arial" panose="020B0604020202020204" pitchFamily="34" charset="0"/>
                <a:cs typeface="Arial" panose="020B0604020202020204" pitchFamily="34" charset="0"/>
              </a:rPr>
              <a:t>Information flow across various </a:t>
            </a:r>
            <a:r>
              <a:rPr lang="en-GB" sz="2200" dirty="0">
                <a:latin typeface="Arial" panose="020B0604020202020204" pitchFamily="34" charset="0"/>
                <a:cs typeface="Arial" panose="020B0604020202020204" pitchFamily="34" charset="0"/>
              </a:rPr>
              <a:t>departments </a:t>
            </a:r>
            <a:r>
              <a:rPr lang="en-GB" sz="2200" dirty="0" smtClean="0">
                <a:latin typeface="Arial" panose="020B0604020202020204" pitchFamily="34" charset="0"/>
                <a:cs typeface="Arial" panose="020B0604020202020204" pitchFamily="34" charset="0"/>
              </a:rPr>
              <a:t>of an organisation</a:t>
            </a:r>
          </a:p>
          <a:p>
            <a:pPr marL="0" indent="0">
              <a:lnSpc>
                <a:spcPct val="150000"/>
              </a:lnSpc>
              <a:buNone/>
            </a:pPr>
            <a:endParaRPr lang="en-GB" sz="2000" dirty="0" smtClean="0">
              <a:latin typeface="Arial" panose="020B0604020202020204" pitchFamily="34" charset="0"/>
              <a:cs typeface="Arial" panose="020B0604020202020204" pitchFamily="34" charset="0"/>
            </a:endParaRPr>
          </a:p>
          <a:p>
            <a:pPr marL="0" indent="0">
              <a:lnSpc>
                <a:spcPct val="150000"/>
              </a:lnSpc>
              <a:buNone/>
            </a:pPr>
            <a:endParaRPr lang="en-GB" sz="2000" dirty="0" smtClean="0">
              <a:latin typeface="Arial" panose="020B0604020202020204" pitchFamily="34" charset="0"/>
              <a:cs typeface="Arial" panose="020B0604020202020204" pitchFamily="34" charset="0"/>
            </a:endParaRPr>
          </a:p>
          <a:p>
            <a:pPr marL="0" indent="0">
              <a:lnSpc>
                <a:spcPct val="150000"/>
              </a:lnSpc>
              <a:buNone/>
            </a:pPr>
            <a:endParaRPr lang="en-GB" sz="2000" dirty="0">
              <a:latin typeface="Arial" panose="020B0604020202020204" pitchFamily="34" charset="0"/>
              <a:cs typeface="Arial" panose="020B0604020202020204" pitchFamily="34" charset="0"/>
            </a:endParaRPr>
          </a:p>
          <a:p>
            <a:pPr marL="0" indent="0">
              <a:lnSpc>
                <a:spcPct val="150000"/>
              </a:lnSpc>
              <a:buNone/>
            </a:pPr>
            <a:endParaRPr lang="en-GB" sz="2000" dirty="0" smtClean="0">
              <a:latin typeface="Arial" panose="020B0604020202020204" pitchFamily="34" charset="0"/>
              <a:cs typeface="Arial" panose="020B0604020202020204" pitchFamily="34" charset="0"/>
            </a:endParaRPr>
          </a:p>
          <a:p>
            <a:pPr marL="0" indent="0">
              <a:lnSpc>
                <a:spcPct val="150000"/>
              </a:lnSpc>
              <a:buNone/>
            </a:pPr>
            <a:endParaRPr lang="en-GB" sz="2000" dirty="0" smtClean="0">
              <a:latin typeface="Arial" panose="020B0604020202020204" pitchFamily="34" charset="0"/>
              <a:cs typeface="Arial" panose="020B0604020202020204" pitchFamily="34" charset="0"/>
            </a:endParaRPr>
          </a:p>
          <a:p>
            <a:pPr marL="0" indent="0">
              <a:lnSpc>
                <a:spcPct val="150000"/>
              </a:lnSpc>
              <a:buNone/>
            </a:pPr>
            <a:endParaRPr lang="en-GB" sz="2000" dirty="0">
              <a:latin typeface="Arial" panose="020B0604020202020204" pitchFamily="34" charset="0"/>
              <a:cs typeface="Arial" panose="020B0604020202020204" pitchFamily="34" charset="0"/>
            </a:endParaRPr>
          </a:p>
          <a:p>
            <a:pPr marL="0" indent="0">
              <a:lnSpc>
                <a:spcPct val="150000"/>
              </a:lnSpc>
              <a:buNone/>
            </a:pPr>
            <a:endParaRPr lang="en-GB" sz="2000" dirty="0" smtClean="0">
              <a:latin typeface="Arial" panose="020B0604020202020204" pitchFamily="34" charset="0"/>
              <a:cs typeface="Arial" panose="020B0604020202020204" pitchFamily="34" charset="0"/>
            </a:endParaRPr>
          </a:p>
          <a:p>
            <a:pPr marL="0" indent="0">
              <a:lnSpc>
                <a:spcPct val="150000"/>
              </a:lnSpc>
              <a:buNone/>
            </a:pPr>
            <a:endParaRPr lang="en-GB" sz="2000" dirty="0">
              <a:latin typeface="Arial" panose="020B0604020202020204" pitchFamily="34" charset="0"/>
              <a:cs typeface="Arial" panose="020B0604020202020204" pitchFamily="34" charset="0"/>
            </a:endParaRPr>
          </a:p>
          <a:p>
            <a:pPr marL="0" indent="0">
              <a:lnSpc>
                <a:spcPct val="150000"/>
              </a:lnSpc>
              <a:buNone/>
            </a:pPr>
            <a:endParaRPr lang="en-GB" sz="2000" dirty="0" smtClean="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q"/>
            </a:pPr>
            <a:r>
              <a:rPr lang="en-GB" sz="2000" dirty="0">
                <a:latin typeface="Arial" panose="020B0604020202020204" pitchFamily="34" charset="0"/>
                <a:cs typeface="Arial" panose="020B0604020202020204" pitchFamily="34" charset="0"/>
              </a:rPr>
              <a:t>This information can take many forms; for example it could be written, oral or electronic</a:t>
            </a:r>
            <a:r>
              <a:rPr lang="en-GB" sz="2000" dirty="0" smtClean="0">
                <a:latin typeface="Arial" panose="020B0604020202020204" pitchFamily="34" charset="0"/>
                <a:cs typeface="Arial" panose="020B0604020202020204" pitchFamily="34" charset="0"/>
              </a:rPr>
              <a:t>.</a:t>
            </a:r>
          </a:p>
          <a:p>
            <a:pPr>
              <a:lnSpc>
                <a:spcPct val="150000"/>
              </a:lnSpc>
              <a:buFont typeface="Wingdings" panose="05000000000000000000" pitchFamily="2" charset="2"/>
              <a:buChar char="q"/>
            </a:pPr>
            <a:r>
              <a:rPr lang="en-GB" sz="2000" dirty="0">
                <a:latin typeface="Arial" panose="020B0604020202020204" pitchFamily="34" charset="0"/>
                <a:cs typeface="Arial" panose="020B0604020202020204" pitchFamily="34" charset="0"/>
              </a:rPr>
              <a:t>The General Manager regularly communicates with staff in the sales and marketing and accounts departments by using </a:t>
            </a:r>
            <a:r>
              <a:rPr lang="en-GB" sz="2000" dirty="0" smtClean="0">
                <a:latin typeface="Arial" panose="020B0604020202020204" pitchFamily="34" charset="0"/>
                <a:cs typeface="Arial" panose="020B0604020202020204" pitchFamily="34" charset="0"/>
              </a:rPr>
              <a:t>email</a:t>
            </a:r>
          </a:p>
          <a:p>
            <a:pPr>
              <a:lnSpc>
                <a:spcPct val="150000"/>
              </a:lnSpc>
              <a:buFont typeface="Wingdings" panose="05000000000000000000" pitchFamily="2" charset="2"/>
              <a:buChar char="q"/>
            </a:pPr>
            <a:r>
              <a:rPr lang="en-GB" sz="2000" dirty="0">
                <a:latin typeface="Arial" panose="020B0604020202020204" pitchFamily="34" charset="0"/>
                <a:cs typeface="Arial" panose="020B0604020202020204" pitchFamily="34" charset="0"/>
              </a:rPr>
              <a:t>Orders received by sales and marketing are forwarded to the production and accounts departments for </a:t>
            </a:r>
            <a:r>
              <a:rPr lang="en-GB" sz="2000" dirty="0" smtClean="0">
                <a:latin typeface="Arial" panose="020B0604020202020204" pitchFamily="34" charset="0"/>
                <a:cs typeface="Arial" panose="020B0604020202020204" pitchFamily="34" charset="0"/>
              </a:rPr>
              <a:t>processing </a:t>
            </a:r>
            <a:r>
              <a:rPr lang="en-GB" sz="2000" dirty="0">
                <a:latin typeface="Arial" panose="020B0604020202020204" pitchFamily="34" charset="0"/>
                <a:cs typeface="Arial" panose="020B0604020202020204" pitchFamily="34" charset="0"/>
              </a:rPr>
              <a:t>and invoicing</a:t>
            </a:r>
            <a:r>
              <a:rPr lang="en-GB" sz="2000" dirty="0" smtClean="0">
                <a:latin typeface="Arial" panose="020B0604020202020204" pitchFamily="34" charset="0"/>
                <a:cs typeface="Arial" panose="020B0604020202020204" pitchFamily="34" charset="0"/>
              </a:rPr>
              <a:t>.</a:t>
            </a:r>
          </a:p>
          <a:p>
            <a:pPr>
              <a:lnSpc>
                <a:spcPct val="150000"/>
              </a:lnSpc>
              <a:buFont typeface="Wingdings" panose="05000000000000000000" pitchFamily="2" charset="2"/>
              <a:buChar char="q"/>
            </a:pPr>
            <a:r>
              <a:rPr lang="en-GB" sz="2000" dirty="0">
                <a:latin typeface="Arial" panose="020B0604020202020204" pitchFamily="34" charset="0"/>
                <a:cs typeface="Arial" panose="020B0604020202020204" pitchFamily="34" charset="0"/>
              </a:rPr>
              <a:t>The accounts department forwards regular written reports to the General Manager. It also raises invoices and sends these to the customers.</a:t>
            </a:r>
            <a:endParaRPr lang="en-GB" sz="2000" dirty="0" smtClean="0">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208" y="1246819"/>
            <a:ext cx="6518103" cy="2784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3874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672358"/>
            <a:ext cx="4104456" cy="4035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251520" y="0"/>
            <a:ext cx="8229600" cy="504056"/>
          </a:xfrm>
        </p:spPr>
        <p:txBody>
          <a:bodyPr>
            <a:normAutofit/>
          </a:bodyPr>
          <a:lstStyle/>
          <a:p>
            <a:r>
              <a:rPr lang="en-GB" sz="2200" u="sng" dirty="0" smtClean="0">
                <a:latin typeface="Arial" panose="020B0604020202020204" pitchFamily="34" charset="0"/>
                <a:cs typeface="Arial" panose="020B0604020202020204" pitchFamily="34" charset="0"/>
              </a:rPr>
              <a:t>E-R Data Modelling – Examples</a:t>
            </a:r>
            <a:endParaRPr lang="en-GB" sz="2200"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30324" y="4505636"/>
            <a:ext cx="8784976" cy="2304256"/>
          </a:xfrm>
        </p:spPr>
        <p:txBody>
          <a:bodyPr>
            <a:normAutofit lnSpcReduction="10000"/>
          </a:bodyPr>
          <a:lstStyle/>
          <a:p>
            <a:pPr marL="0" indent="0">
              <a:lnSpc>
                <a:spcPct val="150000"/>
              </a:lnSpc>
              <a:buNone/>
            </a:pPr>
            <a:r>
              <a:rPr lang="en-GB" sz="1500" dirty="0" smtClean="0">
                <a:latin typeface="Arial" panose="020B0604020202020204" pitchFamily="34" charset="0"/>
                <a:cs typeface="Arial" panose="020B0604020202020204" pitchFamily="34" charset="0"/>
              </a:rPr>
              <a:t>From the </a:t>
            </a:r>
            <a:r>
              <a:rPr lang="en-GB" sz="1500" b="1" dirty="0" smtClean="0">
                <a:latin typeface="Arial" panose="020B0604020202020204" pitchFamily="34" charset="0"/>
                <a:cs typeface="Arial" panose="020B0604020202020204" pitchFamily="34" charset="0"/>
              </a:rPr>
              <a:t>E-R data model </a:t>
            </a:r>
            <a:r>
              <a:rPr lang="en-GB" sz="1500" dirty="0" smtClean="0">
                <a:latin typeface="Arial" panose="020B0604020202020204" pitchFamily="34" charset="0"/>
                <a:cs typeface="Arial" panose="020B0604020202020204" pitchFamily="34" charset="0"/>
              </a:rPr>
              <a:t>above, we can make several statements as follows:</a:t>
            </a:r>
          </a:p>
          <a:p>
            <a:pPr>
              <a:lnSpc>
                <a:spcPct val="150000"/>
              </a:lnSpc>
              <a:buFont typeface="Wingdings" panose="05000000000000000000" pitchFamily="2" charset="2"/>
              <a:buChar char="q"/>
            </a:pPr>
            <a:r>
              <a:rPr lang="en-GB" sz="1500" dirty="0" smtClean="0">
                <a:latin typeface="Arial" panose="020B0604020202020204" pitchFamily="34" charset="0"/>
                <a:cs typeface="Arial" panose="020B0604020202020204" pitchFamily="34" charset="0"/>
              </a:rPr>
              <a:t>A </a:t>
            </a:r>
            <a:r>
              <a:rPr lang="en-GB" sz="1500" b="1" dirty="0" smtClean="0">
                <a:latin typeface="Arial" panose="020B0604020202020204" pitchFamily="34" charset="0"/>
                <a:cs typeface="Arial" panose="020B0604020202020204" pitchFamily="34" charset="0"/>
              </a:rPr>
              <a:t>Tutor</a:t>
            </a:r>
            <a:r>
              <a:rPr lang="en-GB" sz="1500" dirty="0" smtClean="0">
                <a:latin typeface="Arial" panose="020B0604020202020204" pitchFamily="34" charset="0"/>
                <a:cs typeface="Arial" panose="020B0604020202020204" pitchFamily="34" charset="0"/>
              </a:rPr>
              <a:t> teaches many </a:t>
            </a:r>
            <a:r>
              <a:rPr lang="en-GB" sz="1500" b="1" dirty="0" smtClean="0">
                <a:latin typeface="Arial" panose="020B0604020202020204" pitchFamily="34" charset="0"/>
                <a:cs typeface="Arial" panose="020B0604020202020204" pitchFamily="34" charset="0"/>
              </a:rPr>
              <a:t>Courses</a:t>
            </a:r>
          </a:p>
          <a:p>
            <a:pPr>
              <a:lnSpc>
                <a:spcPct val="150000"/>
              </a:lnSpc>
              <a:buFont typeface="Wingdings" panose="05000000000000000000" pitchFamily="2" charset="2"/>
              <a:buChar char="q"/>
            </a:pPr>
            <a:r>
              <a:rPr lang="en-GB" sz="1500" dirty="0" smtClean="0">
                <a:latin typeface="Arial" panose="020B0604020202020204" pitchFamily="34" charset="0"/>
                <a:cs typeface="Arial" panose="020B0604020202020204" pitchFamily="34" charset="0"/>
              </a:rPr>
              <a:t>A </a:t>
            </a:r>
            <a:r>
              <a:rPr lang="en-GB" sz="1500" b="1" dirty="0" smtClean="0">
                <a:latin typeface="Arial" panose="020B0604020202020204" pitchFamily="34" charset="0"/>
                <a:cs typeface="Arial" panose="020B0604020202020204" pitchFamily="34" charset="0"/>
              </a:rPr>
              <a:t>Studen</a:t>
            </a:r>
            <a:r>
              <a:rPr lang="en-GB" sz="1500" dirty="0" smtClean="0">
                <a:latin typeface="Arial" panose="020B0604020202020204" pitchFamily="34" charset="0"/>
                <a:cs typeface="Arial" panose="020B0604020202020204" pitchFamily="34" charset="0"/>
              </a:rPr>
              <a:t>t appears on many </a:t>
            </a:r>
            <a:r>
              <a:rPr lang="en-GB" sz="1500" b="1" dirty="0" smtClean="0">
                <a:latin typeface="Arial" panose="020B0604020202020204" pitchFamily="34" charset="0"/>
                <a:cs typeface="Arial" panose="020B0604020202020204" pitchFamily="34" charset="0"/>
              </a:rPr>
              <a:t>Classlists</a:t>
            </a:r>
          </a:p>
          <a:p>
            <a:pPr>
              <a:lnSpc>
                <a:spcPct val="150000"/>
              </a:lnSpc>
              <a:buFont typeface="Wingdings" panose="05000000000000000000" pitchFamily="2" charset="2"/>
              <a:buChar char="q"/>
            </a:pPr>
            <a:r>
              <a:rPr lang="en-GB" sz="1500" dirty="0" smtClean="0">
                <a:latin typeface="Arial" panose="020B0604020202020204" pitchFamily="34" charset="0"/>
                <a:cs typeface="Arial" panose="020B0604020202020204" pitchFamily="34" charset="0"/>
              </a:rPr>
              <a:t>The </a:t>
            </a:r>
            <a:r>
              <a:rPr lang="en-GB" sz="1500" b="1" dirty="0" smtClean="0">
                <a:latin typeface="Arial" panose="020B0604020202020204" pitchFamily="34" charset="0"/>
                <a:cs typeface="Arial" panose="020B0604020202020204" pitchFamily="34" charset="0"/>
              </a:rPr>
              <a:t>Course</a:t>
            </a:r>
            <a:r>
              <a:rPr lang="en-GB" sz="1500" dirty="0" smtClean="0">
                <a:latin typeface="Arial" panose="020B0604020202020204" pitchFamily="34" charset="0"/>
                <a:cs typeface="Arial" panose="020B0604020202020204" pitchFamily="34" charset="0"/>
              </a:rPr>
              <a:t> entity contains the key of </a:t>
            </a:r>
            <a:r>
              <a:rPr lang="en-GB" sz="1500" b="1" dirty="0" smtClean="0">
                <a:latin typeface="Arial" panose="020B0604020202020204" pitchFamily="34" charset="0"/>
                <a:cs typeface="Arial" panose="020B0604020202020204" pitchFamily="34" charset="0"/>
              </a:rPr>
              <a:t>Tutor</a:t>
            </a:r>
          </a:p>
          <a:p>
            <a:pPr>
              <a:lnSpc>
                <a:spcPct val="150000"/>
              </a:lnSpc>
              <a:buFont typeface="Wingdings" panose="05000000000000000000" pitchFamily="2" charset="2"/>
              <a:buChar char="q"/>
            </a:pPr>
            <a:r>
              <a:rPr lang="en-GB" sz="1500" dirty="0" smtClean="0">
                <a:latin typeface="Arial" panose="020B0604020202020204" pitchFamily="34" charset="0"/>
                <a:cs typeface="Arial" panose="020B0604020202020204" pitchFamily="34" charset="0"/>
              </a:rPr>
              <a:t>The </a:t>
            </a:r>
            <a:r>
              <a:rPr lang="en-GB" sz="1500" b="1" dirty="0" smtClean="0">
                <a:latin typeface="Arial" panose="020B0604020202020204" pitchFamily="34" charset="0"/>
                <a:cs typeface="Arial" panose="020B0604020202020204" pitchFamily="34" charset="0"/>
              </a:rPr>
              <a:t>Classlists</a:t>
            </a:r>
            <a:r>
              <a:rPr lang="en-GB" sz="1500" dirty="0" smtClean="0">
                <a:latin typeface="Arial" panose="020B0604020202020204" pitchFamily="34" charset="0"/>
                <a:cs typeface="Arial" panose="020B0604020202020204" pitchFamily="34" charset="0"/>
              </a:rPr>
              <a:t> entity contains the keys of </a:t>
            </a:r>
            <a:r>
              <a:rPr lang="en-GB" sz="1500" b="1" dirty="0" smtClean="0">
                <a:latin typeface="Arial" panose="020B0604020202020204" pitchFamily="34" charset="0"/>
                <a:cs typeface="Arial" panose="020B0604020202020204" pitchFamily="34" charset="0"/>
              </a:rPr>
              <a:t>Studen</a:t>
            </a:r>
            <a:r>
              <a:rPr lang="en-GB" sz="1500" dirty="0" smtClean="0">
                <a:latin typeface="Arial" panose="020B0604020202020204" pitchFamily="34" charset="0"/>
                <a:cs typeface="Arial" panose="020B0604020202020204" pitchFamily="34" charset="0"/>
              </a:rPr>
              <a:t>t and </a:t>
            </a:r>
            <a:r>
              <a:rPr lang="en-GB" sz="1500" b="1" dirty="0" smtClean="0">
                <a:latin typeface="Arial" panose="020B0604020202020204" pitchFamily="34" charset="0"/>
                <a:cs typeface="Arial" panose="020B0604020202020204" pitchFamily="34" charset="0"/>
              </a:rPr>
              <a:t>Course</a:t>
            </a:r>
          </a:p>
          <a:p>
            <a:pPr>
              <a:lnSpc>
                <a:spcPct val="150000"/>
              </a:lnSpc>
              <a:buFont typeface="Wingdings" panose="05000000000000000000" pitchFamily="2" charset="2"/>
              <a:buChar char="q"/>
            </a:pPr>
            <a:r>
              <a:rPr lang="en-GB" sz="1500" dirty="0" smtClean="0">
                <a:latin typeface="Arial" panose="020B0604020202020204" pitchFamily="34" charset="0"/>
                <a:cs typeface="Arial" panose="020B0604020202020204" pitchFamily="34" charset="0"/>
              </a:rPr>
              <a:t>A </a:t>
            </a:r>
            <a:r>
              <a:rPr lang="en-GB" sz="1500" b="1" dirty="0" smtClean="0">
                <a:latin typeface="Arial" panose="020B0604020202020204" pitchFamily="34" charset="0"/>
                <a:cs typeface="Arial" panose="020B0604020202020204" pitchFamily="34" charset="0"/>
              </a:rPr>
              <a:t>Course</a:t>
            </a:r>
            <a:r>
              <a:rPr lang="en-GB" sz="1500" dirty="0" smtClean="0">
                <a:latin typeface="Arial" panose="020B0604020202020204" pitchFamily="34" charset="0"/>
                <a:cs typeface="Arial" panose="020B0604020202020204" pitchFamily="34" charset="0"/>
              </a:rPr>
              <a:t> contains a </a:t>
            </a:r>
            <a:r>
              <a:rPr lang="en-GB" sz="1500" b="1" dirty="0" err="1" smtClean="0">
                <a:latin typeface="Arial" panose="020B0604020202020204" pitchFamily="34" charset="0"/>
                <a:cs typeface="Arial" panose="020B0604020202020204" pitchFamily="34" charset="0"/>
              </a:rPr>
              <a:t>Classlist</a:t>
            </a:r>
            <a:endParaRPr lang="en-GB" sz="1500" b="1" dirty="0" smtClean="0">
              <a:latin typeface="Arial" panose="020B0604020202020204" pitchFamily="34" charset="0"/>
              <a:cs typeface="Arial" panose="020B0604020202020204" pitchFamily="34" charset="0"/>
            </a:endParaRPr>
          </a:p>
        </p:txBody>
      </p:sp>
      <p:sp>
        <p:nvSpPr>
          <p:cNvPr id="4" name="TextBox 3"/>
          <p:cNvSpPr txBox="1"/>
          <p:nvPr/>
        </p:nvSpPr>
        <p:spPr>
          <a:xfrm>
            <a:off x="230324" y="454222"/>
            <a:ext cx="5559727" cy="484748"/>
          </a:xfrm>
          <a:prstGeom prst="rect">
            <a:avLst/>
          </a:prstGeom>
          <a:noFill/>
        </p:spPr>
        <p:txBody>
          <a:bodyPr wrap="none" rtlCol="0">
            <a:spAutoFit/>
          </a:bodyPr>
          <a:lstStyle/>
          <a:p>
            <a:pPr>
              <a:lnSpc>
                <a:spcPct val="150000"/>
              </a:lnSpc>
            </a:pPr>
            <a:r>
              <a:rPr lang="en-GB" sz="1700" b="1" dirty="0">
                <a:latin typeface="Arial" panose="020B0604020202020204" pitchFamily="34" charset="0"/>
                <a:cs typeface="Arial" panose="020B0604020202020204" pitchFamily="34" charset="0"/>
              </a:rPr>
              <a:t>Example 2</a:t>
            </a:r>
            <a:r>
              <a:rPr lang="en-GB" sz="1700" dirty="0">
                <a:latin typeface="Arial" panose="020B0604020202020204" pitchFamily="34" charset="0"/>
                <a:cs typeface="Arial" panose="020B0604020202020204" pitchFamily="34" charset="0"/>
              </a:rPr>
              <a:t>: </a:t>
            </a:r>
            <a:r>
              <a:rPr lang="en-GB" sz="1700" dirty="0" smtClean="0">
                <a:latin typeface="Arial" panose="020B0604020202020204" pitchFamily="34" charset="0"/>
                <a:cs typeface="Arial" panose="020B0604020202020204" pitchFamily="34" charset="0"/>
              </a:rPr>
              <a:t>College </a:t>
            </a:r>
            <a:r>
              <a:rPr lang="en-GB" sz="1700" dirty="0" smtClean="0">
                <a:latin typeface="Arial" panose="020B0604020202020204" pitchFamily="34" charset="0"/>
                <a:cs typeface="Arial" panose="020B0604020202020204" pitchFamily="34" charset="0"/>
              </a:rPr>
              <a:t>Tutor’s </a:t>
            </a:r>
            <a:r>
              <a:rPr lang="en-GB" sz="1700" dirty="0" smtClean="0">
                <a:latin typeface="Arial" panose="020B0604020202020204" pitchFamily="34" charset="0"/>
                <a:cs typeface="Arial" panose="020B0604020202020204" pitchFamily="34" charset="0"/>
              </a:rPr>
              <a:t>list of courses and students</a:t>
            </a:r>
            <a:endParaRPr lang="en-GB"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37073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229600" cy="504056"/>
          </a:xfrm>
        </p:spPr>
        <p:txBody>
          <a:bodyPr>
            <a:normAutofit/>
          </a:bodyPr>
          <a:lstStyle/>
          <a:p>
            <a:r>
              <a:rPr lang="en-GB" sz="2200" u="sng" dirty="0" smtClean="0">
                <a:latin typeface="Arial" panose="020B0604020202020204" pitchFamily="34" charset="0"/>
                <a:cs typeface="Arial" panose="020B0604020202020204" pitchFamily="34" charset="0"/>
              </a:rPr>
              <a:t>E-R Data Modelling – Examples</a:t>
            </a:r>
            <a:endParaRPr lang="en-GB" sz="2200"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36860" y="1340768"/>
            <a:ext cx="8505455" cy="1944216"/>
          </a:xfrm>
        </p:spPr>
        <p:txBody>
          <a:bodyPr>
            <a:normAutofit/>
          </a:bodyPr>
          <a:lstStyle/>
          <a:p>
            <a:pPr marL="0" indent="0">
              <a:lnSpc>
                <a:spcPct val="150000"/>
              </a:lnSpc>
              <a:buNone/>
            </a:pPr>
            <a:r>
              <a:rPr lang="en-GB" sz="1500" b="1" dirty="0" smtClean="0">
                <a:latin typeface="Arial" panose="020B0604020202020204" pitchFamily="34" charset="0"/>
                <a:cs typeface="Arial" panose="020B0604020202020204" pitchFamily="34" charset="0"/>
              </a:rPr>
              <a:t>Question</a:t>
            </a:r>
          </a:p>
          <a:p>
            <a:pPr marL="0" indent="0">
              <a:lnSpc>
                <a:spcPct val="150000"/>
              </a:lnSpc>
              <a:buNone/>
            </a:pPr>
            <a:r>
              <a:rPr lang="en-GB" sz="1400" dirty="0" err="1">
                <a:latin typeface="Arial" panose="020B0604020202020204" pitchFamily="34" charset="0"/>
                <a:cs typeface="Arial" panose="020B0604020202020204" pitchFamily="34" charset="0"/>
              </a:rPr>
              <a:t>Mosspark</a:t>
            </a:r>
            <a:r>
              <a:rPr lang="en-GB" sz="1400" dirty="0">
                <a:latin typeface="Arial" panose="020B0604020202020204" pitchFamily="34" charset="0"/>
                <a:cs typeface="Arial" panose="020B0604020202020204" pitchFamily="34" charset="0"/>
              </a:rPr>
              <a:t> Surgery has doctors, nurses, midwives and patients. The patient has to telephone for appointments with the doctors or nurses and these appointments are allocated by the receptionist. An appointment can only be made with one doctor, midwife or nurse at a time. A patient </a:t>
            </a:r>
            <a:r>
              <a:rPr lang="en-GB" sz="1400" dirty="0" smtClean="0">
                <a:latin typeface="Arial" panose="020B0604020202020204" pitchFamily="34" charset="0"/>
                <a:cs typeface="Arial" panose="020B0604020202020204" pitchFamily="34" charset="0"/>
              </a:rPr>
              <a:t>can also register with only one </a:t>
            </a:r>
            <a:r>
              <a:rPr lang="en-GB" sz="1400" dirty="0">
                <a:latin typeface="Arial" panose="020B0604020202020204" pitchFamily="34" charset="0"/>
                <a:cs typeface="Arial" panose="020B0604020202020204" pitchFamily="34" charset="0"/>
              </a:rPr>
              <a:t>doctor.</a:t>
            </a:r>
            <a:endParaRPr lang="en-GB" sz="1400" b="1" dirty="0" smtClean="0">
              <a:latin typeface="Arial" panose="020B0604020202020204" pitchFamily="34" charset="0"/>
              <a:cs typeface="Arial" panose="020B0604020202020204" pitchFamily="34" charset="0"/>
            </a:endParaRPr>
          </a:p>
        </p:txBody>
      </p:sp>
      <p:sp>
        <p:nvSpPr>
          <p:cNvPr id="4" name="TextBox 3"/>
          <p:cNvSpPr txBox="1"/>
          <p:nvPr/>
        </p:nvSpPr>
        <p:spPr>
          <a:xfrm>
            <a:off x="230323" y="620688"/>
            <a:ext cx="7600157" cy="742063"/>
          </a:xfrm>
          <a:prstGeom prst="rect">
            <a:avLst/>
          </a:prstGeom>
          <a:noFill/>
        </p:spPr>
        <p:txBody>
          <a:bodyPr wrap="none" rtlCol="0">
            <a:spAutoFit/>
          </a:bodyPr>
          <a:lstStyle/>
          <a:p>
            <a:pPr>
              <a:lnSpc>
                <a:spcPct val="150000"/>
              </a:lnSpc>
            </a:pPr>
            <a:r>
              <a:rPr lang="en-GB" sz="1500" b="1" dirty="0">
                <a:latin typeface="Arial" panose="020B0604020202020204" pitchFamily="34" charset="0"/>
                <a:cs typeface="Arial" panose="020B0604020202020204" pitchFamily="34" charset="0"/>
              </a:rPr>
              <a:t>Example </a:t>
            </a:r>
            <a:r>
              <a:rPr lang="en-GB" sz="1500" b="1" dirty="0" smtClean="0">
                <a:latin typeface="Arial" panose="020B0604020202020204" pitchFamily="34" charset="0"/>
                <a:cs typeface="Arial" panose="020B0604020202020204" pitchFamily="34" charset="0"/>
              </a:rPr>
              <a:t>3</a:t>
            </a:r>
            <a:r>
              <a:rPr lang="en-GB" sz="1500" dirty="0" smtClean="0">
                <a:latin typeface="Arial" panose="020B0604020202020204" pitchFamily="34" charset="0"/>
                <a:cs typeface="Arial" panose="020B0604020202020204" pitchFamily="34" charset="0"/>
              </a:rPr>
              <a:t>: Study the following </a:t>
            </a:r>
            <a:r>
              <a:rPr lang="en-GB" sz="1500" dirty="0">
                <a:latin typeface="Arial" panose="020B0604020202020204" pitchFamily="34" charset="0"/>
                <a:cs typeface="Arial" panose="020B0604020202020204" pitchFamily="34" charset="0"/>
              </a:rPr>
              <a:t>information given and attempt to draw the entity model </a:t>
            </a:r>
            <a:endParaRPr lang="en-GB" sz="1500" dirty="0" smtClean="0">
              <a:latin typeface="Arial" panose="020B0604020202020204" pitchFamily="34" charset="0"/>
              <a:cs typeface="Arial" panose="020B0604020202020204" pitchFamily="34" charset="0"/>
            </a:endParaRPr>
          </a:p>
          <a:p>
            <a:pPr>
              <a:lnSpc>
                <a:spcPct val="150000"/>
              </a:lnSpc>
            </a:pPr>
            <a:r>
              <a:rPr lang="en-GB" sz="1500" dirty="0" smtClean="0">
                <a:latin typeface="Arial" panose="020B0604020202020204" pitchFamily="34" charset="0"/>
                <a:cs typeface="Arial" panose="020B0604020202020204" pitchFamily="34" charset="0"/>
              </a:rPr>
              <a:t>that </a:t>
            </a:r>
            <a:r>
              <a:rPr lang="en-GB" sz="1500" dirty="0">
                <a:latin typeface="Arial" panose="020B0604020202020204" pitchFamily="34" charset="0"/>
                <a:cs typeface="Arial" panose="020B0604020202020204" pitchFamily="34" charset="0"/>
              </a:rPr>
              <a:t>matches it.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716" y="3246990"/>
            <a:ext cx="4047370" cy="3441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23528" y="3244334"/>
            <a:ext cx="899605" cy="307777"/>
          </a:xfrm>
          <a:prstGeom prst="rect">
            <a:avLst/>
          </a:prstGeom>
        </p:spPr>
        <p:txBody>
          <a:bodyPr wrap="none">
            <a:spAutoFit/>
          </a:bodyPr>
          <a:lstStyle/>
          <a:p>
            <a:r>
              <a:rPr lang="en-GB" sz="1400" b="1" dirty="0" smtClean="0">
                <a:latin typeface="Arial" panose="020B0604020202020204" pitchFamily="34" charset="0"/>
                <a:cs typeface="Arial" panose="020B0604020202020204" pitchFamily="34" charset="0"/>
              </a:rPr>
              <a:t>Solution</a:t>
            </a:r>
            <a:endParaRPr lang="en-GB"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53862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850106"/>
          </a:xfrm>
        </p:spPr>
        <p:txBody>
          <a:bodyPr>
            <a:normAutofit/>
          </a:bodyPr>
          <a:lstStyle/>
          <a:p>
            <a:r>
              <a:rPr lang="en-GB" sz="3200" dirty="0"/>
              <a:t>Topics/Outline</a:t>
            </a:r>
          </a:p>
        </p:txBody>
      </p:sp>
      <p:sp>
        <p:nvSpPr>
          <p:cNvPr id="3" name="Content Placeholder 2"/>
          <p:cNvSpPr>
            <a:spLocks noGrp="1"/>
          </p:cNvSpPr>
          <p:nvPr>
            <p:ph idx="1"/>
          </p:nvPr>
        </p:nvSpPr>
        <p:spPr>
          <a:xfrm>
            <a:off x="539552" y="1268760"/>
            <a:ext cx="8147248" cy="4857403"/>
          </a:xfrm>
        </p:spPr>
        <p:txBody>
          <a:bodyPr>
            <a:normAutofit fontScale="92500" lnSpcReduction="20000"/>
          </a:bodyPr>
          <a:lstStyle/>
          <a:p>
            <a:r>
              <a:rPr lang="en-GB" sz="2800" dirty="0"/>
              <a:t>Database</a:t>
            </a:r>
            <a:r>
              <a:rPr lang="en-GB" dirty="0"/>
              <a:t> </a:t>
            </a:r>
            <a:r>
              <a:rPr lang="en-GB" sz="2000" dirty="0"/>
              <a:t>– Definition, Types, Terminologies, concepts, classes &amp; examples</a:t>
            </a:r>
          </a:p>
          <a:p>
            <a:pPr marL="0" indent="0">
              <a:buNone/>
            </a:pPr>
            <a:endParaRPr lang="en-GB" sz="1000" dirty="0"/>
          </a:p>
          <a:p>
            <a:r>
              <a:rPr lang="en-GB" sz="2800" dirty="0"/>
              <a:t>Flat Files</a:t>
            </a:r>
          </a:p>
          <a:p>
            <a:pPr marL="0" indent="0">
              <a:buNone/>
            </a:pPr>
            <a:endParaRPr lang="en-GB" sz="1000" dirty="0"/>
          </a:p>
          <a:p>
            <a:r>
              <a:rPr lang="en-GB" sz="2800" dirty="0"/>
              <a:t>Relational Database Management System (RDBMS)</a:t>
            </a:r>
          </a:p>
          <a:p>
            <a:pPr marL="0" indent="0">
              <a:buNone/>
            </a:pPr>
            <a:endParaRPr lang="en-GB" sz="1100" dirty="0"/>
          </a:p>
          <a:p>
            <a:r>
              <a:rPr lang="en-GB" sz="2800" dirty="0"/>
              <a:t>E-R </a:t>
            </a:r>
            <a:r>
              <a:rPr lang="en-GB" sz="2800" dirty="0" smtClean="0"/>
              <a:t>Data Model </a:t>
            </a:r>
            <a:r>
              <a:rPr lang="en-GB" sz="2800" dirty="0"/>
              <a:t>Systems</a:t>
            </a:r>
          </a:p>
          <a:p>
            <a:pPr marL="0" indent="0">
              <a:buNone/>
            </a:pPr>
            <a:endParaRPr lang="en-GB" sz="1000" dirty="0"/>
          </a:p>
          <a:p>
            <a:r>
              <a:rPr lang="en-GB" sz="2800" dirty="0"/>
              <a:t>Normalisation</a:t>
            </a:r>
          </a:p>
          <a:p>
            <a:pPr marL="0" indent="0">
              <a:buNone/>
            </a:pPr>
            <a:endParaRPr lang="en-GB" sz="1000" dirty="0"/>
          </a:p>
          <a:p>
            <a:r>
              <a:rPr lang="en-GB" sz="2800" dirty="0"/>
              <a:t>SQL </a:t>
            </a:r>
            <a:r>
              <a:rPr lang="en-GB" sz="2000" dirty="0"/>
              <a:t>– Introduction, queries, </a:t>
            </a:r>
          </a:p>
          <a:p>
            <a:pPr marL="0" indent="0">
              <a:buNone/>
            </a:pPr>
            <a:endParaRPr lang="en-GB" sz="1000" dirty="0"/>
          </a:p>
          <a:p>
            <a:r>
              <a:rPr lang="en-GB" sz="2800" dirty="0"/>
              <a:t>Creating Database </a:t>
            </a:r>
            <a:r>
              <a:rPr lang="en-GB" sz="2400" dirty="0"/>
              <a:t>(</a:t>
            </a:r>
            <a:r>
              <a:rPr lang="en-GB" sz="2000" dirty="0"/>
              <a:t>simple </a:t>
            </a:r>
            <a:r>
              <a:rPr lang="en-GB" sz="1800" dirty="0"/>
              <a:t>- excel </a:t>
            </a:r>
            <a:r>
              <a:rPr lang="en-GB" sz="2000" dirty="0"/>
              <a:t>&amp; structured </a:t>
            </a:r>
            <a:r>
              <a:rPr lang="en-GB" sz="1800" dirty="0"/>
              <a:t>- RDMS</a:t>
            </a:r>
            <a:r>
              <a:rPr lang="en-GB" sz="2400" dirty="0"/>
              <a:t>)</a:t>
            </a:r>
          </a:p>
          <a:p>
            <a:pPr marL="0" indent="0">
              <a:buNone/>
            </a:pPr>
            <a:endParaRPr lang="en-GB" sz="1000" dirty="0"/>
          </a:p>
          <a:p>
            <a:r>
              <a:rPr lang="en-GB" sz="2800" dirty="0"/>
              <a:t>Basic Operations </a:t>
            </a:r>
            <a:r>
              <a:rPr lang="en-GB" sz="2000" dirty="0"/>
              <a:t>(DB interrogation, data acquisition, modification, normalisation, manipulation….)</a:t>
            </a:r>
          </a:p>
        </p:txBody>
      </p:sp>
    </p:spTree>
    <p:extLst>
      <p:ext uri="{BB962C8B-B14F-4D97-AF65-F5344CB8AC3E}">
        <p14:creationId xmlns:p14="http://schemas.microsoft.com/office/powerpoint/2010/main" val="1925985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996952"/>
            <a:ext cx="8229600" cy="634082"/>
          </a:xfrm>
        </p:spPr>
        <p:txBody>
          <a:bodyPr>
            <a:normAutofit fontScale="90000"/>
          </a:bodyPr>
          <a:lstStyle/>
          <a:p>
            <a:r>
              <a:rPr lang="en-GB" sz="3600" dirty="0">
                <a:latin typeface="Arial" panose="020B0604020202020204" pitchFamily="34" charset="0"/>
                <a:cs typeface="Arial" panose="020B0604020202020204" pitchFamily="34" charset="0"/>
              </a:rPr>
              <a:t>Part. G</a:t>
            </a:r>
            <a:r>
              <a:rPr lang="en-GB" sz="3600" dirty="0" smtClean="0">
                <a:latin typeface="Arial" panose="020B0604020202020204" pitchFamily="34" charset="0"/>
                <a:cs typeface="Arial" panose="020B0604020202020204" pitchFamily="34" charset="0"/>
              </a:rPr>
              <a:t>: </a:t>
            </a:r>
            <a:r>
              <a:rPr lang="en-GB" sz="3600" dirty="0">
                <a:latin typeface="Arial" panose="020B0604020202020204" pitchFamily="34" charset="0"/>
                <a:cs typeface="Arial" panose="020B0604020202020204" pitchFamily="34" charset="0"/>
              </a:rPr>
              <a:t>E-R Data Model </a:t>
            </a:r>
            <a:br>
              <a:rPr lang="en-GB" sz="3600" dirty="0">
                <a:latin typeface="Arial" panose="020B0604020202020204" pitchFamily="34" charset="0"/>
                <a:cs typeface="Arial" panose="020B0604020202020204" pitchFamily="34" charset="0"/>
              </a:rPr>
            </a:br>
            <a:r>
              <a:rPr lang="en-GB" sz="3100" dirty="0">
                <a:solidFill>
                  <a:schemeClr val="bg1">
                    <a:lumMod val="65000"/>
                  </a:schemeClr>
                </a:solidFill>
                <a:latin typeface="Arial" panose="020B0604020202020204" pitchFamily="34" charset="0"/>
                <a:cs typeface="Arial" panose="020B0604020202020204" pitchFamily="34" charset="0"/>
              </a:rPr>
              <a:t>(Entity Model Diagrams)</a:t>
            </a:r>
          </a:p>
        </p:txBody>
      </p:sp>
    </p:spTree>
    <p:extLst>
      <p:ext uri="{BB962C8B-B14F-4D97-AF65-F5344CB8AC3E}">
        <p14:creationId xmlns:p14="http://schemas.microsoft.com/office/powerpoint/2010/main" val="6809995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4624"/>
            <a:ext cx="8229600" cy="634082"/>
          </a:xfrm>
        </p:spPr>
        <p:txBody>
          <a:bodyPr>
            <a:normAutofit/>
          </a:bodyPr>
          <a:lstStyle/>
          <a:p>
            <a:r>
              <a:rPr lang="en-GB" sz="2400" u="sng" dirty="0">
                <a:latin typeface="Arial" panose="020B0604020202020204" pitchFamily="34" charset="0"/>
                <a:cs typeface="Arial" panose="020B0604020202020204" pitchFamily="34" charset="0"/>
              </a:rPr>
              <a:t>What is E-R Model</a:t>
            </a:r>
            <a:r>
              <a:rPr lang="en-GB" sz="2400" u="sng" dirty="0" smtClean="0">
                <a:latin typeface="Arial" panose="020B0604020202020204" pitchFamily="34" charset="0"/>
                <a:cs typeface="Arial" panose="020B0604020202020204" pitchFamily="34" charset="0"/>
              </a:rPr>
              <a:t>? (Introduction)</a:t>
            </a:r>
            <a:endParaRPr lang="en-GB" sz="2400"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1520" y="980728"/>
            <a:ext cx="8568952" cy="5145435"/>
          </a:xfrm>
        </p:spPr>
        <p:txBody>
          <a:bodyPr>
            <a:normAutofit/>
          </a:bodyPr>
          <a:lstStyle/>
          <a:p>
            <a:pPr>
              <a:buFont typeface="Wingdings" panose="05000000000000000000" pitchFamily="2" charset="2"/>
              <a:buChar char="q"/>
            </a:pPr>
            <a:r>
              <a:rPr lang="en-GB" sz="2000" dirty="0" smtClean="0">
                <a:latin typeface="Arial" panose="020B0604020202020204" pitchFamily="34" charset="0"/>
                <a:cs typeface="Arial" panose="020B0604020202020204" pitchFamily="34" charset="0"/>
              </a:rPr>
              <a:t>The E-R (i.e. entity – relationship) model is a diagram designed to represent or show the relationship between </a:t>
            </a:r>
            <a:r>
              <a:rPr lang="en-GB" sz="2000" dirty="0" smtClean="0">
                <a:latin typeface="Arial" panose="020B0604020202020204" pitchFamily="34" charset="0"/>
                <a:cs typeface="Arial" panose="020B0604020202020204" pitchFamily="34" charset="0"/>
              </a:rPr>
              <a:t>the entities (</a:t>
            </a:r>
            <a:r>
              <a:rPr lang="en-GB" sz="2000" i="1" dirty="0" smtClean="0">
                <a:latin typeface="Arial" panose="020B0604020202020204" pitchFamily="34" charset="0"/>
                <a:cs typeface="Arial" panose="020B0604020202020204" pitchFamily="34" charset="0"/>
              </a:rPr>
              <a:t>and attributes</a:t>
            </a:r>
            <a:r>
              <a:rPr lang="en-GB" sz="2000" dirty="0" smtClean="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of database </a:t>
            </a:r>
            <a:r>
              <a:rPr lang="en-GB" sz="2000" dirty="0" smtClean="0">
                <a:latin typeface="Arial" panose="020B0604020202020204" pitchFamily="34" charset="0"/>
                <a:cs typeface="Arial" panose="020B0604020202020204" pitchFamily="34" charset="0"/>
              </a:rPr>
              <a:t>during design</a:t>
            </a:r>
            <a:r>
              <a:rPr lang="en-GB" sz="2000" dirty="0" smtClean="0">
                <a:latin typeface="Arial" panose="020B0604020202020204" pitchFamily="34" charset="0"/>
                <a:cs typeface="Arial" panose="020B0604020202020204" pitchFamily="34" charset="0"/>
              </a:rPr>
              <a:t>.</a:t>
            </a:r>
          </a:p>
          <a:p>
            <a:pPr marL="0" indent="0">
              <a:buNone/>
            </a:pPr>
            <a:endParaRPr lang="en-GB" sz="1000" dirty="0" smtClean="0">
              <a:latin typeface="Arial" panose="020B0604020202020204" pitchFamily="34" charset="0"/>
              <a:cs typeface="Arial" panose="020B0604020202020204" pitchFamily="34" charset="0"/>
            </a:endParaRPr>
          </a:p>
          <a:p>
            <a:pPr>
              <a:buFont typeface="Wingdings" panose="05000000000000000000" pitchFamily="2" charset="2"/>
              <a:buChar char="q"/>
            </a:pPr>
            <a:r>
              <a:rPr lang="en-GB" sz="2000" dirty="0" smtClean="0">
                <a:latin typeface="Arial" panose="020B0604020202020204" pitchFamily="34" charset="0"/>
                <a:cs typeface="Arial" panose="020B0604020202020204" pitchFamily="34" charset="0"/>
              </a:rPr>
              <a:t>The model serves as an important feature </a:t>
            </a:r>
            <a:r>
              <a:rPr lang="en-GB" sz="2000" dirty="0" smtClean="0">
                <a:latin typeface="Arial" panose="020B0604020202020204" pitchFamily="34" charset="0"/>
                <a:cs typeface="Arial" panose="020B0604020202020204" pitchFamily="34" charset="0"/>
              </a:rPr>
              <a:t>which enables database architects and users to </a:t>
            </a:r>
            <a:r>
              <a:rPr lang="en-GB" sz="2000" dirty="0" smtClean="0">
                <a:latin typeface="Arial" panose="020B0604020202020204" pitchFamily="34" charset="0"/>
                <a:cs typeface="Arial" panose="020B0604020202020204" pitchFamily="34" charset="0"/>
              </a:rPr>
              <a:t>navigate </a:t>
            </a:r>
            <a:r>
              <a:rPr lang="en-GB" sz="2000" dirty="0" smtClean="0">
                <a:latin typeface="Arial" panose="020B0604020202020204" pitchFamily="34" charset="0"/>
                <a:cs typeface="Arial" panose="020B0604020202020204" pitchFamily="34" charset="0"/>
              </a:rPr>
              <a:t>through the framework of </a:t>
            </a:r>
            <a:r>
              <a:rPr lang="en-GB" sz="2000" dirty="0" smtClean="0">
                <a:latin typeface="Arial" panose="020B0604020202020204" pitchFamily="34" charset="0"/>
                <a:cs typeface="Arial" panose="020B0604020202020204" pitchFamily="34" charset="0"/>
              </a:rPr>
              <a:t>a given database and its process queries.</a:t>
            </a:r>
          </a:p>
          <a:p>
            <a:pPr marL="0" indent="0">
              <a:buNone/>
            </a:pPr>
            <a:endParaRPr lang="en-GB" sz="1000" dirty="0" smtClean="0">
              <a:latin typeface="Arial" panose="020B0604020202020204" pitchFamily="34" charset="0"/>
              <a:cs typeface="Arial" panose="020B0604020202020204" pitchFamily="34" charset="0"/>
            </a:endParaRPr>
          </a:p>
          <a:p>
            <a:pPr>
              <a:buFont typeface="Wingdings" panose="05000000000000000000" pitchFamily="2" charset="2"/>
              <a:buChar char="q"/>
            </a:pPr>
            <a:r>
              <a:rPr lang="en-GB" sz="2000" dirty="0" smtClean="0">
                <a:latin typeface="Arial" panose="020B0604020202020204" pitchFamily="34" charset="0"/>
                <a:cs typeface="Arial" panose="020B0604020202020204" pitchFamily="34" charset="0"/>
              </a:rPr>
              <a:t>The E-R model diagram is usually setup by </a:t>
            </a:r>
            <a:r>
              <a:rPr lang="en-GB" sz="2000" dirty="0" smtClean="0">
                <a:latin typeface="Arial" panose="020B0604020202020204" pitchFamily="34" charset="0"/>
                <a:cs typeface="Arial" panose="020B0604020202020204" pitchFamily="34" charset="0"/>
              </a:rPr>
              <a:t>defining </a:t>
            </a:r>
            <a:r>
              <a:rPr lang="en-GB" sz="2000" dirty="0" smtClean="0">
                <a:latin typeface="Arial" panose="020B0604020202020204" pitchFamily="34" charset="0"/>
                <a:cs typeface="Arial" panose="020B0604020202020204" pitchFamily="34" charset="0"/>
              </a:rPr>
              <a:t>keys (primary &amp; </a:t>
            </a:r>
            <a:r>
              <a:rPr lang="en-GB" sz="2000" dirty="0" smtClean="0">
                <a:latin typeface="Arial" panose="020B0604020202020204" pitchFamily="34" charset="0"/>
                <a:cs typeface="Arial" panose="020B0604020202020204" pitchFamily="34" charset="0"/>
              </a:rPr>
              <a:t>foreign </a:t>
            </a:r>
            <a:r>
              <a:rPr lang="en-GB" sz="2000" dirty="0" smtClean="0">
                <a:latin typeface="Arial" panose="020B0604020202020204" pitchFamily="34" charset="0"/>
                <a:cs typeface="Arial" panose="020B0604020202020204" pitchFamily="34" charset="0"/>
              </a:rPr>
              <a:t>keys) such that </a:t>
            </a:r>
            <a:r>
              <a:rPr lang="en-GB" sz="2000" dirty="0" smtClean="0">
                <a:latin typeface="Arial" panose="020B0604020202020204" pitchFamily="34" charset="0"/>
                <a:cs typeface="Arial" panose="020B0604020202020204" pitchFamily="34" charset="0"/>
              </a:rPr>
              <a:t>entities and attributes that </a:t>
            </a:r>
            <a:r>
              <a:rPr lang="en-GB" sz="2000" dirty="0" smtClean="0">
                <a:latin typeface="Arial" panose="020B0604020202020204" pitchFamily="34" charset="0"/>
                <a:cs typeface="Arial" panose="020B0604020202020204" pitchFamily="34" charset="0"/>
              </a:rPr>
              <a:t>are </a:t>
            </a:r>
            <a:r>
              <a:rPr lang="en-GB" sz="2000" dirty="0" smtClean="0">
                <a:latin typeface="Arial" panose="020B0604020202020204" pitchFamily="34" charset="0"/>
                <a:cs typeface="Arial" panose="020B0604020202020204" pitchFamily="34" charset="0"/>
              </a:rPr>
              <a:t>related can be linked through </a:t>
            </a:r>
            <a:r>
              <a:rPr lang="en-GB" sz="2000" dirty="0" smtClean="0">
                <a:latin typeface="Arial" panose="020B0604020202020204" pitchFamily="34" charset="0"/>
                <a:cs typeface="Arial" panose="020B0604020202020204" pitchFamily="34" charset="0"/>
              </a:rPr>
              <a:t>their keys. </a:t>
            </a:r>
          </a:p>
          <a:p>
            <a:pPr marL="0" indent="0">
              <a:buNone/>
            </a:pPr>
            <a:endParaRPr lang="en-GB" sz="1000" dirty="0" smtClean="0">
              <a:latin typeface="Arial" panose="020B0604020202020204" pitchFamily="34" charset="0"/>
              <a:cs typeface="Arial" panose="020B0604020202020204" pitchFamily="34" charset="0"/>
            </a:endParaRPr>
          </a:p>
          <a:p>
            <a:pPr>
              <a:buFont typeface="Wingdings" panose="05000000000000000000" pitchFamily="2" charset="2"/>
              <a:buChar char="q"/>
            </a:pPr>
            <a:r>
              <a:rPr lang="en-GB" sz="2000" dirty="0" smtClean="0">
                <a:latin typeface="Arial" panose="020B0604020202020204" pitchFamily="34" charset="0"/>
                <a:cs typeface="Arial" panose="020B0604020202020204" pitchFamily="34" charset="0"/>
              </a:rPr>
              <a:t>It is good </a:t>
            </a:r>
            <a:r>
              <a:rPr lang="en-GB" sz="2000" dirty="0" smtClean="0">
                <a:latin typeface="Arial" panose="020B0604020202020204" pitchFamily="34" charset="0"/>
                <a:cs typeface="Arial" panose="020B0604020202020204" pitchFamily="34" charset="0"/>
              </a:rPr>
              <a:t>practise to setup the entity- </a:t>
            </a:r>
            <a:r>
              <a:rPr lang="en-GB" sz="2000" dirty="0" smtClean="0">
                <a:latin typeface="Arial" panose="020B0604020202020204" pitchFamily="34" charset="0"/>
                <a:cs typeface="Arial" panose="020B0604020202020204" pitchFamily="34" charset="0"/>
              </a:rPr>
              <a:t>relationship </a:t>
            </a:r>
            <a:r>
              <a:rPr lang="en-GB" sz="2000" dirty="0" smtClean="0">
                <a:latin typeface="Arial" panose="020B0604020202020204" pitchFamily="34" charset="0"/>
                <a:cs typeface="Arial" panose="020B0604020202020204" pitchFamily="34" charset="0"/>
              </a:rPr>
              <a:t>diagram prior to designing a </a:t>
            </a:r>
            <a:r>
              <a:rPr lang="en-GB" sz="2000" dirty="0" smtClean="0">
                <a:latin typeface="Arial" panose="020B0604020202020204" pitchFamily="34" charset="0"/>
                <a:cs typeface="Arial" panose="020B0604020202020204" pitchFamily="34" charset="0"/>
              </a:rPr>
              <a:t>database.</a:t>
            </a:r>
          </a:p>
        </p:txBody>
      </p:sp>
    </p:spTree>
    <p:extLst>
      <p:ext uri="{BB962C8B-B14F-4D97-AF65-F5344CB8AC3E}">
        <p14:creationId xmlns:p14="http://schemas.microsoft.com/office/powerpoint/2010/main" val="6784750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4624"/>
            <a:ext cx="8229600" cy="634082"/>
          </a:xfrm>
        </p:spPr>
        <p:txBody>
          <a:bodyPr>
            <a:normAutofit/>
          </a:bodyPr>
          <a:lstStyle/>
          <a:p>
            <a:r>
              <a:rPr lang="en-GB" sz="2400" u="sng" dirty="0" smtClean="0">
                <a:latin typeface="Arial" panose="020B0604020202020204" pitchFamily="34" charset="0"/>
                <a:cs typeface="Arial" panose="020B0604020202020204" pitchFamily="34" charset="0"/>
              </a:rPr>
              <a:t>Data Modelling</a:t>
            </a:r>
            <a:endParaRPr lang="en-GB" sz="2400"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1520" y="980728"/>
            <a:ext cx="8568952" cy="5145435"/>
          </a:xfrm>
        </p:spPr>
        <p:txBody>
          <a:bodyPr>
            <a:normAutofit/>
          </a:bodyPr>
          <a:lstStyle/>
          <a:p>
            <a:pPr>
              <a:buFont typeface="Wingdings" panose="05000000000000000000" pitchFamily="2" charset="2"/>
              <a:buChar char="q"/>
            </a:pPr>
            <a:r>
              <a:rPr lang="en-GB" sz="1800" dirty="0" smtClean="0">
                <a:latin typeface="Arial" panose="020B0604020202020204" pitchFamily="34" charset="0"/>
                <a:cs typeface="Arial" panose="020B0604020202020204" pitchFamily="34" charset="0"/>
              </a:rPr>
              <a:t>E-R data modelling is a technique that is widely employed across different industries (IT, engineering design, business, etc.) to show how information is, or should be stored and used within a system.</a:t>
            </a:r>
          </a:p>
          <a:p>
            <a:pPr marL="0" indent="0">
              <a:buNone/>
            </a:pPr>
            <a:endParaRPr lang="en-GB" sz="1000" dirty="0" smtClean="0">
              <a:latin typeface="Arial" panose="020B0604020202020204" pitchFamily="34" charset="0"/>
              <a:cs typeface="Arial" panose="020B0604020202020204" pitchFamily="34" charset="0"/>
            </a:endParaRPr>
          </a:p>
          <a:p>
            <a:pPr>
              <a:buFont typeface="Wingdings" panose="05000000000000000000" pitchFamily="2" charset="2"/>
              <a:buChar char="q"/>
            </a:pPr>
            <a:r>
              <a:rPr lang="en-GB" sz="1800" dirty="0" smtClean="0">
                <a:latin typeface="Arial" panose="020B0604020202020204" pitchFamily="34" charset="0"/>
                <a:cs typeface="Arial" panose="020B0604020202020204" pitchFamily="34" charset="0"/>
              </a:rPr>
              <a:t>The technique is aimed at </a:t>
            </a:r>
            <a:r>
              <a:rPr lang="en-GB" sz="1800" dirty="0" smtClean="0">
                <a:latin typeface="Arial" panose="020B0604020202020204" pitchFamily="34" charset="0"/>
                <a:cs typeface="Arial" panose="020B0604020202020204" pitchFamily="34" charset="0"/>
              </a:rPr>
              <a:t>creating an efficient way of storing, accessing, updating and using data in any organisation</a:t>
            </a:r>
            <a:r>
              <a:rPr lang="en-GB" sz="1800" dirty="0" smtClean="0">
                <a:latin typeface="Arial" panose="020B0604020202020204" pitchFamily="34" charset="0"/>
                <a:cs typeface="Arial" panose="020B0604020202020204" pitchFamily="34" charset="0"/>
              </a:rPr>
              <a:t>.</a:t>
            </a:r>
          </a:p>
          <a:p>
            <a:pPr marL="0" indent="0">
              <a:buNone/>
            </a:pPr>
            <a:endParaRPr lang="en-GB" sz="1000" dirty="0" smtClean="0">
              <a:latin typeface="Arial" panose="020B0604020202020204" pitchFamily="34" charset="0"/>
              <a:cs typeface="Arial" panose="020B0604020202020204" pitchFamily="34" charset="0"/>
            </a:endParaRPr>
          </a:p>
          <a:p>
            <a:pPr>
              <a:buFont typeface="Wingdings" panose="05000000000000000000" pitchFamily="2" charset="2"/>
              <a:buChar char="q"/>
            </a:pPr>
            <a:r>
              <a:rPr lang="en-GB" sz="1800" dirty="0" smtClean="0">
                <a:latin typeface="Arial" panose="020B0604020202020204" pitchFamily="34" charset="0"/>
                <a:cs typeface="Arial" panose="020B0604020202020204" pitchFamily="34" charset="0"/>
              </a:rPr>
              <a:t>The technique provides a solid foundation for systems design and a universal standard used for </a:t>
            </a:r>
            <a:r>
              <a:rPr lang="en-GB" sz="1800" dirty="0" smtClean="0">
                <a:latin typeface="Arial" panose="020B0604020202020204" pitchFamily="34" charset="0"/>
                <a:cs typeface="Arial" panose="020B0604020202020204" pitchFamily="34" charset="0"/>
              </a:rPr>
              <a:t>process </a:t>
            </a:r>
            <a:r>
              <a:rPr lang="en-GB" sz="1800" dirty="0" smtClean="0">
                <a:latin typeface="Arial" panose="020B0604020202020204" pitchFamily="34" charset="0"/>
                <a:cs typeface="Arial" panose="020B0604020202020204" pitchFamily="34" charset="0"/>
              </a:rPr>
              <a:t>documentation</a:t>
            </a:r>
            <a:r>
              <a:rPr lang="en-GB" sz="1800" dirty="0" smtClean="0">
                <a:latin typeface="Arial" panose="020B0604020202020204" pitchFamily="34" charset="0"/>
                <a:cs typeface="Arial" panose="020B0604020202020204" pitchFamily="34" charset="0"/>
              </a:rPr>
              <a:t>.</a:t>
            </a:r>
          </a:p>
          <a:p>
            <a:pPr marL="0" indent="0">
              <a:buNone/>
            </a:pPr>
            <a:endParaRPr lang="en-GB" sz="1000" dirty="0" smtClean="0">
              <a:latin typeface="Arial" panose="020B0604020202020204" pitchFamily="34" charset="0"/>
              <a:cs typeface="Arial" panose="020B0604020202020204" pitchFamily="34" charset="0"/>
            </a:endParaRPr>
          </a:p>
          <a:p>
            <a:pPr>
              <a:buFont typeface="Wingdings" panose="05000000000000000000" pitchFamily="2" charset="2"/>
              <a:buChar char="q"/>
            </a:pPr>
            <a:r>
              <a:rPr lang="en-GB" sz="1800" dirty="0" smtClean="0">
                <a:latin typeface="Arial" panose="020B0604020202020204" pitchFamily="34" charset="0"/>
                <a:cs typeface="Arial" panose="020B0604020202020204" pitchFamily="34" charset="0"/>
              </a:rPr>
              <a:t>The E-R model diagram generally serves as an essential precursor to analysis and design, maintenance and documentation, and for improving the performance of an existing system.</a:t>
            </a:r>
          </a:p>
          <a:p>
            <a:pPr marL="0" indent="0">
              <a:buNone/>
            </a:pPr>
            <a:endParaRPr lang="en-GB" sz="1000" dirty="0" smtClean="0">
              <a:latin typeface="Arial" panose="020B0604020202020204" pitchFamily="34" charset="0"/>
              <a:cs typeface="Arial" panose="020B0604020202020204" pitchFamily="34" charset="0"/>
            </a:endParaRPr>
          </a:p>
          <a:p>
            <a:pPr marL="0" indent="0">
              <a:buNone/>
            </a:pPr>
            <a:r>
              <a:rPr lang="en-GB" sz="1800" b="1" dirty="0" smtClean="0">
                <a:latin typeface="Arial" panose="020B0604020202020204" pitchFamily="34" charset="0"/>
                <a:cs typeface="Arial" panose="020B0604020202020204" pitchFamily="34" charset="0"/>
              </a:rPr>
              <a:t>Note: </a:t>
            </a:r>
          </a:p>
          <a:p>
            <a:pPr marL="0" indent="0">
              <a:buNone/>
            </a:pPr>
            <a:endParaRPr lang="en-GB" sz="600" dirty="0" smtClean="0">
              <a:latin typeface="Arial" panose="020B0604020202020204" pitchFamily="34" charset="0"/>
              <a:cs typeface="Arial" panose="020B0604020202020204" pitchFamily="34" charset="0"/>
            </a:endParaRPr>
          </a:p>
          <a:p>
            <a:pPr>
              <a:buFont typeface="Wingdings" panose="05000000000000000000" pitchFamily="2" charset="2"/>
              <a:buChar char="q"/>
            </a:pPr>
            <a:r>
              <a:rPr lang="en-GB" sz="1800" dirty="0" smtClean="0">
                <a:latin typeface="Arial" panose="020B0604020202020204" pitchFamily="34" charset="0"/>
                <a:cs typeface="Arial" panose="020B0604020202020204" pitchFamily="34" charset="0"/>
              </a:rPr>
              <a:t>The </a:t>
            </a:r>
            <a:r>
              <a:rPr lang="en-GB" sz="1800" dirty="0" smtClean="0">
                <a:latin typeface="Arial" panose="020B0604020202020204" pitchFamily="34" charset="0"/>
                <a:cs typeface="Arial" panose="020B0604020202020204" pitchFamily="34" charset="0"/>
              </a:rPr>
              <a:t>effectiveness </a:t>
            </a:r>
            <a:r>
              <a:rPr lang="en-GB" sz="1800" dirty="0" smtClean="0">
                <a:latin typeface="Arial" panose="020B0604020202020204" pitchFamily="34" charset="0"/>
                <a:cs typeface="Arial" panose="020B0604020202020204" pitchFamily="34" charset="0"/>
              </a:rPr>
              <a:t>of process execution in any organization relies </a:t>
            </a:r>
            <a:r>
              <a:rPr lang="en-GB" sz="1800" dirty="0" smtClean="0">
                <a:latin typeface="Arial" panose="020B0604020202020204" pitchFamily="34" charset="0"/>
                <a:cs typeface="Arial" panose="020B0604020202020204" pitchFamily="34" charset="0"/>
              </a:rPr>
              <a:t>on the efficient </a:t>
            </a:r>
            <a:r>
              <a:rPr lang="en-GB" sz="1800" dirty="0" smtClean="0">
                <a:latin typeface="Arial" panose="020B0604020202020204" pitchFamily="34" charset="0"/>
                <a:cs typeface="Arial" panose="020B0604020202020204" pitchFamily="34" charset="0"/>
              </a:rPr>
              <a:t>flow and processing of </a:t>
            </a:r>
            <a:r>
              <a:rPr lang="en-GB" sz="1800" dirty="0" smtClean="0">
                <a:latin typeface="Arial" panose="020B0604020202020204" pitchFamily="34" charset="0"/>
                <a:cs typeface="Arial" panose="020B0604020202020204" pitchFamily="34" charset="0"/>
              </a:rPr>
              <a:t>information at every given </a:t>
            </a:r>
            <a:r>
              <a:rPr lang="en-GB" sz="1800" dirty="0" err="1" smtClean="0">
                <a:latin typeface="Arial" panose="020B0604020202020204" pitchFamily="34" charset="0"/>
                <a:cs typeface="Arial" panose="020B0604020202020204" pitchFamily="34" charset="0"/>
              </a:rPr>
              <a:t>tme</a:t>
            </a:r>
            <a:r>
              <a:rPr lang="en-GB" sz="1800" dirty="0" smtClean="0">
                <a:latin typeface="Arial" panose="020B0604020202020204" pitchFamily="34" charset="0"/>
                <a:cs typeface="Arial" panose="020B0604020202020204" pitchFamily="34" charset="0"/>
              </a:rPr>
              <a:t>.</a:t>
            </a:r>
            <a:endParaRPr lang="en-GB"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4663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4624"/>
            <a:ext cx="8229600" cy="634082"/>
          </a:xfrm>
        </p:spPr>
        <p:txBody>
          <a:bodyPr>
            <a:normAutofit/>
          </a:bodyPr>
          <a:lstStyle/>
          <a:p>
            <a:r>
              <a:rPr lang="en-GB" sz="2400" u="sng" dirty="0" smtClean="0">
                <a:latin typeface="Arial" panose="020B0604020202020204" pitchFamily="34" charset="0"/>
                <a:cs typeface="Arial" panose="020B0604020202020204" pitchFamily="34" charset="0"/>
              </a:rPr>
              <a:t>Data Modelling – General Examples</a:t>
            </a:r>
            <a:endParaRPr lang="en-GB" sz="2400"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1520" y="980728"/>
            <a:ext cx="8568952" cy="5145435"/>
          </a:xfrm>
        </p:spPr>
        <p:txBody>
          <a:bodyPr>
            <a:normAutofit/>
          </a:bodyPr>
          <a:lstStyle/>
          <a:p>
            <a:pPr>
              <a:buFont typeface="Wingdings" panose="05000000000000000000" pitchFamily="2" charset="2"/>
              <a:buChar char="q"/>
            </a:pPr>
            <a:r>
              <a:rPr lang="en-GB" sz="2000" dirty="0" smtClean="0">
                <a:latin typeface="Arial" panose="020B0604020202020204" pitchFamily="34" charset="0"/>
                <a:cs typeface="Arial" panose="020B0604020202020204" pitchFamily="34" charset="0"/>
              </a:rPr>
              <a:t>University/College </a:t>
            </a:r>
            <a:r>
              <a:rPr lang="en-GB" sz="2000" dirty="0" smtClean="0">
                <a:latin typeface="Arial" panose="020B0604020202020204" pitchFamily="34" charset="0"/>
                <a:cs typeface="Arial" panose="020B0604020202020204" pitchFamily="34" charset="0"/>
              </a:rPr>
              <a:t>Example: </a:t>
            </a:r>
            <a:endParaRPr lang="en-GB" sz="2000" dirty="0" smtClean="0">
              <a:latin typeface="Arial" panose="020B0604020202020204" pitchFamily="34" charset="0"/>
              <a:cs typeface="Arial" panose="020B0604020202020204" pitchFamily="34" charset="0"/>
            </a:endParaRPr>
          </a:p>
          <a:p>
            <a:pPr lvl="1">
              <a:buFont typeface="Wingdings" panose="05000000000000000000" pitchFamily="2" charset="2"/>
              <a:buChar char="q"/>
            </a:pPr>
            <a:r>
              <a:rPr lang="en-GB" sz="1600" dirty="0" smtClean="0">
                <a:latin typeface="Arial" panose="020B0604020202020204" pitchFamily="34" charset="0"/>
                <a:cs typeface="Arial" panose="020B0604020202020204" pitchFamily="34" charset="0"/>
              </a:rPr>
              <a:t>Tutor – Course relationship</a:t>
            </a:r>
          </a:p>
          <a:p>
            <a:pPr lvl="1">
              <a:buFont typeface="Wingdings" panose="05000000000000000000" pitchFamily="2" charset="2"/>
              <a:buChar char="q"/>
            </a:pPr>
            <a:r>
              <a:rPr lang="en-GB" sz="1600" dirty="0" smtClean="0">
                <a:latin typeface="Arial" panose="020B0604020202020204" pitchFamily="34" charset="0"/>
                <a:cs typeface="Arial" panose="020B0604020202020204" pitchFamily="34" charset="0"/>
              </a:rPr>
              <a:t>Tutor – Course – Student relationship</a:t>
            </a:r>
          </a:p>
          <a:p>
            <a:pPr>
              <a:buFont typeface="Wingdings" panose="05000000000000000000" pitchFamily="2" charset="2"/>
              <a:buChar char="q"/>
            </a:pPr>
            <a:endParaRPr lang="en-GB" sz="2000" dirty="0" smtClean="0">
              <a:latin typeface="Arial" panose="020B0604020202020204" pitchFamily="34" charset="0"/>
              <a:cs typeface="Arial" panose="020B0604020202020204" pitchFamily="34" charset="0"/>
            </a:endParaRPr>
          </a:p>
          <a:p>
            <a:pPr>
              <a:buFont typeface="Wingdings" panose="05000000000000000000" pitchFamily="2" charset="2"/>
              <a:buChar char="q"/>
            </a:pPr>
            <a:r>
              <a:rPr lang="en-GB" sz="2000" dirty="0" smtClean="0">
                <a:latin typeface="Arial" panose="020B0604020202020204" pitchFamily="34" charset="0"/>
                <a:cs typeface="Arial" panose="020B0604020202020204" pitchFamily="34" charset="0"/>
              </a:rPr>
              <a:t>Organisation </a:t>
            </a:r>
            <a:r>
              <a:rPr lang="en-GB" sz="2000" dirty="0" smtClean="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Company/</a:t>
            </a:r>
            <a:r>
              <a:rPr lang="en-GB" sz="2000" dirty="0" smtClean="0">
                <a:latin typeface="Arial" panose="020B0604020202020204" pitchFamily="34" charset="0"/>
                <a:cs typeface="Arial" panose="020B0604020202020204" pitchFamily="34" charset="0"/>
              </a:rPr>
              <a:t>Client Example: </a:t>
            </a:r>
            <a:endParaRPr lang="en-GB" sz="2000" dirty="0">
              <a:latin typeface="Arial" panose="020B0604020202020204" pitchFamily="34" charset="0"/>
              <a:cs typeface="Arial" panose="020B0604020202020204" pitchFamily="34" charset="0"/>
            </a:endParaRPr>
          </a:p>
          <a:p>
            <a:pPr lvl="1">
              <a:buFont typeface="Wingdings" panose="05000000000000000000" pitchFamily="2" charset="2"/>
              <a:buChar char="q"/>
            </a:pPr>
            <a:r>
              <a:rPr lang="en-GB" sz="1600" dirty="0" smtClean="0">
                <a:latin typeface="Arial" panose="020B0604020202020204" pitchFamily="34" charset="0"/>
                <a:cs typeface="Arial" panose="020B0604020202020204" pitchFamily="34" charset="0"/>
              </a:rPr>
              <a:t>Board of Directors </a:t>
            </a:r>
            <a:r>
              <a:rPr lang="en-GB" sz="1600" dirty="0">
                <a:latin typeface="Arial" panose="020B0604020202020204" pitchFamily="34" charset="0"/>
                <a:cs typeface="Arial" panose="020B0604020202020204" pitchFamily="34" charset="0"/>
              </a:rPr>
              <a:t>– </a:t>
            </a:r>
            <a:r>
              <a:rPr lang="en-GB" sz="1600" dirty="0" smtClean="0">
                <a:latin typeface="Arial" panose="020B0604020202020204" pitchFamily="34" charset="0"/>
                <a:cs typeface="Arial" panose="020B0604020202020204" pitchFamily="34" charset="0"/>
              </a:rPr>
              <a:t>Manager </a:t>
            </a:r>
            <a:r>
              <a:rPr lang="en-GB" sz="1600" dirty="0">
                <a:latin typeface="Arial" panose="020B0604020202020204" pitchFamily="34" charset="0"/>
                <a:cs typeface="Arial" panose="020B0604020202020204" pitchFamily="34" charset="0"/>
              </a:rPr>
              <a:t>relationship</a:t>
            </a:r>
          </a:p>
          <a:p>
            <a:pPr lvl="1">
              <a:buFont typeface="Wingdings" panose="05000000000000000000" pitchFamily="2" charset="2"/>
              <a:buChar char="q"/>
            </a:pPr>
            <a:r>
              <a:rPr lang="en-GB" sz="1600" dirty="0" smtClean="0">
                <a:latin typeface="Arial" panose="020B0604020202020204" pitchFamily="34" charset="0"/>
                <a:cs typeface="Arial" panose="020B0604020202020204" pitchFamily="34" charset="0"/>
              </a:rPr>
              <a:t>Manager– Client relationship</a:t>
            </a:r>
          </a:p>
          <a:p>
            <a:pPr lvl="1">
              <a:buFont typeface="Wingdings" panose="05000000000000000000" pitchFamily="2" charset="2"/>
              <a:buChar char="q"/>
            </a:pPr>
            <a:endParaRPr lang="en-GB" sz="16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GB" sz="2000" dirty="0" smtClean="0">
                <a:latin typeface="Arial" panose="020B0604020202020204" pitchFamily="34" charset="0"/>
                <a:cs typeface="Arial" panose="020B0604020202020204" pitchFamily="34" charset="0"/>
              </a:rPr>
              <a:t>Company/Staffs Case </a:t>
            </a:r>
            <a:r>
              <a:rPr lang="en-GB" sz="2000" dirty="0" smtClean="0">
                <a:latin typeface="Arial" panose="020B0604020202020204" pitchFamily="34" charset="0"/>
                <a:cs typeface="Arial" panose="020B0604020202020204" pitchFamily="34" charset="0"/>
              </a:rPr>
              <a:t>Study Example: </a:t>
            </a:r>
            <a:endParaRPr lang="en-GB" sz="2000" dirty="0">
              <a:latin typeface="Arial" panose="020B0604020202020204" pitchFamily="34" charset="0"/>
              <a:cs typeface="Arial" panose="020B0604020202020204" pitchFamily="34" charset="0"/>
            </a:endParaRPr>
          </a:p>
          <a:p>
            <a:pPr lvl="1">
              <a:buFont typeface="Wingdings" panose="05000000000000000000" pitchFamily="2" charset="2"/>
              <a:buChar char="q"/>
            </a:pPr>
            <a:r>
              <a:rPr lang="en-GB" sz="1600" dirty="0" smtClean="0">
                <a:latin typeface="Arial" panose="020B0604020202020204" pitchFamily="34" charset="0"/>
                <a:cs typeface="Arial" panose="020B0604020202020204" pitchFamily="34" charset="0"/>
              </a:rPr>
              <a:t>General manager – Staffs relationship</a:t>
            </a:r>
            <a:endParaRPr lang="en-GB" sz="1600" dirty="0">
              <a:latin typeface="Arial" panose="020B0604020202020204" pitchFamily="34" charset="0"/>
              <a:cs typeface="Arial" panose="020B0604020202020204" pitchFamily="34" charset="0"/>
            </a:endParaRPr>
          </a:p>
          <a:p>
            <a:pPr lvl="1">
              <a:buFont typeface="Wingdings" panose="05000000000000000000" pitchFamily="2" charset="2"/>
              <a:buChar char="q"/>
            </a:pPr>
            <a:r>
              <a:rPr lang="en-GB" sz="1600" dirty="0" smtClean="0">
                <a:latin typeface="Arial" panose="020B0604020202020204" pitchFamily="34" charset="0"/>
                <a:cs typeface="Arial" panose="020B0604020202020204" pitchFamily="34" charset="0"/>
              </a:rPr>
              <a:t>General </a:t>
            </a:r>
            <a:r>
              <a:rPr lang="en-GB" sz="1600" dirty="0" smtClean="0">
                <a:latin typeface="Arial" panose="020B0604020202020204" pitchFamily="34" charset="0"/>
                <a:cs typeface="Arial" panose="020B0604020202020204" pitchFamily="34" charset="0"/>
              </a:rPr>
              <a:t>manager </a:t>
            </a:r>
            <a:r>
              <a:rPr lang="en-GB" sz="1600" dirty="0">
                <a:latin typeface="Arial" panose="020B0604020202020204" pitchFamily="34" charset="0"/>
                <a:cs typeface="Arial" panose="020B0604020202020204" pitchFamily="34" charset="0"/>
              </a:rPr>
              <a:t>– </a:t>
            </a:r>
            <a:r>
              <a:rPr lang="en-GB" sz="1600" dirty="0" smtClean="0">
                <a:latin typeface="Arial" panose="020B0604020202020204" pitchFamily="34" charset="0"/>
                <a:cs typeface="Arial" panose="020B0604020202020204" pitchFamily="34" charset="0"/>
              </a:rPr>
              <a:t>Department (sales, accounting,…) relationship</a:t>
            </a:r>
          </a:p>
          <a:p>
            <a:pPr lvl="1">
              <a:buFont typeface="Wingdings" panose="05000000000000000000" pitchFamily="2" charset="2"/>
              <a:buChar char="q"/>
            </a:pPr>
            <a:r>
              <a:rPr lang="en-GB" sz="1600" dirty="0">
                <a:latin typeface="Arial" panose="020B0604020202020204" pitchFamily="34" charset="0"/>
                <a:cs typeface="Arial" panose="020B0604020202020204" pitchFamily="34" charset="0"/>
              </a:rPr>
              <a:t>Accounts department – </a:t>
            </a:r>
            <a:r>
              <a:rPr lang="en-GB" sz="1600" dirty="0" smtClean="0">
                <a:latin typeface="Arial" panose="020B0604020202020204" pitchFamily="34" charset="0"/>
                <a:cs typeface="Arial" panose="020B0604020202020204" pitchFamily="34" charset="0"/>
              </a:rPr>
              <a:t>Sales relationship</a:t>
            </a:r>
          </a:p>
          <a:p>
            <a:pPr lvl="1">
              <a:buFont typeface="Wingdings" panose="05000000000000000000" pitchFamily="2" charset="2"/>
              <a:buChar char="q"/>
            </a:pPr>
            <a:r>
              <a:rPr lang="en-GB" sz="1600" dirty="0" smtClean="0">
                <a:latin typeface="Arial" panose="020B0604020202020204" pitchFamily="34" charset="0"/>
                <a:cs typeface="Arial" panose="020B0604020202020204" pitchFamily="34" charset="0"/>
              </a:rPr>
              <a:t>Accounts department – Invoice relationship</a:t>
            </a:r>
          </a:p>
          <a:p>
            <a:pPr lvl="1">
              <a:buFont typeface="Wingdings" panose="05000000000000000000" pitchFamily="2" charset="2"/>
              <a:buChar char="q"/>
            </a:pPr>
            <a:r>
              <a:rPr lang="en-GB" sz="1600" dirty="0" smtClean="0">
                <a:latin typeface="Arial" panose="020B0604020202020204" pitchFamily="34" charset="0"/>
                <a:cs typeface="Arial" panose="020B0604020202020204" pitchFamily="34" charset="0"/>
              </a:rPr>
              <a:t>Account department – Invoice – Sales – Customers relationship</a:t>
            </a:r>
            <a:endParaRPr lang="en-GB" sz="1600" dirty="0">
              <a:latin typeface="Arial" panose="020B0604020202020204" pitchFamily="34" charset="0"/>
              <a:cs typeface="Arial" panose="020B0604020202020204" pitchFamily="34" charset="0"/>
            </a:endParaRPr>
          </a:p>
          <a:p>
            <a:pPr lvl="1">
              <a:buFont typeface="Wingdings" panose="05000000000000000000" pitchFamily="2" charset="2"/>
              <a:buChar char="q"/>
            </a:pPr>
            <a:endParaRPr lang="en-GB"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01018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4624"/>
            <a:ext cx="8229600" cy="432048"/>
          </a:xfrm>
        </p:spPr>
        <p:txBody>
          <a:bodyPr>
            <a:normAutofit fontScale="90000"/>
          </a:bodyPr>
          <a:lstStyle/>
          <a:p>
            <a:r>
              <a:rPr lang="en-GB" sz="2400" u="sng" dirty="0" smtClean="0">
                <a:latin typeface="Arial" panose="020B0604020202020204" pitchFamily="34" charset="0"/>
                <a:cs typeface="Arial" panose="020B0604020202020204" pitchFamily="34" charset="0"/>
              </a:rPr>
              <a:t>E-R Data Modelling Symbols</a:t>
            </a:r>
            <a:endParaRPr lang="en-GB" sz="2400"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1520" y="620688"/>
            <a:ext cx="8568952" cy="6120680"/>
          </a:xfrm>
        </p:spPr>
        <p:txBody>
          <a:bodyPr>
            <a:normAutofit fontScale="77500" lnSpcReduction="20000"/>
          </a:bodyPr>
          <a:lstStyle/>
          <a:p>
            <a:pPr marL="0" indent="0">
              <a:buNone/>
            </a:pPr>
            <a:r>
              <a:rPr lang="en-GB" sz="2100" dirty="0" smtClean="0">
                <a:latin typeface="Arial" panose="020B0604020202020204" pitchFamily="34" charset="0"/>
                <a:cs typeface="Arial" panose="020B0604020202020204" pitchFamily="34" charset="0"/>
              </a:rPr>
              <a:t>The E-R data model uses a set of standard symbols to represent </a:t>
            </a:r>
            <a:r>
              <a:rPr lang="en-GB" sz="2100" dirty="0" smtClean="0">
                <a:latin typeface="Arial" panose="020B0604020202020204" pitchFamily="34" charset="0"/>
                <a:cs typeface="Arial" panose="020B0604020202020204" pitchFamily="34" charset="0"/>
              </a:rPr>
              <a:t>the relationship that exist across all the </a:t>
            </a:r>
            <a:r>
              <a:rPr lang="en-GB" sz="2100" dirty="0" smtClean="0">
                <a:latin typeface="Arial" panose="020B0604020202020204" pitchFamily="34" charset="0"/>
                <a:cs typeface="Arial" panose="020B0604020202020204" pitchFamily="34" charset="0"/>
              </a:rPr>
              <a:t>entities and associated attributes in a given database system.</a:t>
            </a:r>
            <a:endParaRPr lang="en-GB" sz="2100" dirty="0" smtClean="0">
              <a:latin typeface="Arial" panose="020B0604020202020204" pitchFamily="34" charset="0"/>
              <a:cs typeface="Arial" panose="020B0604020202020204" pitchFamily="34" charset="0"/>
            </a:endParaRPr>
          </a:p>
          <a:p>
            <a:pPr marL="0" indent="0">
              <a:buNone/>
            </a:pPr>
            <a:endParaRPr lang="en-GB" sz="1600" dirty="0">
              <a:latin typeface="Arial" panose="020B0604020202020204" pitchFamily="34" charset="0"/>
              <a:cs typeface="Arial" panose="020B0604020202020204" pitchFamily="34" charset="0"/>
            </a:endParaRPr>
          </a:p>
          <a:p>
            <a:pPr marL="0" indent="0">
              <a:buNone/>
            </a:pPr>
            <a:r>
              <a:rPr lang="en-GB" sz="2100" dirty="0" smtClean="0">
                <a:latin typeface="Arial" panose="020B0604020202020204" pitchFamily="34" charset="0"/>
                <a:cs typeface="Arial" panose="020B0604020202020204" pitchFamily="34" charset="0"/>
              </a:rPr>
              <a:t>The model diagram consist of the following symbols:</a:t>
            </a:r>
            <a:endParaRPr lang="en-GB" sz="2100" dirty="0">
              <a:latin typeface="Arial" panose="020B0604020202020204" pitchFamily="34" charset="0"/>
              <a:cs typeface="Arial" panose="020B0604020202020204" pitchFamily="34" charset="0"/>
            </a:endParaRPr>
          </a:p>
          <a:p>
            <a:pPr marL="0" indent="0">
              <a:buNone/>
            </a:pPr>
            <a:endParaRPr lang="en-GB" sz="2000" dirty="0" smtClean="0">
              <a:latin typeface="Arial" panose="020B0604020202020204" pitchFamily="34" charset="0"/>
              <a:cs typeface="Arial" panose="020B0604020202020204" pitchFamily="34" charset="0"/>
            </a:endParaRPr>
          </a:p>
          <a:p>
            <a:pPr>
              <a:buFont typeface="Wingdings" panose="05000000000000000000" pitchFamily="2" charset="2"/>
              <a:buChar char="q"/>
            </a:pPr>
            <a:r>
              <a:rPr lang="en-GB" sz="2100" b="1" dirty="0" smtClean="0">
                <a:latin typeface="Arial" panose="020B0604020202020204" pitchFamily="34" charset="0"/>
                <a:cs typeface="Arial" panose="020B0604020202020204" pitchFamily="34" charset="0"/>
              </a:rPr>
              <a:t>A Box</a:t>
            </a:r>
            <a:r>
              <a:rPr lang="en-GB" sz="2000" dirty="0" smtClean="0">
                <a:latin typeface="Arial" panose="020B0604020202020204" pitchFamily="34" charset="0"/>
                <a:cs typeface="Arial" panose="020B0604020202020204" pitchFamily="34" charset="0"/>
              </a:rPr>
              <a:t>: </a:t>
            </a:r>
          </a:p>
          <a:p>
            <a:pPr marL="0" indent="0">
              <a:buNone/>
            </a:pPr>
            <a:endParaRPr lang="en-GB" sz="800" dirty="0" smtClean="0">
              <a:latin typeface="Arial" panose="020B0604020202020204" pitchFamily="34" charset="0"/>
              <a:cs typeface="Arial" panose="020B0604020202020204" pitchFamily="34" charset="0"/>
            </a:endParaRPr>
          </a:p>
          <a:p>
            <a:pPr lvl="1">
              <a:buFont typeface="Wingdings" panose="05000000000000000000" pitchFamily="2" charset="2"/>
              <a:buChar char="§"/>
            </a:pPr>
            <a:r>
              <a:rPr lang="en-GB" sz="2100" dirty="0" smtClean="0">
                <a:latin typeface="Arial" panose="020B0604020202020204" pitchFamily="34" charset="0"/>
                <a:cs typeface="Arial" panose="020B0604020202020204" pitchFamily="34" charset="0"/>
              </a:rPr>
              <a:t>This is used to represent each entity in the model diagram     </a:t>
            </a:r>
          </a:p>
          <a:p>
            <a:pPr lvl="1">
              <a:buFont typeface="Wingdings" panose="05000000000000000000" pitchFamily="2" charset="2"/>
              <a:buChar char="§"/>
            </a:pPr>
            <a:endParaRPr lang="en-GB" sz="2100" dirty="0">
              <a:latin typeface="Arial" panose="020B0604020202020204" pitchFamily="34" charset="0"/>
              <a:cs typeface="Arial" panose="020B0604020202020204" pitchFamily="34" charset="0"/>
            </a:endParaRPr>
          </a:p>
          <a:p>
            <a:pPr marL="457200" lvl="1" indent="0">
              <a:buNone/>
            </a:pPr>
            <a:r>
              <a:rPr lang="en-GB" sz="2100" dirty="0" smtClean="0">
                <a:latin typeface="Arial" panose="020B0604020202020204" pitchFamily="34" charset="0"/>
                <a:cs typeface="Arial" panose="020B0604020202020204" pitchFamily="34" charset="0"/>
              </a:rPr>
              <a:t>                                                     </a:t>
            </a:r>
            <a:endParaRPr lang="en-GB" sz="2000" dirty="0" smtClean="0">
              <a:latin typeface="Arial" panose="020B0604020202020204" pitchFamily="34" charset="0"/>
              <a:cs typeface="Arial" panose="020B0604020202020204" pitchFamily="34" charset="0"/>
            </a:endParaRPr>
          </a:p>
          <a:p>
            <a:pPr marL="0" indent="0">
              <a:buNone/>
            </a:pPr>
            <a:endParaRPr lang="en-GB" sz="2000" dirty="0" smtClean="0">
              <a:latin typeface="Arial" panose="020B0604020202020204" pitchFamily="34" charset="0"/>
              <a:cs typeface="Arial" panose="020B0604020202020204" pitchFamily="34" charset="0"/>
            </a:endParaRPr>
          </a:p>
          <a:p>
            <a:pPr>
              <a:buFont typeface="Wingdings" panose="05000000000000000000" pitchFamily="2" charset="2"/>
              <a:buChar char="q"/>
            </a:pPr>
            <a:r>
              <a:rPr lang="en-GB" sz="2100" b="1" dirty="0" smtClean="0">
                <a:latin typeface="Arial" panose="020B0604020202020204" pitchFamily="34" charset="0"/>
                <a:cs typeface="Arial" panose="020B0604020202020204" pitchFamily="34" charset="0"/>
              </a:rPr>
              <a:t>A connector/Line</a:t>
            </a:r>
            <a:r>
              <a:rPr lang="en-GB" sz="2100" dirty="0" smtClean="0">
                <a:latin typeface="Arial" panose="020B0604020202020204" pitchFamily="34" charset="0"/>
                <a:cs typeface="Arial" panose="020B0604020202020204" pitchFamily="34" charset="0"/>
              </a:rPr>
              <a:t>: </a:t>
            </a:r>
          </a:p>
          <a:p>
            <a:pPr marL="0" indent="0">
              <a:buNone/>
            </a:pPr>
            <a:endParaRPr lang="en-GB" sz="800" dirty="0">
              <a:latin typeface="Arial" panose="020B0604020202020204" pitchFamily="34" charset="0"/>
              <a:cs typeface="Arial" panose="020B0604020202020204" pitchFamily="34" charset="0"/>
            </a:endParaRPr>
          </a:p>
          <a:p>
            <a:pPr lvl="1">
              <a:buFont typeface="Wingdings" panose="05000000000000000000" pitchFamily="2" charset="2"/>
              <a:buChar char="§"/>
            </a:pPr>
            <a:r>
              <a:rPr lang="en-GB" sz="2100" dirty="0" smtClean="0">
                <a:latin typeface="Arial" panose="020B0604020202020204" pitchFamily="34" charset="0"/>
                <a:cs typeface="Arial" panose="020B0604020202020204" pitchFamily="34" charset="0"/>
              </a:rPr>
              <a:t>Usually called ‘crow’s foot’  </a:t>
            </a:r>
          </a:p>
          <a:p>
            <a:pPr marL="457200" lvl="1" indent="0">
              <a:buNone/>
            </a:pPr>
            <a:r>
              <a:rPr lang="en-GB" sz="2100" dirty="0" smtClean="0">
                <a:latin typeface="Arial" panose="020B0604020202020204" pitchFamily="34" charset="0"/>
                <a:cs typeface="Arial" panose="020B0604020202020204" pitchFamily="34" charset="0"/>
              </a:rPr>
              <a:t>                                         </a:t>
            </a:r>
            <a:endParaRPr lang="en-GB" sz="800" dirty="0">
              <a:latin typeface="Arial" panose="020B0604020202020204" pitchFamily="34" charset="0"/>
              <a:cs typeface="Arial" panose="020B0604020202020204" pitchFamily="34" charset="0"/>
            </a:endParaRPr>
          </a:p>
          <a:p>
            <a:pPr lvl="1">
              <a:buFont typeface="Wingdings" panose="05000000000000000000" pitchFamily="2" charset="2"/>
              <a:buChar char="§"/>
            </a:pPr>
            <a:r>
              <a:rPr lang="en-GB" sz="2100" dirty="0" smtClean="0">
                <a:latin typeface="Arial" panose="020B0604020202020204" pitchFamily="34" charset="0"/>
                <a:cs typeface="Arial" panose="020B0604020202020204" pitchFamily="34" charset="0"/>
              </a:rPr>
              <a:t>Used to represent </a:t>
            </a:r>
            <a:r>
              <a:rPr lang="en-GB" sz="2100" u="sng" dirty="0" smtClean="0">
                <a:latin typeface="Arial" panose="020B0604020202020204" pitchFamily="34" charset="0"/>
                <a:cs typeface="Arial" panose="020B0604020202020204" pitchFamily="34" charset="0"/>
              </a:rPr>
              <a:t>relationship</a:t>
            </a:r>
            <a:r>
              <a:rPr lang="en-GB" sz="2100" dirty="0" smtClean="0">
                <a:latin typeface="Arial" panose="020B0604020202020204" pitchFamily="34" charset="0"/>
                <a:cs typeface="Arial" panose="020B0604020202020204" pitchFamily="34" charset="0"/>
              </a:rPr>
              <a:t> between two or more entities</a:t>
            </a:r>
          </a:p>
          <a:p>
            <a:pPr marL="457200" lvl="1" indent="0">
              <a:buNone/>
            </a:pPr>
            <a:endParaRPr lang="en-GB" sz="800" dirty="0" smtClean="0">
              <a:latin typeface="Arial" panose="020B0604020202020204" pitchFamily="34" charset="0"/>
              <a:cs typeface="Arial" panose="020B0604020202020204" pitchFamily="34" charset="0"/>
            </a:endParaRPr>
          </a:p>
          <a:p>
            <a:pPr lvl="1">
              <a:buFont typeface="Wingdings" panose="05000000000000000000" pitchFamily="2" charset="2"/>
              <a:buChar char="§"/>
            </a:pPr>
            <a:r>
              <a:rPr lang="en-GB" sz="2100" dirty="0" smtClean="0">
                <a:latin typeface="Arial" panose="020B0604020202020204" pitchFamily="34" charset="0"/>
                <a:cs typeface="Arial" panose="020B0604020202020204" pitchFamily="34" charset="0"/>
              </a:rPr>
              <a:t>A relationship in the E-R model diagram represent the association between two entities  to which all of the occurrences of those </a:t>
            </a:r>
            <a:r>
              <a:rPr lang="en-GB" sz="2100" dirty="0" smtClean="0">
                <a:latin typeface="Arial" panose="020B0604020202020204" pitchFamily="34" charset="0"/>
                <a:cs typeface="Arial" panose="020B0604020202020204" pitchFamily="34" charset="0"/>
              </a:rPr>
              <a:t>entities must </a:t>
            </a:r>
            <a:r>
              <a:rPr lang="en-GB" sz="2100" dirty="0" smtClean="0">
                <a:latin typeface="Arial" panose="020B0604020202020204" pitchFamily="34" charset="0"/>
                <a:cs typeface="Arial" panose="020B0604020202020204" pitchFamily="34" charset="0"/>
              </a:rPr>
              <a:t>conform.</a:t>
            </a:r>
          </a:p>
          <a:p>
            <a:pPr marL="457200" lvl="1" indent="0">
              <a:buNone/>
            </a:pPr>
            <a:endParaRPr lang="en-GB" sz="700" dirty="0" smtClean="0">
              <a:latin typeface="Arial" panose="020B0604020202020204" pitchFamily="34" charset="0"/>
              <a:cs typeface="Arial" panose="020B0604020202020204" pitchFamily="34" charset="0"/>
            </a:endParaRPr>
          </a:p>
          <a:p>
            <a:pPr lvl="1">
              <a:buFont typeface="Wingdings" panose="05000000000000000000" pitchFamily="2" charset="2"/>
              <a:buChar char="§"/>
            </a:pPr>
            <a:r>
              <a:rPr lang="en-GB" sz="2100" dirty="0" smtClean="0">
                <a:latin typeface="Arial" panose="020B0604020202020204" pitchFamily="34" charset="0"/>
                <a:cs typeface="Arial" panose="020B0604020202020204" pitchFamily="34" charset="0"/>
              </a:rPr>
              <a:t>The line represents two reciprocal relationships: that of the first entity with respect to the second, and that of the second with respect to the first.</a:t>
            </a:r>
          </a:p>
          <a:p>
            <a:pPr marL="457200" lvl="1" indent="0">
              <a:buNone/>
            </a:pPr>
            <a:endParaRPr lang="en-GB" sz="1600" dirty="0">
              <a:latin typeface="Arial" panose="020B0604020202020204" pitchFamily="34" charset="0"/>
              <a:cs typeface="Arial" panose="020B0604020202020204" pitchFamily="34" charset="0"/>
            </a:endParaRPr>
          </a:p>
          <a:p>
            <a:pPr marL="0" indent="0">
              <a:buNone/>
            </a:pPr>
            <a:r>
              <a:rPr lang="en-GB" sz="2100" b="1" dirty="0" smtClean="0">
                <a:latin typeface="Arial" panose="020B0604020202020204" pitchFamily="34" charset="0"/>
                <a:cs typeface="Arial" panose="020B0604020202020204" pitchFamily="34" charset="0"/>
              </a:rPr>
              <a:t>Note: </a:t>
            </a:r>
          </a:p>
          <a:p>
            <a:pPr marL="0" indent="0">
              <a:buNone/>
            </a:pPr>
            <a:endParaRPr lang="en-GB" sz="1400" dirty="0" smtClean="0">
              <a:latin typeface="Arial" panose="020B0604020202020204" pitchFamily="34" charset="0"/>
              <a:cs typeface="Arial" panose="020B0604020202020204" pitchFamily="34" charset="0"/>
            </a:endParaRPr>
          </a:p>
          <a:p>
            <a:pPr>
              <a:buFont typeface="Wingdings" panose="05000000000000000000" pitchFamily="2" charset="2"/>
              <a:buChar char="q"/>
            </a:pPr>
            <a:r>
              <a:rPr lang="en-GB" sz="2100" dirty="0" smtClean="0">
                <a:latin typeface="Arial" panose="020B0604020202020204" pitchFamily="34" charset="0"/>
                <a:cs typeface="Arial" panose="020B0604020202020204" pitchFamily="34" charset="0"/>
              </a:rPr>
              <a:t>The E-R model diagram is constructed by linking </a:t>
            </a:r>
            <a:r>
              <a:rPr lang="en-GB" sz="2100" dirty="0" smtClean="0">
                <a:latin typeface="Arial" panose="020B0604020202020204" pitchFamily="34" charset="0"/>
                <a:cs typeface="Arial" panose="020B0604020202020204" pitchFamily="34" charset="0"/>
              </a:rPr>
              <a:t>entities together </a:t>
            </a:r>
            <a:r>
              <a:rPr lang="en-GB" sz="2100" dirty="0" smtClean="0">
                <a:latin typeface="Arial" panose="020B0604020202020204" pitchFamily="34" charset="0"/>
                <a:cs typeface="Arial" panose="020B0604020202020204" pitchFamily="34" charset="0"/>
              </a:rPr>
              <a:t>that are </a:t>
            </a:r>
            <a:r>
              <a:rPr lang="en-GB" sz="2100" dirty="0" smtClean="0">
                <a:latin typeface="Arial" panose="020B0604020202020204" pitchFamily="34" charset="0"/>
                <a:cs typeface="Arial" panose="020B0604020202020204" pitchFamily="34" charset="0"/>
              </a:rPr>
              <a:t>related through their </a:t>
            </a:r>
            <a:r>
              <a:rPr lang="en-GB" sz="2100" dirty="0" smtClean="0">
                <a:latin typeface="Arial" panose="020B0604020202020204" pitchFamily="34" charset="0"/>
                <a:cs typeface="Arial" panose="020B0604020202020204" pitchFamily="34" charset="0"/>
              </a:rPr>
              <a:t>keys.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1844824"/>
            <a:ext cx="191452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7741" y="3399542"/>
            <a:ext cx="2111474" cy="420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15601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4624"/>
            <a:ext cx="8229600" cy="634082"/>
          </a:xfrm>
        </p:spPr>
        <p:txBody>
          <a:bodyPr>
            <a:normAutofit/>
          </a:bodyPr>
          <a:lstStyle/>
          <a:p>
            <a:r>
              <a:rPr lang="en-GB" sz="2400" u="sng" dirty="0" smtClean="0">
                <a:latin typeface="Arial" panose="020B0604020202020204" pitchFamily="34" charset="0"/>
                <a:cs typeface="Arial" panose="020B0604020202020204" pitchFamily="34" charset="0"/>
              </a:rPr>
              <a:t>E-R Data Modelling – Relationship Types</a:t>
            </a:r>
            <a:endParaRPr lang="en-GB" sz="2400"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1520" y="980728"/>
            <a:ext cx="8568952" cy="5145435"/>
          </a:xfrm>
        </p:spPr>
        <p:txBody>
          <a:bodyPr>
            <a:normAutofit/>
          </a:bodyPr>
          <a:lstStyle/>
          <a:p>
            <a:pPr marL="0" indent="0">
              <a:buNone/>
            </a:pPr>
            <a:r>
              <a:rPr lang="en-GB" sz="1800" dirty="0" smtClean="0">
                <a:latin typeface="Arial" panose="020B0604020202020204" pitchFamily="34" charset="0"/>
                <a:cs typeface="Arial" panose="020B0604020202020204" pitchFamily="34" charset="0"/>
              </a:rPr>
              <a:t>There are </a:t>
            </a:r>
            <a:r>
              <a:rPr lang="en-GB" sz="1800" dirty="0" smtClean="0">
                <a:latin typeface="Arial" panose="020B0604020202020204" pitchFamily="34" charset="0"/>
                <a:cs typeface="Arial" panose="020B0604020202020204" pitchFamily="34" charset="0"/>
              </a:rPr>
              <a:t>three </a:t>
            </a:r>
            <a:r>
              <a:rPr lang="en-GB" sz="1800" dirty="0" smtClean="0">
                <a:latin typeface="Arial" panose="020B0604020202020204" pitchFamily="34" charset="0"/>
                <a:cs typeface="Arial" panose="020B0604020202020204" pitchFamily="34" charset="0"/>
              </a:rPr>
              <a:t>types of </a:t>
            </a:r>
            <a:r>
              <a:rPr lang="en-GB" sz="1800" dirty="0" smtClean="0">
                <a:latin typeface="Arial" panose="020B0604020202020204" pitchFamily="34" charset="0"/>
                <a:cs typeface="Arial" panose="020B0604020202020204" pitchFamily="34" charset="0"/>
              </a:rPr>
              <a:t>relationships commonly recognised to exist between entities </a:t>
            </a:r>
            <a:r>
              <a:rPr lang="en-GB" sz="1800" dirty="0" smtClean="0">
                <a:latin typeface="Arial" panose="020B0604020202020204" pitchFamily="34" charset="0"/>
                <a:cs typeface="Arial" panose="020B0604020202020204" pitchFamily="34" charset="0"/>
              </a:rPr>
              <a:t>within </a:t>
            </a:r>
            <a:r>
              <a:rPr lang="en-GB" sz="1800" dirty="0" smtClean="0">
                <a:latin typeface="Arial" panose="020B0604020202020204" pitchFamily="34" charset="0"/>
                <a:cs typeface="Arial" panose="020B0604020202020204" pitchFamily="34" charset="0"/>
              </a:rPr>
              <a:t>a </a:t>
            </a:r>
            <a:r>
              <a:rPr lang="en-GB" sz="1800" dirty="0" smtClean="0">
                <a:latin typeface="Arial" panose="020B0604020202020204" pitchFamily="34" charset="0"/>
                <a:cs typeface="Arial" panose="020B0604020202020204" pitchFamily="34" charset="0"/>
              </a:rPr>
              <a:t>model </a:t>
            </a:r>
            <a:r>
              <a:rPr lang="en-GB" sz="1800" dirty="0" smtClean="0">
                <a:latin typeface="Arial" panose="020B0604020202020204" pitchFamily="34" charset="0"/>
                <a:cs typeface="Arial" panose="020B0604020202020204" pitchFamily="34" charset="0"/>
              </a:rPr>
              <a:t>diagram.</a:t>
            </a:r>
          </a:p>
          <a:p>
            <a:pPr marL="0" indent="0">
              <a:buNone/>
            </a:pPr>
            <a:endParaRPr lang="en-GB" sz="1800" dirty="0">
              <a:latin typeface="Arial" panose="020B0604020202020204" pitchFamily="34" charset="0"/>
              <a:cs typeface="Arial" panose="020B0604020202020204" pitchFamily="34" charset="0"/>
            </a:endParaRPr>
          </a:p>
          <a:p>
            <a:pPr marL="0" indent="0">
              <a:buNone/>
            </a:pPr>
            <a:r>
              <a:rPr lang="en-GB" sz="1800" dirty="0" smtClean="0">
                <a:latin typeface="Arial" panose="020B0604020202020204" pitchFamily="34" charset="0"/>
                <a:cs typeface="Arial" panose="020B0604020202020204" pitchFamily="34" charset="0"/>
              </a:rPr>
              <a:t>They are;</a:t>
            </a:r>
            <a:endParaRPr lang="en-GB" sz="1800" dirty="0" smtClean="0">
              <a:latin typeface="Arial" panose="020B0604020202020204" pitchFamily="34" charset="0"/>
              <a:cs typeface="Arial" panose="020B0604020202020204" pitchFamily="34" charset="0"/>
            </a:endParaRPr>
          </a:p>
          <a:p>
            <a:pPr marL="0" indent="0">
              <a:buNone/>
            </a:pPr>
            <a:endParaRPr lang="en-GB" sz="1000" dirty="0" smtClean="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q"/>
            </a:pPr>
            <a:r>
              <a:rPr lang="en-GB" sz="2000" dirty="0" smtClean="0">
                <a:latin typeface="Arial" panose="020B0604020202020204" pitchFamily="34" charset="0"/>
                <a:cs typeface="Arial" panose="020B0604020202020204" pitchFamily="34" charset="0"/>
              </a:rPr>
              <a:t>One </a:t>
            </a:r>
            <a:r>
              <a:rPr lang="en-GB" sz="2000" dirty="0" smtClean="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One Relationship </a:t>
            </a:r>
          </a:p>
          <a:p>
            <a:pPr>
              <a:lnSpc>
                <a:spcPct val="150000"/>
              </a:lnSpc>
              <a:buFont typeface="Wingdings" panose="05000000000000000000" pitchFamily="2" charset="2"/>
              <a:buChar char="q"/>
            </a:pPr>
            <a:r>
              <a:rPr lang="en-GB" sz="2000" dirty="0" smtClean="0">
                <a:latin typeface="Arial" panose="020B0604020202020204" pitchFamily="34" charset="0"/>
                <a:cs typeface="Arial" panose="020B0604020202020204" pitchFamily="34" charset="0"/>
              </a:rPr>
              <a:t>One </a:t>
            </a:r>
            <a:r>
              <a:rPr lang="en-GB" sz="2000" dirty="0" smtClean="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Many Relationship</a:t>
            </a:r>
          </a:p>
          <a:p>
            <a:pPr>
              <a:lnSpc>
                <a:spcPct val="150000"/>
              </a:lnSpc>
              <a:buFont typeface="Wingdings" panose="05000000000000000000" pitchFamily="2" charset="2"/>
              <a:buChar char="q"/>
            </a:pPr>
            <a:r>
              <a:rPr lang="en-GB" sz="2000" dirty="0" smtClean="0">
                <a:latin typeface="Arial" panose="020B0604020202020204" pitchFamily="34" charset="0"/>
                <a:cs typeface="Arial" panose="020B0604020202020204" pitchFamily="34" charset="0"/>
              </a:rPr>
              <a:t>Many </a:t>
            </a:r>
            <a:r>
              <a:rPr lang="en-GB" sz="2000" dirty="0" smtClean="0">
                <a:latin typeface="Arial" panose="020B0604020202020204" pitchFamily="34" charset="0"/>
                <a:cs typeface="Arial" panose="020B0604020202020204" pitchFamily="34" charset="0"/>
              </a:rPr>
              <a:t>– Many </a:t>
            </a:r>
            <a:r>
              <a:rPr lang="en-GB" sz="2000" dirty="0" smtClean="0">
                <a:latin typeface="Arial" panose="020B0604020202020204" pitchFamily="34" charset="0"/>
                <a:cs typeface="Arial" panose="020B0604020202020204" pitchFamily="34" charset="0"/>
              </a:rPr>
              <a:t>Relationship</a:t>
            </a:r>
          </a:p>
        </p:txBody>
      </p:sp>
    </p:spTree>
    <p:extLst>
      <p:ext uri="{BB962C8B-B14F-4D97-AF65-F5344CB8AC3E}">
        <p14:creationId xmlns:p14="http://schemas.microsoft.com/office/powerpoint/2010/main" val="39393552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4624"/>
            <a:ext cx="8229600" cy="634082"/>
          </a:xfrm>
        </p:spPr>
        <p:txBody>
          <a:bodyPr>
            <a:normAutofit/>
          </a:bodyPr>
          <a:lstStyle/>
          <a:p>
            <a:r>
              <a:rPr lang="en-GB" sz="2400" u="sng" dirty="0" smtClean="0">
                <a:latin typeface="Arial" panose="020B0604020202020204" pitchFamily="34" charset="0"/>
                <a:cs typeface="Arial" panose="020B0604020202020204" pitchFamily="34" charset="0"/>
              </a:rPr>
              <a:t>E-R Data Modelling – Relationship Types</a:t>
            </a:r>
            <a:endParaRPr lang="en-GB" sz="2400"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1520" y="980728"/>
            <a:ext cx="8424936" cy="5145435"/>
          </a:xfrm>
        </p:spPr>
        <p:txBody>
          <a:bodyPr>
            <a:normAutofit/>
          </a:bodyPr>
          <a:lstStyle/>
          <a:p>
            <a:pPr marL="457200" indent="-457200">
              <a:lnSpc>
                <a:spcPct val="150000"/>
              </a:lnSpc>
              <a:buFont typeface="+mj-lt"/>
              <a:buAutoNum type="arabicPeriod"/>
            </a:pPr>
            <a:r>
              <a:rPr lang="en-GB" sz="2000" b="1" dirty="0" smtClean="0">
                <a:latin typeface="Arial" panose="020B0604020202020204" pitchFamily="34" charset="0"/>
                <a:cs typeface="Arial" panose="020B0604020202020204" pitchFamily="34" charset="0"/>
              </a:rPr>
              <a:t>One - </a:t>
            </a:r>
            <a:r>
              <a:rPr lang="en-GB" sz="2000" b="1" dirty="0" smtClean="0">
                <a:latin typeface="Arial" panose="020B0604020202020204" pitchFamily="34" charset="0"/>
                <a:cs typeface="Arial" panose="020B0604020202020204" pitchFamily="34" charset="0"/>
              </a:rPr>
              <a:t>One </a:t>
            </a:r>
            <a:r>
              <a:rPr lang="en-GB" sz="2000" b="1" dirty="0" smtClean="0">
                <a:latin typeface="Arial" panose="020B0604020202020204" pitchFamily="34" charset="0"/>
                <a:cs typeface="Arial" panose="020B0604020202020204" pitchFamily="34" charset="0"/>
              </a:rPr>
              <a:t>Relationship </a:t>
            </a:r>
          </a:p>
          <a:p>
            <a:pPr lvl="1">
              <a:lnSpc>
                <a:spcPct val="150000"/>
              </a:lnSpc>
              <a:buFont typeface="Wingdings" panose="05000000000000000000" pitchFamily="2" charset="2"/>
              <a:buChar char="q"/>
            </a:pPr>
            <a:r>
              <a:rPr lang="en-GB" sz="1600" dirty="0" smtClean="0">
                <a:latin typeface="Arial" panose="020B0604020202020204" pitchFamily="34" charset="0"/>
                <a:cs typeface="Arial" panose="020B0604020202020204" pitchFamily="34" charset="0"/>
              </a:rPr>
              <a:t>This is the type of relationship represented when a single occurrence of an entity is related to just one occurrence of a second entity</a:t>
            </a:r>
            <a:endParaRPr lang="en-GB" sz="1000" dirty="0" smtClean="0">
              <a:latin typeface="Arial" panose="020B0604020202020204" pitchFamily="34" charset="0"/>
              <a:cs typeface="Arial" panose="020B0604020202020204" pitchFamily="34" charset="0"/>
            </a:endParaRPr>
          </a:p>
          <a:p>
            <a:pPr lvl="1">
              <a:lnSpc>
                <a:spcPct val="150000"/>
              </a:lnSpc>
              <a:buFont typeface="Wingdings" panose="05000000000000000000" pitchFamily="2" charset="2"/>
              <a:buChar char="q"/>
            </a:pPr>
            <a:r>
              <a:rPr lang="en-GB" sz="1600" dirty="0" smtClean="0">
                <a:latin typeface="Arial" panose="020B0604020202020204" pitchFamily="34" charset="0"/>
                <a:cs typeface="Arial" panose="020B0604020202020204" pitchFamily="34" charset="0"/>
              </a:rPr>
              <a:t>Example: A </a:t>
            </a:r>
            <a:r>
              <a:rPr lang="en-GB" sz="1600" b="1" dirty="0" smtClean="0">
                <a:latin typeface="Arial" panose="020B0604020202020204" pitchFamily="34" charset="0"/>
                <a:cs typeface="Arial" panose="020B0604020202020204" pitchFamily="34" charset="0"/>
              </a:rPr>
              <a:t>roof</a:t>
            </a:r>
            <a:r>
              <a:rPr lang="en-GB" sz="1600" dirty="0" smtClean="0">
                <a:latin typeface="Arial" panose="020B0604020202020204" pitchFamily="34" charset="0"/>
                <a:cs typeface="Arial" panose="020B0604020202020204" pitchFamily="34" charset="0"/>
              </a:rPr>
              <a:t> covers a </a:t>
            </a:r>
            <a:r>
              <a:rPr lang="en-GB" sz="1600" b="1" dirty="0" smtClean="0">
                <a:latin typeface="Arial" panose="020B0604020202020204" pitchFamily="34" charset="0"/>
                <a:cs typeface="Arial" panose="020B0604020202020204" pitchFamily="34" charset="0"/>
              </a:rPr>
              <a:t>building</a:t>
            </a:r>
            <a:r>
              <a:rPr lang="en-GB" sz="1600" dirty="0" smtClean="0">
                <a:latin typeface="Arial" panose="020B0604020202020204" pitchFamily="34" charset="0"/>
                <a:cs typeface="Arial" panose="020B0604020202020204" pitchFamily="34" charset="0"/>
              </a:rPr>
              <a:t>, a </a:t>
            </a:r>
            <a:r>
              <a:rPr lang="en-GB" sz="1600" b="1" dirty="0" smtClean="0">
                <a:latin typeface="Arial" panose="020B0604020202020204" pitchFamily="34" charset="0"/>
                <a:cs typeface="Arial" panose="020B0604020202020204" pitchFamily="34" charset="0"/>
              </a:rPr>
              <a:t>building</a:t>
            </a:r>
            <a:r>
              <a:rPr lang="en-GB" sz="1600" dirty="0" smtClean="0">
                <a:latin typeface="Arial" panose="020B0604020202020204" pitchFamily="34" charset="0"/>
                <a:cs typeface="Arial" panose="020B0604020202020204" pitchFamily="34" charset="0"/>
              </a:rPr>
              <a:t> is covered by one </a:t>
            </a:r>
            <a:r>
              <a:rPr lang="en-GB" sz="1600" b="1" dirty="0" smtClean="0">
                <a:latin typeface="Arial" panose="020B0604020202020204" pitchFamily="34" charset="0"/>
                <a:cs typeface="Arial" panose="020B0604020202020204" pitchFamily="34" charset="0"/>
              </a:rPr>
              <a:t>roof</a:t>
            </a:r>
            <a:endParaRPr lang="en-GB" sz="1000" b="1" dirty="0" smtClean="0">
              <a:latin typeface="Arial" panose="020B0604020202020204" pitchFamily="34" charset="0"/>
              <a:cs typeface="Arial" panose="020B0604020202020204" pitchFamily="34" charset="0"/>
            </a:endParaRPr>
          </a:p>
          <a:p>
            <a:pPr lvl="1">
              <a:lnSpc>
                <a:spcPct val="150000"/>
              </a:lnSpc>
              <a:buFont typeface="Wingdings" panose="05000000000000000000" pitchFamily="2" charset="2"/>
              <a:buChar char="q"/>
            </a:pPr>
            <a:r>
              <a:rPr lang="en-GB" sz="1600" dirty="0" smtClean="0">
                <a:latin typeface="Arial" panose="020B0604020202020204" pitchFamily="34" charset="0"/>
                <a:cs typeface="Arial" panose="020B0604020202020204" pitchFamily="34" charset="0"/>
              </a:rPr>
              <a:t>A diagram showing a one-to-one relationship </a:t>
            </a:r>
            <a:r>
              <a:rPr lang="en-GB" sz="1600" dirty="0" smtClean="0">
                <a:latin typeface="Arial" panose="020B0604020202020204" pitchFamily="34" charset="0"/>
                <a:cs typeface="Arial" panose="020B0604020202020204" pitchFamily="34" charset="0"/>
              </a:rPr>
              <a:t>connecting </a:t>
            </a:r>
            <a:r>
              <a:rPr lang="en-GB" sz="1600" dirty="0" smtClean="0">
                <a:latin typeface="Arial" panose="020B0604020202020204" pitchFamily="34" charset="0"/>
                <a:cs typeface="Arial" panose="020B0604020202020204" pitchFamily="34" charset="0"/>
              </a:rPr>
              <a:t>two related entities is shown below.</a:t>
            </a:r>
          </a:p>
          <a:p>
            <a:pPr lvl="1">
              <a:lnSpc>
                <a:spcPct val="150000"/>
              </a:lnSpc>
              <a:buFont typeface="Wingdings" panose="05000000000000000000" pitchFamily="2" charset="2"/>
              <a:buChar char="q"/>
            </a:pPr>
            <a:endParaRPr lang="en-GB" sz="1600" dirty="0">
              <a:latin typeface="Arial" panose="020B0604020202020204" pitchFamily="34" charset="0"/>
              <a:cs typeface="Arial" panose="020B0604020202020204" pitchFamily="34" charset="0"/>
            </a:endParaRPr>
          </a:p>
          <a:p>
            <a:pPr marL="457200" lvl="1" indent="0">
              <a:lnSpc>
                <a:spcPct val="150000"/>
              </a:lnSpc>
              <a:buNone/>
            </a:pPr>
            <a:r>
              <a:rPr lang="en-GB" sz="1600" dirty="0" smtClean="0">
                <a:latin typeface="Arial" panose="020B0604020202020204" pitchFamily="34" charset="0"/>
                <a:cs typeface="Arial" panose="020B0604020202020204" pitchFamily="34" charset="0"/>
              </a:rPr>
              <a:t>                                     </a:t>
            </a:r>
            <a:endParaRPr lang="en-GB" sz="1600" dirty="0" smtClean="0">
              <a:solidFill>
                <a:srgbClr val="FF0000"/>
              </a:solidFill>
              <a:latin typeface="Arial" panose="020B0604020202020204" pitchFamily="34" charset="0"/>
              <a:cs typeface="Arial" panose="020B0604020202020204"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005064"/>
            <a:ext cx="5613493"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4690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4881</TotalTime>
  <Words>1057</Words>
  <Application>Microsoft Office PowerPoint</Application>
  <PresentationFormat>On-screen Show (4:3)</PresentationFormat>
  <Paragraphs>134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Database Design Fundamentals</vt:lpstr>
      <vt:lpstr>Topics/Outline</vt:lpstr>
      <vt:lpstr>Part. G: E-R Data Model  (Entity Model Diagrams)</vt:lpstr>
      <vt:lpstr>What is E-R Model? (Introduction)</vt:lpstr>
      <vt:lpstr>Data Modelling</vt:lpstr>
      <vt:lpstr>Data Modelling – General Examples</vt:lpstr>
      <vt:lpstr>E-R Data Modelling Symbols</vt:lpstr>
      <vt:lpstr>E-R Data Modelling – Relationship Types</vt:lpstr>
      <vt:lpstr>E-R Data Modelling – Relationship Types</vt:lpstr>
      <vt:lpstr>E-R Data Modelling – Relationship Types</vt:lpstr>
      <vt:lpstr>E-R Data Modelling – Relationship Types</vt:lpstr>
      <vt:lpstr>E-R Data Modelling – Examples</vt:lpstr>
      <vt:lpstr>E-R Data Modelling – Examples</vt:lpstr>
      <vt:lpstr>E-R Data Modelling – Examples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temp</dc:creator>
  <cp:lastModifiedBy>Oludare Elebiju</cp:lastModifiedBy>
  <cp:revision>336</cp:revision>
  <cp:lastPrinted>2016-09-16T10:49:37Z</cp:lastPrinted>
  <dcterms:created xsi:type="dcterms:W3CDTF">2016-08-31T19:30:49Z</dcterms:created>
  <dcterms:modified xsi:type="dcterms:W3CDTF">2017-09-29T05:49:14Z</dcterms:modified>
</cp:coreProperties>
</file>