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37" r:id="rId4"/>
    <p:sldId id="307" r:id="rId5"/>
    <p:sldId id="405" r:id="rId6"/>
    <p:sldId id="309" r:id="rId7"/>
    <p:sldId id="399" r:id="rId8"/>
    <p:sldId id="310" r:id="rId9"/>
    <p:sldId id="400" r:id="rId10"/>
    <p:sldId id="314" r:id="rId11"/>
    <p:sldId id="311" r:id="rId12"/>
    <p:sldId id="308" r:id="rId13"/>
    <p:sldId id="315" r:id="rId14"/>
    <p:sldId id="312" r:id="rId15"/>
    <p:sldId id="406" r:id="rId16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59" d="100"/>
          <a:sy n="59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Design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DV6E 34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145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Avoiding data entry repetition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Moving and separating data into different tables i.e. using multiple tables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altLang="en-US" sz="1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- Which data do you think could be moved to separate tables?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9074"/>
              </p:ext>
            </p:extLst>
          </p:nvPr>
        </p:nvGraphicFramePr>
        <p:xfrm>
          <a:off x="611696" y="3645024"/>
          <a:ext cx="7848600" cy="306832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148295140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xmlns="" val="39423279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7432987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40961153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942819992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forename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Date enrolled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972135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Philip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Harris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30/08/2002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569042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Michael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Jenner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0572782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Bemrose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07/09/2002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9173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Akbar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60259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80808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Campbell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12/10/2002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56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23103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course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data (</a:t>
            </a:r>
            <a:r>
              <a:rPr lang="en-GB" alt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Course Code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could be moved into a separate table as follows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1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79602"/>
              </p:ext>
            </p:extLst>
          </p:nvPr>
        </p:nvGraphicFramePr>
        <p:xfrm>
          <a:off x="1763688" y="1857514"/>
          <a:ext cx="3657600" cy="306832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xmlns="" val="311563212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3622212822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09268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96557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Chemistry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102038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Applied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877478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Chemistry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7628403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221057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348049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517232"/>
            <a:ext cx="864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be able to search the DB using the </a:t>
            </a:r>
            <a:r>
              <a:rPr lang="en-GB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 </a:t>
            </a: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out each courses 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ffered  and also the list of students taking those courses…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399276" cy="4785395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subject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information (</a:t>
            </a:r>
            <a:r>
              <a:rPr lang="en-GB" alt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Subject ID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could be moved into a separate table as follows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0373"/>
              </p:ext>
            </p:extLst>
          </p:nvPr>
        </p:nvGraphicFramePr>
        <p:xfrm>
          <a:off x="611560" y="2348880"/>
          <a:ext cx="6402090" cy="3349362"/>
        </p:xfrm>
        <a:graphic>
          <a:graphicData uri="http://schemas.openxmlformats.org/drawingml/2006/table">
            <a:tbl>
              <a:tblPr/>
              <a:tblGrid>
                <a:gridCol w="1072819">
                  <a:extLst>
                    <a:ext uri="{9D8B030D-6E8A-4147-A177-3AD203B41FA5}">
                      <a16:colId xmlns:a16="http://schemas.microsoft.com/office/drawing/2014/main" xmlns="" val="2737948235"/>
                    </a:ext>
                  </a:extLst>
                </a:gridCol>
                <a:gridCol w="1626638">
                  <a:extLst>
                    <a:ext uri="{9D8B030D-6E8A-4147-A177-3AD203B41FA5}">
                      <a16:colId xmlns:a16="http://schemas.microsoft.com/office/drawing/2014/main" xmlns="" val="1971936921"/>
                    </a:ext>
                  </a:extLst>
                </a:gridCol>
                <a:gridCol w="1235317">
                  <a:extLst>
                    <a:ext uri="{9D8B030D-6E8A-4147-A177-3AD203B41FA5}">
                      <a16:colId xmlns:a16="http://schemas.microsoft.com/office/drawing/2014/main" xmlns="" val="3600111279"/>
                    </a:ext>
                  </a:extLst>
                </a:gridCol>
                <a:gridCol w="1233658">
                  <a:extLst>
                    <a:ext uri="{9D8B030D-6E8A-4147-A177-3AD203B41FA5}">
                      <a16:colId xmlns:a16="http://schemas.microsoft.com/office/drawing/2014/main" xmlns="" val="1565901581"/>
                    </a:ext>
                  </a:extLst>
                </a:gridCol>
                <a:gridCol w="1233658">
                  <a:extLst>
                    <a:ext uri="{9D8B030D-6E8A-4147-A177-3AD203B41FA5}">
                      <a16:colId xmlns:a16="http://schemas.microsoft.com/office/drawing/2014/main" xmlns="" val="3002569357"/>
                    </a:ext>
                  </a:extLst>
                </a:gridCol>
              </a:tblGrid>
              <a:tr h="599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7219206"/>
                  </a:ext>
                </a:extLst>
              </a:tr>
              <a:tr h="427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Physiology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Tuesday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6181011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Atoms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Tuesday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0015644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Electrons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Monday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178763"/>
                  </a:ext>
                </a:extLst>
              </a:tr>
              <a:tr h="599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Particles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Wednesday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32664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1865177"/>
                  </a:ext>
                </a:extLst>
              </a:tr>
              <a:tr h="43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409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 lecturer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information (</a:t>
            </a:r>
            <a:r>
              <a:rPr lang="en-GB" alt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Lecturer ID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could be moved into a separate table as follows: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84"/>
              </p:ext>
            </p:extLst>
          </p:nvPr>
        </p:nvGraphicFramePr>
        <p:xfrm>
          <a:off x="2267744" y="2055426"/>
          <a:ext cx="4104456" cy="3068320"/>
        </p:xfrm>
        <a:graphic>
          <a:graphicData uri="http://schemas.openxmlformats.org/drawingml/2006/table">
            <a:tbl>
              <a:tblPr/>
              <a:tblGrid>
                <a:gridCol w="1243137">
                  <a:extLst>
                    <a:ext uri="{9D8B030D-6E8A-4147-A177-3AD203B41FA5}">
                      <a16:colId xmlns:a16="http://schemas.microsoft.com/office/drawing/2014/main" xmlns="" val="1118010593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xmlns="" val="2735960088"/>
                    </a:ext>
                  </a:extLst>
                </a:gridCol>
                <a:gridCol w="1303982">
                  <a:extLst>
                    <a:ext uri="{9D8B030D-6E8A-4147-A177-3AD203B41FA5}">
                      <a16:colId xmlns:a16="http://schemas.microsoft.com/office/drawing/2014/main" xmlns="" val="356508006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Lecturer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Date Employed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22727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Meaner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03/11/1995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84046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Maynard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01/02/2002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79033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09/10/1999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767475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14/12/2002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870060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35115954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84888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9512" y="5155848"/>
            <a:ext cx="82809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dirty="0" smtClean="0">
                <a:latin typeface="Arial" panose="020B0604020202020204" pitchFamily="34" charset="0"/>
              </a:rPr>
              <a:t>A </a:t>
            </a:r>
            <a:r>
              <a:rPr lang="en-GB" altLang="en-US" dirty="0">
                <a:latin typeface="Arial" panose="020B0604020202020204" pitchFamily="34" charset="0"/>
              </a:rPr>
              <a:t>unique ID has been assigned to each lecturer, since if two people were hired with the same name, it would be </a:t>
            </a:r>
            <a:r>
              <a:rPr lang="en-GB" altLang="en-US" dirty="0" smtClean="0">
                <a:latin typeface="Arial" panose="020B0604020202020204" pitchFamily="34" charset="0"/>
              </a:rPr>
              <a:t>difficult</a:t>
            </a:r>
            <a:r>
              <a:rPr lang="en-GB" altLang="en-US" dirty="0" smtClean="0">
                <a:latin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</a:rPr>
              <a:t>to distinguish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4029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Note that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initial setup does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not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allow 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students to take more than one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subject, based on the flat file structure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In order 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to allow that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, another table will be required.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30015"/>
              </p:ext>
            </p:extLst>
          </p:nvPr>
        </p:nvGraphicFramePr>
        <p:xfrm>
          <a:off x="539552" y="2492896"/>
          <a:ext cx="7848600" cy="306832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148295140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xmlns="" val="39423279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127432987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409611533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942819992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forename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surname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Date enrolled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Course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972135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Philip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Harris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30/08/2002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569042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Michael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Jenner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0572782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Bemrose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07/09/2002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49173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Akbar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60259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09/09/2002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80808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Campbell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12/10/2002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5675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408" y="5838782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of the subjects taken by each students in the DB  initially setup</a:t>
            </a:r>
          </a:p>
          <a:p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appeared to be missing, hence another table will be required to show that …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Fixing Flat Files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new table below shows the each Student’s ID and the different subjects taken using the </a:t>
            </a:r>
            <a:r>
              <a:rPr lang="en-GB" alt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Subject ID</a:t>
            </a:r>
            <a:r>
              <a:rPr lang="en-GB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0370"/>
              </p:ext>
            </p:extLst>
          </p:nvPr>
        </p:nvGraphicFramePr>
        <p:xfrm>
          <a:off x="323528" y="2276873"/>
          <a:ext cx="4896544" cy="3214544"/>
        </p:xfrm>
        <a:graphic>
          <a:graphicData uri="http://schemas.openxmlformats.org/drawingml/2006/table">
            <a:tbl>
              <a:tblPr/>
              <a:tblGrid>
                <a:gridCol w="1862066">
                  <a:extLst>
                    <a:ext uri="{9D8B030D-6E8A-4147-A177-3AD203B41FA5}">
                      <a16:colId xmlns:a16="http://schemas.microsoft.com/office/drawing/2014/main" xmlns="" val="1151037555"/>
                    </a:ext>
                  </a:extLst>
                </a:gridCol>
                <a:gridCol w="1517239">
                  <a:extLst>
                    <a:ext uri="{9D8B030D-6E8A-4147-A177-3AD203B41FA5}">
                      <a16:colId xmlns:a16="http://schemas.microsoft.com/office/drawing/2014/main" xmlns="" val="2106038141"/>
                    </a:ext>
                  </a:extLst>
                </a:gridCol>
                <a:gridCol w="1517239">
                  <a:extLst>
                    <a:ext uri="{9D8B030D-6E8A-4147-A177-3AD203B41FA5}">
                      <a16:colId xmlns:a16="http://schemas.microsoft.com/office/drawing/2014/main" xmlns="" val="821049043"/>
                    </a:ext>
                  </a:extLst>
                </a:gridCol>
              </a:tblGrid>
              <a:tr h="532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Student_SubjectID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Student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Subject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4550053"/>
                  </a:ext>
                </a:extLst>
              </a:tr>
              <a:tr h="379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7702323"/>
                  </a:ext>
                </a:extLst>
              </a:tr>
              <a:tr h="38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822963"/>
                  </a:ext>
                </a:extLst>
              </a:tr>
              <a:tr h="38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8107819"/>
                  </a:ext>
                </a:extLst>
              </a:tr>
              <a:tr h="379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4381794"/>
                  </a:ext>
                </a:extLst>
              </a:tr>
              <a:tr h="38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9316028"/>
                  </a:ext>
                </a:extLst>
              </a:tr>
              <a:tr h="36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1253"/>
                  </a:ext>
                </a:extLst>
              </a:tr>
              <a:tr h="363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451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088" y="2636912"/>
            <a:ext cx="3779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 File Problem - Fixed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Redundant data has been reduced.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Risk of errors reduced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Modifying and updating data problems resolved</a:t>
            </a:r>
            <a:endParaRPr lang="en-GB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dirty="0"/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Database</a:t>
            </a:r>
            <a:r>
              <a:rPr lang="en-GB" dirty="0"/>
              <a:t> </a:t>
            </a:r>
            <a:r>
              <a:rPr lang="en-GB" sz="2000" dirty="0"/>
              <a:t>– Definition, Types, Terminologies, concepts, classes &amp; examples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Flat Files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Relational Database Management System (RDBMS)</a:t>
            </a:r>
          </a:p>
          <a:p>
            <a:pPr marL="0" indent="0">
              <a:buNone/>
            </a:pPr>
            <a:endParaRPr lang="en-GB" sz="1100" dirty="0"/>
          </a:p>
          <a:p>
            <a:r>
              <a:rPr lang="en-GB" sz="2800" dirty="0"/>
              <a:t>E-R Model Systems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Normalisation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SQL </a:t>
            </a:r>
            <a:r>
              <a:rPr lang="en-GB" sz="2000" dirty="0"/>
              <a:t>– Introduction, queries, 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Creating Database </a:t>
            </a:r>
            <a:r>
              <a:rPr lang="en-GB" sz="2400" dirty="0"/>
              <a:t>(</a:t>
            </a:r>
            <a:r>
              <a:rPr lang="en-GB" sz="2000" dirty="0"/>
              <a:t>simple </a:t>
            </a:r>
            <a:r>
              <a:rPr lang="en-GB" sz="1800" dirty="0"/>
              <a:t>- excel </a:t>
            </a:r>
            <a:r>
              <a:rPr lang="en-GB" sz="2000" dirty="0"/>
              <a:t>&amp; structured </a:t>
            </a:r>
            <a:r>
              <a:rPr lang="en-GB" sz="1800" dirty="0"/>
              <a:t>- RDMS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Basic Operations </a:t>
            </a:r>
            <a:r>
              <a:rPr lang="en-GB" sz="2000" dirty="0"/>
              <a:t>(DB interrogation, data acquisition, modification, normalisation, manipulation….)</a:t>
            </a:r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D: Flat Files</a:t>
            </a:r>
          </a:p>
        </p:txBody>
      </p:sp>
    </p:spTree>
    <p:extLst>
      <p:ext uri="{BB962C8B-B14F-4D97-AF65-F5344CB8AC3E}">
        <p14:creationId xmlns:p14="http://schemas.microsoft.com/office/powerpoint/2010/main" val="7022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334"/>
            <a:ext cx="8229600" cy="588354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550547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Flat file database organises data into a single table which can be used for various simple applications.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A flat file may contain many fields, often with duplicate data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Relational databases contain keys (primary and foreign) which are used to relate different tables, Flat files use an </a:t>
            </a:r>
            <a:r>
              <a:rPr lang="en-GB" altLang="en-US" sz="1800" b="1" dirty="0">
                <a:latin typeface="Arial" panose="020B0604020202020204" pitchFamily="34" charset="0"/>
                <a:cs typeface="Times New Roman" panose="02020603050405020304" pitchFamily="18" charset="0"/>
              </a:rPr>
              <a:t>index</a:t>
            </a: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(automatically generated) to reference fields in the database.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An index is usually an auto-generated number that identifies the record number in the table, usually starting at 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Index helps searching and organization of tables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www.jegsworks.com/Lessons/databases/intro/flatfile-works-starwa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15" y="4042991"/>
            <a:ext cx="5022811" cy="2698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5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334"/>
            <a:ext cx="8229600" cy="588354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Flat Files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536145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Excel spreadsheet (*.</a:t>
            </a:r>
            <a:r>
              <a:rPr lang="en-GB" altLang="en-US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xlx</a:t>
            </a: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Word document (*.csv)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Microsoft Access (*.</a:t>
            </a:r>
            <a:r>
              <a:rPr lang="en-GB" altLang="en-US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mdb</a:t>
            </a: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en-GB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A4E4BC-1DCC-4D7E-9740-1B972C1F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95" y="3356992"/>
            <a:ext cx="2042787" cy="1773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E62C5E-954F-4CC7-A9FC-E527996D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85454"/>
            <a:ext cx="24669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2760B3-9A80-4D0D-89D3-F3DBE79FA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249443"/>
            <a:ext cx="4176464" cy="2176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B86548-D097-4432-BD7C-7B5AA451E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917" y="2285749"/>
            <a:ext cx="1962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Uses of 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Flat files are useful for: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Lists of contact names and addresses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Lists of student grades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Details of a video collection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Note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stored in one flat file cannot easily be linked to data stored in another flat file.</a:t>
            </a:r>
          </a:p>
        </p:txBody>
      </p:sp>
    </p:spTree>
    <p:extLst>
      <p:ext uri="{BB962C8B-B14F-4D97-AF65-F5344CB8AC3E}">
        <p14:creationId xmlns:p14="http://schemas.microsoft.com/office/powerpoint/2010/main" val="37516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486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Flat files are familiar and conceptually easy to use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Flat files are portable and readable by most statistical and graphical software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 additional software layer is required to learn before working with flat files.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Generally, simple to use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They are inexpensive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Problems with Using 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Data repetition/redundancy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Data dependence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Incompatibility of files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Separation and isolation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Large computer memory usage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Importing/exporting of data in flat files from one application to another can compromise the integrity of the data.</a:t>
            </a:r>
            <a:endParaRPr lang="en-GB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GB" altLang="en-US" sz="1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Note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GB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Data Redundancy</a:t>
            </a: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refers to the unnecessary duplication of data within a database.</a:t>
            </a:r>
            <a:endParaRPr lang="en-GB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Tx/>
              <a:buChar char="-"/>
            </a:pPr>
            <a:endParaRPr lang="en-GB" altLang="en-US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7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634082"/>
          </a:xfrm>
        </p:spPr>
        <p:txBody>
          <a:bodyPr>
            <a:normAutofit fontScale="90000"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Databases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(RDBMS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nstead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Extensive self-documentation via lookup tables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Data integrity checks: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Easy to share portions of data without extensive programming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Easy to use in a web environment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DB are can handle much larger data sizes compared to handling in flat file format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DB allows multiple relations to be linked easily and operations to be performed more efficiently and quickly.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830</Words>
  <Application>Microsoft Office PowerPoint</Application>
  <PresentationFormat>On-screen Show (4:3)</PresentationFormat>
  <Paragraphs>236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Database Design Fundamentals</vt:lpstr>
      <vt:lpstr>Topics/Outline</vt:lpstr>
      <vt:lpstr>Part. D: Flat Files</vt:lpstr>
      <vt:lpstr>Flat Files</vt:lpstr>
      <vt:lpstr>Flat Files - Examples</vt:lpstr>
      <vt:lpstr>Uses of Flat Files</vt:lpstr>
      <vt:lpstr>Benefits of using Flat Files</vt:lpstr>
      <vt:lpstr>Problems with Using Flat Files</vt:lpstr>
      <vt:lpstr>Why Relational Databases (RDBMS) are used instead of Flat Files</vt:lpstr>
      <vt:lpstr>Fixing Flat Files Problems</vt:lpstr>
      <vt:lpstr>Fixing Flat Files Problems - Example</vt:lpstr>
      <vt:lpstr>Fixing Flat Files Problems - Example</vt:lpstr>
      <vt:lpstr>Fixing Flat Files Problems</vt:lpstr>
      <vt:lpstr>Fixing Flat Files Problems</vt:lpstr>
      <vt:lpstr>Fixing Flat Files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297</cp:revision>
  <cp:lastPrinted>2016-09-16T10:49:37Z</cp:lastPrinted>
  <dcterms:created xsi:type="dcterms:W3CDTF">2016-08-31T19:30:49Z</dcterms:created>
  <dcterms:modified xsi:type="dcterms:W3CDTF">2017-09-15T07:39:49Z</dcterms:modified>
</cp:coreProperties>
</file>