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64" r:id="rId4"/>
    <p:sldId id="366" r:id="rId5"/>
    <p:sldId id="367" r:id="rId6"/>
    <p:sldId id="376" r:id="rId7"/>
    <p:sldId id="379" r:id="rId8"/>
    <p:sldId id="378" r:id="rId9"/>
    <p:sldId id="377" r:id="rId10"/>
    <p:sldId id="380" r:id="rId11"/>
    <p:sldId id="381" r:id="rId12"/>
    <p:sldId id="382" r:id="rId13"/>
    <p:sldId id="383" r:id="rId14"/>
    <p:sldId id="386" r:id="rId15"/>
    <p:sldId id="416" r:id="rId16"/>
    <p:sldId id="384" r:id="rId17"/>
    <p:sldId id="390" r:id="rId18"/>
    <p:sldId id="385" r:id="rId19"/>
    <p:sldId id="391" r:id="rId20"/>
    <p:sldId id="415" r:id="rId21"/>
    <p:sldId id="392" r:id="rId22"/>
    <p:sldId id="396" r:id="rId23"/>
    <p:sldId id="397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28" r:id="rId35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94660"/>
  </p:normalViewPr>
  <p:slideViewPr>
    <p:cSldViewPr>
      <p:cViewPr varScale="1">
        <p:scale>
          <a:sx n="99" d="100"/>
          <a:sy n="99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dbms/database-normalization/" TargetMode="External"/><Relationship Id="rId2" Type="http://schemas.openxmlformats.org/officeDocument/2006/relationships/hyperlink" Target="http://www.sqa.org.uk/e-learning/DDFun01CD/page_08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Design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DV6E 34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Un-Normalised Form (UNF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 - Example</a:t>
            </a:r>
            <a:endParaRPr lang="en-GB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table below the keys are shown by a tick (√) and the repeating group of attributes is shown bracketed.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13639" cy="403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11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first normal form (1NF) deals with the ‘shape’ of the record type.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be in 1NF, all occurrences of the record type must have the same number of fields, i.e. exactly the same number of attributes. As each ‘field’ can only hold a single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relation is said to be  in 1NF if, and only if, it contains no repeating attributes or groups of attributes.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1NF excludes -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variable repeating fields and groups.</a:t>
            </a:r>
            <a:endParaRPr lang="en-GB" sz="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1</a:t>
            </a:r>
            <a:r>
              <a:rPr lang="en-GB" sz="24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To convert the entity to first normal form (1NF) we must: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repeating group of attributes to form a new entity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remove the repeating group, either: (</a:t>
            </a:r>
            <a:r>
              <a:rPr lang="en-GB" sz="19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flatten the table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 and extend the key or (ii)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decompose the relatio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n-leading to 1NF.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to it the original key from the non-repeating attributes.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From the previous example table, the rules above can be applied using the following facts: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original key is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Course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repeating fields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Of Birth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Attendance Date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By applying the rules we would produce two tables (at this stage usually 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GB" sz="1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GB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These two separate tables are still related. This relationship is through the </a:t>
            </a:r>
            <a:r>
              <a:rPr lang="en-GB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Course code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55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28" y="20379"/>
            <a:ext cx="8229600" cy="504056"/>
          </a:xfrm>
        </p:spPr>
        <p:txBody>
          <a:bodyPr>
            <a:normAutofit/>
          </a:bodyPr>
          <a:lstStyle/>
          <a:p>
            <a:r>
              <a:rPr lang="en-GB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1</a:t>
            </a:r>
            <a:r>
              <a:rPr lang="en-GB" sz="23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(1NF)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Normalising the </a:t>
            </a:r>
            <a:r>
              <a:rPr lang="en-GB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to 1NF:</a:t>
            </a:r>
            <a:endParaRPr lang="en-GB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entity has been flattened, i.e. the attributes will only hold one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new table (i.e. 1NF) now consist of two entities linked by 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Code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key.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that each student in the class is represented by an entry in the second table so now there is no problem with having increasing numbers of students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4" y="740089"/>
            <a:ext cx="7632848" cy="388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4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1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From the normalised table above, we now have two entities linked by the 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Course code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 key.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This means that each student in the class is represented by an entry in the second table so now there is no problem with varying numbers of students.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 At this stage you </a:t>
            </a: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‘visualise the data’ to check than no data has been lost.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If we look at the first record in the Student Nos entity it is unique because there is only </a:t>
            </a: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occurrence of a record containing a course code of </a:t>
            </a:r>
            <a:r>
              <a:rPr lang="en-GB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3456HNC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 and student number </a:t>
            </a:r>
            <a:r>
              <a:rPr lang="en-GB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812364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03649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83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34" y="28883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  Normal Form (1NF)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– Summary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764704"/>
            <a:ext cx="8649338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relation is in 1NF if it contains no repeating groups 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convert an unnormalised relation to 1NF either: 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Flatten the table and change the primary key, or </a:t>
            </a:r>
          </a:p>
          <a:p>
            <a:pPr marL="457200" lvl="1" indent="0">
              <a:buNone/>
            </a:pPr>
            <a:endParaRPr lang="en-GB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Decompose the relation into smaller relations, one for the repeating groups and one for the non-repeating groups. </a:t>
            </a:r>
          </a:p>
          <a:p>
            <a:pPr marL="457200" lvl="1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Remember to put the primary key from the original relation into both new relations.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 will possibly give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best results.</a:t>
            </a: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Given: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R(a, b, (c, d)) 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1NF will become …</a:t>
            </a:r>
          </a:p>
          <a:p>
            <a:pPr marL="0" indent="0">
              <a:buNone/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R(a, b)</a:t>
            </a:r>
          </a:p>
          <a:p>
            <a:pPr marL="0" indent="0">
              <a:buNone/>
            </a:pPr>
            <a:endParaRPr lang="en-GB" altLang="en-US" sz="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R1(a, c, d)</a:t>
            </a:r>
          </a:p>
          <a:p>
            <a:pPr marL="381000" indent="-381000"/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7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289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relation is in 2NF if, and only if, it contains no repeating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or groups of attributes, and every non-key attribute is fully functionally dependent on the whole key.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a relation is in 1NF and has a single attribute key, it must automatically already be in 2NF.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Generally, 2NF is more stringent normal form compared to 1NF.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5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2</a:t>
            </a:r>
            <a:r>
              <a:rPr lang="en-GB" sz="24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(2NF)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: Consider previous student records table;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above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, we now have three tables in our 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for the 2NF. 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196752"/>
            <a:ext cx="799289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9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2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(2NF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1" y="548680"/>
            <a:ext cx="7992888" cy="6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5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2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From Example of Normalised 2NF Table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(previous slide)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2NF normalised form now has 3 tables in the database which are linked or related.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This check provides evidence that the 2NF relationships work.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For example, the query “</a:t>
            </a:r>
            <a:r>
              <a:rPr lang="en-GB" sz="1900" u="sng" dirty="0">
                <a:latin typeface="Arial" panose="020B0604020202020204" pitchFamily="34" charset="0"/>
                <a:cs typeface="Arial" panose="020B0604020202020204" pitchFamily="34" charset="0"/>
              </a:rPr>
              <a:t>What was the last date of attendance for student 816123 on the course HNC Flower Arranging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?” can still be answered since we can relate the three tables.</a:t>
            </a:r>
          </a:p>
          <a:p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endParaRPr lang="en-GB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At any stage of the process of normalisation we can check to see if the relationships between the data are still valid.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At no stage should an entity exist in isolation, that is to say, an entity </a:t>
            </a:r>
            <a:r>
              <a:rPr lang="en-GB" sz="1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always have links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to the others at the same stage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130322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dirty="0"/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Database</a:t>
            </a:r>
            <a:r>
              <a:rPr lang="en-GB" dirty="0"/>
              <a:t> </a:t>
            </a:r>
            <a:r>
              <a:rPr lang="en-GB" sz="2000" dirty="0"/>
              <a:t>– Definition, Types, Terminologies, concepts, classes &amp; examples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Flat Files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Relational Database Management System (RDBMS)</a:t>
            </a:r>
          </a:p>
          <a:p>
            <a:pPr marL="0" indent="0">
              <a:buNone/>
            </a:pPr>
            <a:endParaRPr lang="en-GB" sz="1100" dirty="0"/>
          </a:p>
          <a:p>
            <a:r>
              <a:rPr lang="en-GB" sz="2800" dirty="0"/>
              <a:t>E-R Model Systems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Normalisation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SQL </a:t>
            </a:r>
            <a:r>
              <a:rPr lang="en-GB" sz="2000" dirty="0"/>
              <a:t>– Introduction, queries, 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Creating Database </a:t>
            </a:r>
            <a:r>
              <a:rPr lang="en-GB" sz="2400" dirty="0"/>
              <a:t>(</a:t>
            </a:r>
            <a:r>
              <a:rPr lang="en-GB" sz="2000" dirty="0"/>
              <a:t>simple </a:t>
            </a:r>
            <a:r>
              <a:rPr lang="en-GB" sz="1800" dirty="0"/>
              <a:t>- excel </a:t>
            </a:r>
            <a:r>
              <a:rPr lang="en-GB" sz="2000" dirty="0"/>
              <a:t>&amp; structured </a:t>
            </a:r>
            <a:r>
              <a:rPr lang="en-GB" sz="1800" dirty="0"/>
              <a:t>- RDMS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Basic Operations </a:t>
            </a:r>
            <a:r>
              <a:rPr lang="en-GB" sz="2000" dirty="0"/>
              <a:t>(DB interrogation, data acquisition, modification, normalisation, manipulation….)</a:t>
            </a:r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34" y="28883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 Normal Form (2NF)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– Summary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764704"/>
            <a:ext cx="8649338" cy="5904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 relation is in 2NF if it contains no repeating groups and no partial key functional dependencies </a:t>
            </a: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Rule: A relation in 1NF with a single key field must be in 2NF </a:t>
            </a:r>
            <a:endParaRPr lang="en-GB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To convert a relation with partial functional dependencies to </a:t>
            </a: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2NF, we need to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create a set of new </a:t>
            </a: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relations. </a:t>
            </a:r>
            <a:endParaRPr lang="en-GB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One relation for the attributes that are fully dependent upon the key. </a:t>
            </a:r>
            <a:endParaRPr lang="en-GB" alt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One relation for each part of the key that has partially dependent attributes </a:t>
            </a:r>
          </a:p>
          <a:p>
            <a:pPr marL="0" indent="0">
              <a:buNone/>
            </a:pPr>
            <a:endParaRPr lang="en-GB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Given:</a:t>
            </a:r>
          </a:p>
          <a:p>
            <a:pPr marL="0" indent="0">
              <a:buNone/>
            </a:pPr>
            <a:endParaRPr lang="en-GB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GB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a,b,c,d</a:t>
            </a: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a-&gt;c </a:t>
            </a:r>
          </a:p>
          <a:p>
            <a:pPr marL="0" indent="0">
              <a:buNone/>
            </a:pPr>
            <a:endParaRPr lang="en-GB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Will become –</a:t>
            </a:r>
          </a:p>
          <a:p>
            <a:pPr marL="0" indent="0">
              <a:buNone/>
            </a:pPr>
            <a:endParaRPr lang="en-GB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GB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a,b,d</a:t>
            </a: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R1(</a:t>
            </a:r>
            <a:r>
              <a:rPr lang="en-GB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a,c</a:t>
            </a:r>
            <a:r>
              <a:rPr lang="en-GB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81000" indent="-381000"/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3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5954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2NF – 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Student Research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 the rules which should be followed to convert raw data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following: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1NF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2NF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3NF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3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188640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544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relation is in 3NF if, and only if, it is in 2NF and there are no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dependencies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3NF is an even stricter normal form and removes virtually all the redundant data 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Sometimes within an entity we can find that there exists a ‘key’ and ‘dependent’ relationship between a group of non-key attributes.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example, in the previous example considered for 1NF and 2NF, it is obvious in table 1 that this relationship exists between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Tutor 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Tutor Name.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 this case they are removed to form a new table. If we did not perform the 3NF conversion then the course tutor's details (in this case, Name only) would be repeated each time this tutor's courses were stored.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9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3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(3N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To convert the entity to third normal form (3NF) we must perform the following processes/steps: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Identify any dependencies between non-key attributes within each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Remove them to form a new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Promote one of the attributes to be the key of the new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This becomes the Foreign Key link in the original table (shown with a *).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Name the 3NF entities. This name should be singular and not plural (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entity is called COURSE and not COURSES.</a:t>
            </a:r>
          </a:p>
          <a:p>
            <a:pPr marL="0" indent="0">
              <a:buNone/>
            </a:pPr>
            <a:endParaRPr lang="en-GB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3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(3NF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From Previous Example (INF &amp; 2NF) – Converting to 3NF 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Identify any dependencies between non-key attributes within each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Remove them to form a new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Promote one of the attributes to be the key of the new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This becomes the Foreign Key link in the original table (shown with a *).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Name the 3NF entities. This name should be singular and not plural (</a:t>
            </a:r>
            <a:r>
              <a:rPr lang="en-GB" sz="19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 the entity is called COURSE and not COURSES.</a:t>
            </a:r>
          </a:p>
          <a:p>
            <a:pPr marL="0" indent="0">
              <a:buNone/>
            </a:pPr>
            <a:endParaRPr lang="en-GB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By applying the rules we would produce two tables (at this stage usually called</a:t>
            </a:r>
          </a:p>
          <a:p>
            <a:pPr marL="0" indent="0">
              <a:buNone/>
            </a:pPr>
            <a:r>
              <a:rPr lang="en-GB" sz="1900" u="sng" dirty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These two separate tables are still related. This relationship is through the </a:t>
            </a:r>
            <a:r>
              <a:rPr lang="en-GB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Course code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71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3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: From Previous Example (INF &amp; 2NF) – Converting to 3NF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Any entity which has only one non-key attribute is already in 3NF.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In the example above the entity CLASSLIST falls into this category.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7" y="1196752"/>
            <a:ext cx="809852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27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Converting To 3</a:t>
            </a:r>
            <a:r>
              <a:rPr lang="en-GB" sz="24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  Normal Form (3NF)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5" y="561356"/>
            <a:ext cx="8082183" cy="594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18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Contd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Dependency 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u="sng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: Transitive functional dependency can only occur if there is more than one non-key field, so we can say that a relation in 2NF with zero or one non-key field must automatically be in 3NF. </a:t>
            </a:r>
          </a:p>
          <a:p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dependencies arise: 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When one non-key attribute is functionally dependent on another non-key attribute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When there is redundancy in the database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87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graphicFrame>
        <p:nvGraphicFramePr>
          <p:cNvPr id="4" name="Group 1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01865"/>
              </p:ext>
            </p:extLst>
          </p:nvPr>
        </p:nvGraphicFramePr>
        <p:xfrm>
          <a:off x="539552" y="1628800"/>
          <a:ext cx="7992888" cy="3312366"/>
        </p:xfrm>
        <a:graphic>
          <a:graphicData uri="http://schemas.openxmlformats.org/drawingml/2006/table">
            <a:tbl>
              <a:tblPr/>
              <a:tblGrid>
                <a:gridCol w="136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5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1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7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21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project_no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has more than one non-key field so we must check for transitive dependency: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21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 High Street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379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Smith,J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New Street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21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 High Street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21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 High Street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53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-Contd.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774131"/>
            <a:ext cx="7391400" cy="710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lang="en-GB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(from example table)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1772816"/>
            <a:ext cx="8433314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Address depends on the value of manager.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From the table we can propose:</a:t>
            </a:r>
          </a:p>
          <a:p>
            <a:pPr marL="838200" lvl="1" indent="-381000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Project(</a:t>
            </a:r>
            <a:r>
              <a:rPr lang="en-US" alt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project_no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manager, address)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manager -&gt; address </a:t>
            </a:r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 address is transitively dependent on manager. The primary key is project_no, but the LHS and RHS have no reference to this key, yet both sides are present in the relation.</a:t>
            </a:r>
          </a:p>
        </p:txBody>
      </p:sp>
    </p:spTree>
    <p:extLst>
      <p:ext uri="{BB962C8B-B14F-4D97-AF65-F5344CB8AC3E}">
        <p14:creationId xmlns:p14="http://schemas.microsoft.com/office/powerpoint/2010/main" val="114218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E: Normalisation</a:t>
            </a:r>
          </a:p>
        </p:txBody>
      </p:sp>
    </p:spTree>
    <p:extLst>
      <p:ext uri="{BB962C8B-B14F-4D97-AF65-F5344CB8AC3E}">
        <p14:creationId xmlns:p14="http://schemas.microsoft.com/office/powerpoint/2010/main" val="762220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-Contd.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774131"/>
            <a:ext cx="7391400" cy="710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GB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(from example table)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1772816"/>
            <a:ext cx="8433314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results into problems which arise from the following: 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duplicate address if a manager is in charge of more than one project </a:t>
            </a:r>
          </a:p>
          <a:p>
            <a:pPr marL="457200" lvl="1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Causes problems if we had to change the address - have to change several entries, and this could lead to errors. 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94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-Contd.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774131"/>
            <a:ext cx="7391400" cy="710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How To The Fix Problem </a:t>
            </a:r>
            <a:r>
              <a:rPr lang="en-GB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(from example table)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1772816"/>
            <a:ext cx="864933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Eliminate transitive functional dependency by splitting the table</a:t>
            </a: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0" lvl="1" indent="-381000"/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two relations - one with the transitive dependency in it, and another for all of the remaining attributes. </a:t>
            </a:r>
          </a:p>
          <a:p>
            <a:pPr marL="400050" lvl="1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0" lvl="1" indent="-381000"/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 Project into Project and Manager. </a:t>
            </a:r>
          </a:p>
          <a:p>
            <a:pPr marL="400050" lvl="1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determinant attribute becomes the primary key in the new relation - manager becomes the primary key to the Manager relation </a:t>
            </a:r>
          </a:p>
          <a:p>
            <a:pPr marL="0" indent="0">
              <a:buNone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original key is the primary key to the remaining non-transitive attributes - in this case, </a:t>
            </a:r>
            <a:r>
              <a:rPr lang="en-GB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project_no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remains the key to the new Projects table.  </a:t>
            </a:r>
          </a:p>
        </p:txBody>
      </p:sp>
    </p:spTree>
    <p:extLst>
      <p:ext uri="{BB962C8B-B14F-4D97-AF65-F5344CB8AC3E}">
        <p14:creationId xmlns:p14="http://schemas.microsoft.com/office/powerpoint/2010/main" val="258323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-Contd.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774131"/>
            <a:ext cx="7391400" cy="710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GB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(from example table)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4124" y="1628800"/>
            <a:ext cx="3957836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 we need to store the address only once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we need to know a manager's address we can look it up in the Manager relation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manager attribute is the link between the two tables, and in the Projects table it is now a foreign key.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relations are now in third normal form. 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01173265"/>
              </p:ext>
            </p:extLst>
          </p:nvPr>
        </p:nvGraphicFramePr>
        <p:xfrm>
          <a:off x="4860032" y="1628800"/>
          <a:ext cx="3888432" cy="1944215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9989"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project_no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0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0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Smith,J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0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9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17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3894300"/>
              </p:ext>
            </p:extLst>
          </p:nvPr>
        </p:nvGraphicFramePr>
        <p:xfrm>
          <a:off x="4788024" y="4077072"/>
          <a:ext cx="3837111" cy="1614488"/>
        </p:xfrm>
        <a:graphic>
          <a:graphicData uri="http://schemas.openxmlformats.org/drawingml/2006/table">
            <a:tbl>
              <a:tblPr/>
              <a:tblGrid>
                <a:gridCol w="126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8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Black,B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High Street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Smith,J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New Street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046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15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Normal Form (3NF)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134" y="908720"/>
            <a:ext cx="8649338" cy="5472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Rule: A relation in 2NF with only one non-key attribute must be in 3NF </a:t>
            </a:r>
          </a:p>
          <a:p>
            <a:pPr marL="0" indent="0">
              <a:buNone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a normalised relation a non-key field must provide a fact about the key, the whole key and nothing but the key. </a:t>
            </a:r>
          </a:p>
          <a:p>
            <a:pPr marL="0" indent="0">
              <a:buNone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Relations in 3NF are sufficient for most practical database design problems. However, 3NF does not guarantee that all anomalies have been removed. </a:t>
            </a:r>
          </a:p>
          <a:p>
            <a:pPr marL="381000" indent="-381000"/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</a:p>
          <a:p>
            <a:pPr marL="0" indent="0">
              <a:buNone/>
            </a:pPr>
            <a:endParaRPr lang="pt-B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R(a,b,c,d)</a:t>
            </a:r>
          </a:p>
          <a:p>
            <a:pPr marL="0" indent="0">
              <a:buNone/>
            </a:pPr>
            <a:r>
              <a:rPr lang="pt-BR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 -&gt; d</a:t>
            </a:r>
          </a:p>
          <a:p>
            <a:pPr marL="0" indent="0">
              <a:buNone/>
            </a:pPr>
            <a:r>
              <a:rPr lang="pt-B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  <a:p>
            <a:pPr marL="0" indent="0">
              <a:buNone/>
            </a:pPr>
            <a:endParaRPr lang="pt-B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R(a,b,c)</a:t>
            </a:r>
          </a:p>
          <a:p>
            <a:pPr marL="0" indent="0">
              <a:buNone/>
            </a:pPr>
            <a:endParaRPr lang="pt-B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R1(c,d)</a:t>
            </a:r>
          </a:p>
          <a:p>
            <a:pPr marL="381000" indent="-381000"/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2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Resource -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http://www.sqa.org.uk/e-learning/DDFun01CD/page_08.htm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https://www.w3schools.in/dbms/database-normalization/</a:t>
            </a: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What is Normalisation?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289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process of converting complex data structure or forms to simple entities before they can be implemented in a database is called – </a:t>
            </a:r>
            <a:r>
              <a:rPr lang="en-GB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</a:p>
          <a:p>
            <a:pPr marL="0" indent="0">
              <a:buNone/>
            </a:pPr>
            <a:endParaRPr lang="en-GB" sz="1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Normalization split a large table into smaller tables and define relationships between them to increases the clarity in organizing data.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It is a systematic approach of decomposing database tables to eliminate data redundancy and undesirable anomalies to improve data organisation, accessibility and operational efficiency.  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It involves a multi-step process that puts data into tabular form by removing duplicated data from the relation tables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end result of normalisation is a set of entities produced after decomposing complex data to remove unnecessary redundancy (i.e. duplication of data).</a:t>
            </a:r>
          </a:p>
        </p:txBody>
      </p:sp>
    </p:spTree>
    <p:extLst>
      <p:ext uri="{BB962C8B-B14F-4D97-AF65-F5344CB8AC3E}">
        <p14:creationId xmlns:p14="http://schemas.microsoft.com/office/powerpoint/2010/main" val="14402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Why Need for Normalisation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81336"/>
            <a:ext cx="8568952" cy="5976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Normalisation is required to ensure that data structures or forms are presented in such a way that the data can easily be implemented in a relational database.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Normalization increases the clarity in organizing data in Database.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the data appears or presented in a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Simple Structure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then there will be no need for normalisation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Another reason for normalisation is to organise data fields to achieve the most efficient and flexible way to store and access data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Complex Structure is not easily setup in a relational database, the complex entity must first be converted to Simple entities before they can be implemented in the database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ultimate goal of normalisation is to reduce the data in a database to its simplest structure (or form) and to minimise redundancy of data.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Redundancy means  when same data is represented multiple times in the file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2385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Complex Entities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20" y="548680"/>
            <a:ext cx="8663858" cy="5505475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Complex entities refer to data structures containing repeated data or entities with more than one entry.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Complex entities will need to be converted into simple forms before they can be used more efficiently in setting up an efficient database.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3785"/>
            <a:ext cx="7127205" cy="2959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19" y="5253169"/>
            <a:ext cx="8784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From the college school record shown above, you will notice that certain data repeats more than once (Student Nos, Student Name, Date of Birth, Gender and Last Attendance Date).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is, therefore, a complex entity since different courses will have different numbers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structure needs to be converted into its simple form (i.e. normal forms) before it can be used efficiently within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252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49" y="0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Complex Entities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5" y="620687"/>
            <a:ext cx="8626570" cy="3582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338" y="4509120"/>
            <a:ext cx="8640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college school record shown above, you will notice that certain data repeats more than once (Student Nos, Student Name, Date of Birth, Gender and Last Attendance Date).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is, therefore, a complex entity since different courses will have different numbers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structure needs to be converted into its simple form (i.e. normal forms) before it can be used efficiently within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090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8326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refer to the simple structure form that data must be converted to from complex entities for easy and more efficient use by database.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Conversion of data structures into simple structures (i.e. Normal Forms – NF) is usually done in stages.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Basically the normal form of the data indicates how much redundancy is in that data or database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Stages of Normalisation</a:t>
            </a:r>
          </a:p>
          <a:p>
            <a:pPr marL="0" indent="0">
              <a:buNone/>
            </a:pPr>
            <a:endParaRPr lang="en-GB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Stages of Normalisation are as follows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Un-normalised form –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UNF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 normal form –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1NF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Second normal form –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2NF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Third normal form –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3NF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Boyce – Codd Normal Forms -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specialised form of normalisation proposed by Boyce Codd. </a:t>
            </a:r>
          </a:p>
        </p:txBody>
      </p:sp>
    </p:spTree>
    <p:extLst>
      <p:ext uri="{BB962C8B-B14F-4D97-AF65-F5344CB8AC3E}">
        <p14:creationId xmlns:p14="http://schemas.microsoft.com/office/powerpoint/2010/main" val="74244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Un-Normalised Form (UNF)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568952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produce the Un-Normalised Form (UNF) of an entity we must carry out the following;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list the attributes of the entity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identify the main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identity the repeating group of attributes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identify its key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From table below the keys are shown by a tick (√) and the repeating group of attributes is shown bracketed.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34744"/>
            <a:ext cx="7338476" cy="32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1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2621</Words>
  <Application>Microsoft Office PowerPoint</Application>
  <PresentationFormat>On-screen Show (4:3)</PresentationFormat>
  <Paragraphs>442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Database Design Fundamentals</vt:lpstr>
      <vt:lpstr>Topics/Outline</vt:lpstr>
      <vt:lpstr>Part. E: Normalisation</vt:lpstr>
      <vt:lpstr>What is Normalisation?</vt:lpstr>
      <vt:lpstr>Why Need for Normalisation?</vt:lpstr>
      <vt:lpstr>Complex Entities </vt:lpstr>
      <vt:lpstr>Complex Entities - Example</vt:lpstr>
      <vt:lpstr>Normal Forms</vt:lpstr>
      <vt:lpstr>Un-Normalised Form (UNF)</vt:lpstr>
      <vt:lpstr>Un-Normalised Form (UNF) - Example</vt:lpstr>
      <vt:lpstr>1st Normal Form (1NF)</vt:lpstr>
      <vt:lpstr>Converting To 1st Normal Form (1NF)</vt:lpstr>
      <vt:lpstr>Converting To 1st Normal Form (1NF) - Example</vt:lpstr>
      <vt:lpstr>Converting To 1st Normal Form (1NF)</vt:lpstr>
      <vt:lpstr>1st   Normal Form (1NF) – Summary</vt:lpstr>
      <vt:lpstr>2nd  Normal Form (2NF)</vt:lpstr>
      <vt:lpstr>Converting To 2nd Normal Form (2NF) - Example</vt:lpstr>
      <vt:lpstr>Converting To 2nd Normal Form (2NF)</vt:lpstr>
      <vt:lpstr>Converting To 2nd Normal Form (2NF)</vt:lpstr>
      <vt:lpstr>2nd  Normal Form (2NF) – Summary</vt:lpstr>
      <vt:lpstr>2NF – Student Research 1</vt:lpstr>
      <vt:lpstr>3rd Normal Form (3NF)</vt:lpstr>
      <vt:lpstr>Converting To 3rd Normal Form (3NF)</vt:lpstr>
      <vt:lpstr>Converting To 3rd Normal Form (3NF)</vt:lpstr>
      <vt:lpstr>Converting To 3rd  Normal Form (3NF)</vt:lpstr>
      <vt:lpstr>Converting To 3rd  Normal Form (3NF)</vt:lpstr>
      <vt:lpstr>3rd Normal Form (3NF) – Contd.</vt:lpstr>
      <vt:lpstr>3rd Normal Form (3NF) – Example 2</vt:lpstr>
      <vt:lpstr>3rd Normal Form (3NF) – Example 2 -Contd.</vt:lpstr>
      <vt:lpstr>3rd Normal Form (3NF) – Example 2 -Contd.</vt:lpstr>
      <vt:lpstr>3rd Normal Form (3NF) – Example 2 -Contd.</vt:lpstr>
      <vt:lpstr>3rd Normal Form (3NF) – Example 2 -Contd.</vt:lpstr>
      <vt:lpstr>3rd Normal Form (3NF) – Summary</vt:lpstr>
      <vt:lpstr>Resource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318</cp:revision>
  <cp:lastPrinted>2016-09-16T10:49:37Z</cp:lastPrinted>
  <dcterms:created xsi:type="dcterms:W3CDTF">2016-08-31T19:30:49Z</dcterms:created>
  <dcterms:modified xsi:type="dcterms:W3CDTF">2017-09-22T08:04:22Z</dcterms:modified>
</cp:coreProperties>
</file>