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348" r:id="rId4"/>
    <p:sldId id="301" r:id="rId5"/>
    <p:sldId id="302" r:id="rId6"/>
    <p:sldId id="303" r:id="rId7"/>
    <p:sldId id="304" r:id="rId8"/>
    <p:sldId id="351" r:id="rId9"/>
    <p:sldId id="318" r:id="rId10"/>
    <p:sldId id="319" r:id="rId11"/>
    <p:sldId id="317" r:id="rId12"/>
    <p:sldId id="363" r:id="rId13"/>
    <p:sldId id="364" r:id="rId14"/>
    <p:sldId id="366" r:id="rId15"/>
    <p:sldId id="367" r:id="rId16"/>
    <p:sldId id="320" r:id="rId17"/>
    <p:sldId id="359" r:id="rId18"/>
    <p:sldId id="361" r:id="rId19"/>
    <p:sldId id="365" r:id="rId20"/>
    <p:sldId id="362" r:id="rId21"/>
  </p:sldIdLst>
  <p:sldSz cx="9144000" cy="6858000" type="screen4x3"/>
  <p:notesSz cx="6797675" cy="9856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 autoAdjust="0"/>
    <p:restoredTop sz="94660"/>
  </p:normalViewPr>
  <p:slideViewPr>
    <p:cSldViewPr>
      <p:cViewPr varScale="1">
        <p:scale>
          <a:sx n="59" d="100"/>
          <a:sy n="59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6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68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8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9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0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32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B9E3-0C76-4299-928B-C63670D4E6A5}" type="datetimeFigureOut">
              <a:rPr lang="en-GB" smtClean="0"/>
              <a:t>08/09/2017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09E1A-9B7B-4A75-A07B-EF582EC8E6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51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a.org.uk/e-learning/DDFun01CD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Design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DV6E 34</a:t>
            </a:r>
          </a:p>
        </p:txBody>
      </p:sp>
    </p:spTree>
    <p:extLst>
      <p:ext uri="{BB962C8B-B14F-4D97-AF65-F5344CB8AC3E}">
        <p14:creationId xmlns:p14="http://schemas.microsoft.com/office/powerpoint/2010/main" val="19538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Components of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40960" cy="5040560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All the system’s physical devices</a:t>
            </a:r>
          </a:p>
          <a:p>
            <a:pPr marL="0" indent="0"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Three types of software required: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Operating system software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DBMS software (e.g. Microsoft Access)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Application programs and utility software</a:t>
            </a:r>
          </a:p>
          <a:p>
            <a:pPr marL="457200" lvl="1" indent="0">
              <a:buNone/>
            </a:pPr>
            <a:endParaRPr lang="en-US" altLang="en-US" sz="10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All users of the database system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System and database administrators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Database designers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Systems analysts and programmers</a:t>
            </a:r>
          </a:p>
          <a:p>
            <a:pPr lvl="1"/>
            <a:r>
              <a:rPr lang="en-US" altLang="en-US" sz="16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End users</a:t>
            </a:r>
          </a:p>
          <a:p>
            <a:pPr marL="457200" lvl="1" indent="0">
              <a:buNone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Instructions and rules that govern the design and use of the database system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The collection of facts stored in the database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0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Component of a Database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57" y="980728"/>
            <a:ext cx="5011877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3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RDBMS Architecture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30869"/>
            <a:ext cx="7416824" cy="489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087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RDBMS Architecture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344816" cy="453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1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RDBMS Architecture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92859"/>
            <a:ext cx="700273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61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RDBMS Architecture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4400"/>
            <a:ext cx="7258175" cy="546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5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Commercial Database Management (RDBMS)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(Access, SQL Server)</a:t>
            </a: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Oracle RDBMS</a:t>
            </a:r>
            <a:endParaRPr lang="en-US" altLang="en-US" sz="15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9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IBM (DB2, Informix)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MySQL (Freeware)</a:t>
            </a: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Postgres (Freeware)</a:t>
            </a:r>
          </a:p>
          <a:p>
            <a:pPr marL="0" indent="0">
              <a:buNone/>
            </a:pPr>
            <a:endParaRPr lang="en-US" altLang="en-US" sz="9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1800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Sybase</a:t>
            </a:r>
            <a:endParaRPr lang="en-US" altLang="en-US" sz="15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358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When Not To Use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using a DBMS: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High initial investment and possible need for additional hardware.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Overhead for providing generality, security, concurrency control, recovery, and  integrity functions.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a DBMS may be unnecessary: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database and applications are simple, well defined, and not expected to change.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there are stringent real-time requirements that may not be met because of DBMS overhead.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access to data by multiple users is not required.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no DBMS may suffice: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database system is not able to handle the complexity of data because of modeling limitations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database users need special operations not supported by the DBMS.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1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DBMS vs. RDBMS</a:t>
            </a:r>
            <a:endParaRPr lang="en-GB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8403"/>
            <a:ext cx="7416824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39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DBMS &amp; RDBMS - Summary</a:t>
            </a:r>
            <a:endParaRPr lang="en-GB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DBMS generally consist of database setup in which the structure consist of different data tables without any set (i.e. established) relations.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different tables within a DBMS setup are usually non-related, i.e. they operate independently.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RDBMS may have similar architecture and setup to DBMS, but in this case the different tables within the setup </a:t>
            </a:r>
            <a:r>
              <a:rPr lang="en-US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mus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be related.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RDBMS offers a more efficient and robust platform for extending the operations and functionality of databases.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6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3200" dirty="0"/>
              <a:t>Topics/Outline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147248" cy="4857403"/>
          </a:xfrm>
        </p:spPr>
        <p:txBody>
          <a:bodyPr>
            <a:normAutofit fontScale="92500" lnSpcReduction="20000"/>
          </a:bodyPr>
          <a:lstStyle/>
          <a:p>
            <a:r>
              <a:rPr lang="en-GB" sz="2800" dirty="0"/>
              <a:t>Database</a:t>
            </a:r>
            <a:r>
              <a:rPr lang="en-GB" dirty="0"/>
              <a:t> </a:t>
            </a:r>
            <a:r>
              <a:rPr lang="en-GB" sz="2000" dirty="0"/>
              <a:t>– Definition, Types, Terminologies, concepts, classes &amp; examples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Flat Files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Relational Database Management System (RDBMS)</a:t>
            </a:r>
          </a:p>
          <a:p>
            <a:pPr marL="0" indent="0">
              <a:buNone/>
            </a:pPr>
            <a:endParaRPr lang="en-GB" sz="1100" dirty="0"/>
          </a:p>
          <a:p>
            <a:r>
              <a:rPr lang="en-GB" sz="2800" dirty="0"/>
              <a:t>E-R Model Systems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Normalisation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SQL </a:t>
            </a:r>
            <a:r>
              <a:rPr lang="en-GB" sz="2000" dirty="0"/>
              <a:t>– Introduction, queries, 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Creating Database </a:t>
            </a:r>
            <a:r>
              <a:rPr lang="en-GB" sz="2400" dirty="0"/>
              <a:t>(</a:t>
            </a:r>
            <a:r>
              <a:rPr lang="en-GB" sz="2000" dirty="0"/>
              <a:t>simple </a:t>
            </a:r>
            <a:r>
              <a:rPr lang="en-GB" sz="1800" dirty="0"/>
              <a:t>- excel </a:t>
            </a:r>
            <a:r>
              <a:rPr lang="en-GB" sz="2000" dirty="0"/>
              <a:t>&amp; structured </a:t>
            </a:r>
            <a:r>
              <a:rPr lang="en-GB" sz="1800" dirty="0"/>
              <a:t>- RDMS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endParaRPr lang="en-GB" sz="1000" dirty="0"/>
          </a:p>
          <a:p>
            <a:r>
              <a:rPr lang="en-GB" sz="2800" dirty="0"/>
              <a:t>Basic Operations </a:t>
            </a:r>
            <a:r>
              <a:rPr lang="en-GB" sz="2000" dirty="0"/>
              <a:t>(DB interrogation, data acquisition, modification, normalisation, manipulation….)</a:t>
            </a:r>
          </a:p>
        </p:txBody>
      </p:sp>
    </p:spTree>
    <p:extLst>
      <p:ext uri="{BB962C8B-B14F-4D97-AF65-F5344CB8AC3E}">
        <p14:creationId xmlns:p14="http://schemas.microsoft.com/office/powerpoint/2010/main" val="192598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Resource - Links</a:t>
            </a:r>
            <a:endParaRPr lang="en-GB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726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www.sqa.org.uk/e-learning/DDFun01CD/index.htm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en-US" sz="160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Part. C: Relational Database Management 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(RDBMS)</a:t>
            </a:r>
          </a:p>
        </p:txBody>
      </p:sp>
    </p:spTree>
    <p:extLst>
      <p:ext uri="{BB962C8B-B14F-4D97-AF65-F5344CB8AC3E}">
        <p14:creationId xmlns:p14="http://schemas.microsoft.com/office/powerpoint/2010/main" val="129308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188640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What is Database Management System (DBMS)?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400600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Software tools that enable the management (definition, creation, maintenance and use) of large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amount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of interrelated data stored in a computer accessible media.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may also refer to sets of operations performed within a typical database.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add, remove, update records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retrieve data that match certain criteria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cross-reference data in different tables</a:t>
            </a:r>
          </a:p>
          <a:p>
            <a:pPr lvl="1"/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perform complex aggregate calculation</a:t>
            </a:r>
          </a:p>
          <a:p>
            <a:pPr marL="457200" lvl="1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management system (DBMS) is a collection of programs that </a:t>
            </a:r>
            <a:r>
              <a:rPr lang="en-GB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to create and maintain a database.</a:t>
            </a:r>
          </a:p>
          <a:p>
            <a:pPr marL="0" lvl="0" indent="0">
              <a:buNone/>
            </a:pPr>
            <a:endParaRPr lang="en-GB" sz="1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DBMS is the intermediary between the user and the database (i.e. storage)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Database structure stored as file collection</a:t>
            </a:r>
          </a:p>
          <a:p>
            <a:pPr lvl="1"/>
            <a:r>
              <a:rPr lang="en-US" altLang="en-US" sz="18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only access files through the DBMS</a:t>
            </a:r>
          </a:p>
          <a:p>
            <a:pPr marL="0" lvl="0" indent="0">
              <a:buNone/>
            </a:pPr>
            <a:endParaRPr lang="en-GB" sz="1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 to the </a:t>
            </a:r>
            <a:r>
              <a:rPr lang="en-GB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ANSI/SPARC</a:t>
            </a:r>
            <a:r>
              <a:rPr lang="en-GB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DBMS Report (1977), a DBMS should be envisioned as a multi-layered system:</a:t>
            </a:r>
          </a:p>
        </p:txBody>
      </p:sp>
    </p:spTree>
    <p:extLst>
      <p:ext uri="{BB962C8B-B14F-4D97-AF65-F5344CB8AC3E}">
        <p14:creationId xmlns:p14="http://schemas.microsoft.com/office/powerpoint/2010/main" val="39375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Functions &amp; Applications of 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568952" cy="5688632"/>
          </a:xfrm>
        </p:spPr>
        <p:txBody>
          <a:bodyPr>
            <a:normAutofit fontScale="77500" lnSpcReduction="20000"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Manage persistent data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Access large amounts of data efficiently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 for at least one data model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Support for certain high-level language that allow the user to define the structure of the data, access data, and manipulate data</a:t>
            </a:r>
          </a:p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Transaction management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the capability to provide correct, concurrent access to the database by many users at once</a:t>
            </a:r>
          </a:p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the ability to limit access to data by unauthorized users, and the ability to check the validity of data</a:t>
            </a:r>
          </a:p>
          <a:p>
            <a:r>
              <a:rPr lang="en-GB" sz="2000" u="sng" dirty="0">
                <a:latin typeface="Arial" panose="020B0604020202020204" pitchFamily="34" charset="0"/>
                <a:cs typeface="Arial" panose="020B0604020202020204" pitchFamily="34" charset="0"/>
              </a:rPr>
              <a:t>Resiliency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– the ability to recover from system failures without losing data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Allow concurrency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Control security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Maintain data integrity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for backup and recovery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Control redundancy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Allow data independence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non-procedural query language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Perform automatic query optimization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transformation and presentation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Security management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Multi-user access control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backup and recovery management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integrity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31442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Who Interacts with a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294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Different individuals are involved with the operation and uses of database management system (DBMS) over its life.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Example;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Systems analysts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Database designers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Database administrators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 scientists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49504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Schematic of DBMS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06974"/>
            <a:ext cx="8325172" cy="4746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24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224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Schematic of DBMS</a:t>
            </a:r>
          </a:p>
        </p:txBody>
      </p:sp>
      <p:pic>
        <p:nvPicPr>
          <p:cNvPr id="6" name="Picture 6" descr="C:\Documents and Settings\Paul Nagin\My Documents\CHIMBORAZO 09-13-2009\Books\694 Rob DB Systems 9e - Nancy -Marc Cartright\Figures\C7046_01\C7046_01\Fig01-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4" y="1124744"/>
            <a:ext cx="8500078" cy="458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33400" y="6248400"/>
            <a:ext cx="4038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dirty="0">
                <a:solidFill>
                  <a:srgbClr val="222222"/>
                </a:solidFill>
              </a:rPr>
              <a:t>Database Systems, 9th Edition</a:t>
            </a:r>
          </a:p>
        </p:txBody>
      </p:sp>
    </p:spTree>
    <p:extLst>
      <p:ext uri="{BB962C8B-B14F-4D97-AF65-F5344CB8AC3E}">
        <p14:creationId xmlns:p14="http://schemas.microsoft.com/office/powerpoint/2010/main" val="54498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63408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Components of 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073427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five major parts that constitute a Database Management System (DBMS) components.</a:t>
            </a:r>
          </a:p>
          <a:p>
            <a:pPr marL="0" indent="0">
              <a:buNone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These include;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People/users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Procedures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4" name="Picture 6" descr="C:\Documents and Settings\Paul Nagin\My Documents\CHIMBORAZO 09-13-2009\Books\694 Rob DB Systems 9e - Nancy -Marc Cartright\Figures\C7046_01\C7046_01\Fig01-07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20" y="2581891"/>
            <a:ext cx="6696744" cy="40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06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786</Words>
  <Application>Microsoft Office PowerPoint</Application>
  <PresentationFormat>On-screen Show (4:3)</PresentationFormat>
  <Paragraphs>137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Database Design Fundamentals</vt:lpstr>
      <vt:lpstr>Topics/Outline</vt:lpstr>
      <vt:lpstr>Part. C: Relational Database Management System (RDBMS)</vt:lpstr>
      <vt:lpstr>What is Database Management System (DBMS)?</vt:lpstr>
      <vt:lpstr>Functions &amp; Applications of Database Management System (DBMS)</vt:lpstr>
      <vt:lpstr>Who Interacts with a DBMS?</vt:lpstr>
      <vt:lpstr>Schematic of DBMS</vt:lpstr>
      <vt:lpstr>Schematic of DBMS</vt:lpstr>
      <vt:lpstr>Components of a DBMS</vt:lpstr>
      <vt:lpstr>Components of a DBMS</vt:lpstr>
      <vt:lpstr>Component of a Database System</vt:lpstr>
      <vt:lpstr>RDBMS Architecture</vt:lpstr>
      <vt:lpstr>RDBMS Architecture</vt:lpstr>
      <vt:lpstr>RDBMS Architecture</vt:lpstr>
      <vt:lpstr>RDBMS Architecture</vt:lpstr>
      <vt:lpstr>Commercial Database Management (RDBMS) Products</vt:lpstr>
      <vt:lpstr>When Not To Use Databases</vt:lpstr>
      <vt:lpstr>DBMS vs. RDBMS</vt:lpstr>
      <vt:lpstr>DBMS &amp; RDBMS - Summary</vt:lpstr>
      <vt:lpstr>Resource -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temp</cp:lastModifiedBy>
  <cp:revision>285</cp:revision>
  <cp:lastPrinted>2016-09-16T10:49:37Z</cp:lastPrinted>
  <dcterms:created xsi:type="dcterms:W3CDTF">2016-08-31T19:30:49Z</dcterms:created>
  <dcterms:modified xsi:type="dcterms:W3CDTF">2017-09-08T08:01:04Z</dcterms:modified>
</cp:coreProperties>
</file>