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312" r:id="rId4"/>
    <p:sldId id="313" r:id="rId5"/>
    <p:sldId id="277" r:id="rId6"/>
    <p:sldId id="278" r:id="rId7"/>
    <p:sldId id="279" r:id="rId8"/>
    <p:sldId id="280" r:id="rId9"/>
    <p:sldId id="281" r:id="rId10"/>
    <p:sldId id="282" r:id="rId11"/>
    <p:sldId id="314" r:id="rId12"/>
    <p:sldId id="283" r:id="rId13"/>
    <p:sldId id="353" r:id="rId14"/>
    <p:sldId id="284" r:id="rId15"/>
    <p:sldId id="285" r:id="rId16"/>
    <p:sldId id="294" r:id="rId17"/>
    <p:sldId id="31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2" r:id="rId33"/>
    <p:sldId id="299" r:id="rId34"/>
    <p:sldId id="300" r:id="rId35"/>
    <p:sldId id="33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6" autoAdjust="0"/>
    <p:restoredTop sz="78052" autoAdjust="0"/>
  </p:normalViewPr>
  <p:slideViewPr>
    <p:cSldViewPr>
      <p:cViewPr varScale="1">
        <p:scale>
          <a:sx n="78" d="100"/>
          <a:sy n="78" d="100"/>
        </p:scale>
        <p:origin x="-1483"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581648-2620-4BB4-B2C4-60EA09305266}" type="datetimeFigureOut">
              <a:rPr lang="en-GB" smtClean="0"/>
              <a:t>20/03/2018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32A565-35E2-4279-B477-41F205C7030C}" type="slidenum">
              <a:rPr lang="en-GB" smtClean="0"/>
              <a:t>‹#›</a:t>
            </a:fld>
            <a:endParaRPr lang="en-GB"/>
          </a:p>
        </p:txBody>
      </p:sp>
    </p:spTree>
    <p:extLst>
      <p:ext uri="{BB962C8B-B14F-4D97-AF65-F5344CB8AC3E}">
        <p14:creationId xmlns:p14="http://schemas.microsoft.com/office/powerpoint/2010/main" val="355252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If time quantum is too large, the response time of the processes is too much which may not be tolerated in interactive environment. </a:t>
            </a:r>
          </a:p>
          <a:p>
            <a:r>
              <a:rPr lang="en-GB" sz="1200" kern="1200" dirty="0" smtClean="0">
                <a:solidFill>
                  <a:schemeClr val="tx1"/>
                </a:solidFill>
                <a:effectLst/>
                <a:latin typeface="+mn-lt"/>
                <a:ea typeface="+mn-ea"/>
                <a:cs typeface="+mn-cs"/>
              </a:rPr>
              <a:t>If time quantum is too small, it causes unnecessarily frequent context switch leading to more overheads resulting in less throughput. </a:t>
            </a:r>
          </a:p>
          <a:p>
            <a:endParaRPr lang="en-GB"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Switching from one process to another takes a certain amount of time for loading and saving registers, memory maps and various tables and lists that combine to define a </a:t>
            </a:r>
            <a:endParaRPr lang="en-GB" dirty="0"/>
          </a:p>
        </p:txBody>
      </p:sp>
      <p:sp>
        <p:nvSpPr>
          <p:cNvPr id="4" name="Slide Number Placeholder 3"/>
          <p:cNvSpPr>
            <a:spLocks noGrp="1"/>
          </p:cNvSpPr>
          <p:nvPr>
            <p:ph type="sldNum" sz="quarter" idx="10"/>
          </p:nvPr>
        </p:nvSpPr>
        <p:spPr/>
        <p:txBody>
          <a:bodyPr/>
          <a:lstStyle/>
          <a:p>
            <a:fld id="{C032A565-35E2-4279-B477-41F205C7030C}" type="slidenum">
              <a:rPr lang="en-GB" smtClean="0"/>
              <a:t>25</a:t>
            </a:fld>
            <a:endParaRPr lang="en-GB"/>
          </a:p>
        </p:txBody>
      </p:sp>
    </p:spTree>
    <p:extLst>
      <p:ext uri="{BB962C8B-B14F-4D97-AF65-F5344CB8AC3E}">
        <p14:creationId xmlns:p14="http://schemas.microsoft.com/office/powerpoint/2010/main" val="140795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5" name="Footer Placeholder 4"/>
          <p:cNvSpPr>
            <a:spLocks noGrp="1"/>
          </p:cNvSpPr>
          <p:nvPr>
            <p:ph type="ftr" sz="quarter" idx="11"/>
          </p:nvPr>
        </p:nvSpPr>
        <p:spPr/>
        <p:txBody>
          <a:bodyPr/>
          <a:lstStyle>
            <a:lvl1pPr algn="ctr">
              <a:defRPr/>
            </a:lvl1pPr>
          </a:lstStyle>
          <a:p>
            <a:r>
              <a:rPr lang="en-GB" dirty="0" smtClean="0"/>
              <a:t>NQ1 Introduction to Programming</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C7686-A8B1-4B8F-9D21-FF305E435517}" type="datetimeFigureOut">
              <a:rPr lang="en-GB" smtClean="0"/>
              <a:t>20/03/2018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DC7686-A8B1-4B8F-9D21-FF305E435517}" type="datetimeFigureOut">
              <a:rPr lang="en-GB" smtClean="0"/>
              <a:t>20/03/2018</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HND Networking:</a:t>
            </a:r>
            <a:br>
              <a:rPr lang="en-GB" dirty="0" smtClean="0">
                <a:solidFill>
                  <a:schemeClr val="bg1"/>
                </a:solidFill>
              </a:rPr>
            </a:br>
            <a:r>
              <a:rPr lang="en-GB" sz="5300" dirty="0" smtClean="0">
                <a:solidFill>
                  <a:schemeClr val="bg1"/>
                </a:solidFill>
              </a:rPr>
              <a:t>Multi User Operating Systems</a:t>
            </a:r>
            <a:br>
              <a:rPr lang="en-GB" sz="5300" dirty="0" smtClean="0">
                <a:solidFill>
                  <a:schemeClr val="bg1"/>
                </a:solidFill>
              </a:rPr>
            </a:br>
            <a:r>
              <a:rPr lang="en-GB" dirty="0" smtClean="0">
                <a:solidFill>
                  <a:schemeClr val="bg1"/>
                </a:solidFill>
              </a:rPr>
              <a:t>(DH3A 34)</a:t>
            </a:r>
            <a:endParaRPr lang="en-GB" dirty="0">
              <a:solidFill>
                <a:schemeClr val="bg1"/>
              </a:solidFill>
            </a:endParaRP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564672"/>
          </a:xfrm>
        </p:spPr>
        <p:txBody>
          <a:bodyPr>
            <a:normAutofit fontScale="90000"/>
          </a:bodyPr>
          <a:lstStyle/>
          <a:p>
            <a:pPr algn="ctr"/>
            <a:r>
              <a:rPr lang="en-GB" dirty="0" smtClean="0"/>
              <a:t>Real world OS examples</a:t>
            </a:r>
            <a:endParaRPr lang="en-GB" dirty="0"/>
          </a:p>
        </p:txBody>
      </p:sp>
      <p:pic>
        <p:nvPicPr>
          <p:cNvPr id="4" name="Picture 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11560" y="1268759"/>
            <a:ext cx="7912100" cy="5133975"/>
          </a:xfrm>
          <a:prstGeom prst="rect">
            <a:avLst/>
          </a:prstGeom>
          <a:noFill/>
        </p:spPr>
      </p:pic>
    </p:spTree>
    <p:extLst>
      <p:ext uri="{BB962C8B-B14F-4D97-AF65-F5344CB8AC3E}">
        <p14:creationId xmlns:p14="http://schemas.microsoft.com/office/powerpoint/2010/main" val="4195251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en-GB" dirty="0" smtClean="0"/>
              <a:t>OS user environments</a:t>
            </a:r>
            <a:endParaRPr lang="en-GB" dirty="0"/>
          </a:p>
        </p:txBody>
      </p:sp>
      <p:sp>
        <p:nvSpPr>
          <p:cNvPr id="3" name="Content Placeholder 2"/>
          <p:cNvSpPr>
            <a:spLocks noGrp="1"/>
          </p:cNvSpPr>
          <p:nvPr>
            <p:ph idx="1"/>
          </p:nvPr>
        </p:nvSpPr>
        <p:spPr>
          <a:xfrm>
            <a:off x="467544" y="1556792"/>
            <a:ext cx="8229600" cy="4536504"/>
          </a:xfrm>
        </p:spPr>
        <p:txBody>
          <a:bodyPr/>
          <a:lstStyle/>
          <a:p>
            <a:pPr>
              <a:defRPr/>
            </a:pPr>
            <a:r>
              <a:rPr lang="en-GB" sz="3600" dirty="0"/>
              <a:t>Operating systems </a:t>
            </a:r>
            <a:r>
              <a:rPr lang="en-GB" sz="3600" dirty="0" smtClean="0"/>
              <a:t>can support two different user environments:</a:t>
            </a:r>
            <a:endParaRPr lang="en-GB" dirty="0"/>
          </a:p>
          <a:p>
            <a:pPr marL="0" indent="0">
              <a:buNone/>
              <a:defRPr/>
            </a:pPr>
            <a:endParaRPr lang="en-GB" sz="36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996952"/>
            <a:ext cx="1878712" cy="28180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9242" y="2996952"/>
            <a:ext cx="2243182" cy="2816814"/>
          </a:xfrm>
          <a:prstGeom prst="rect">
            <a:avLst/>
          </a:prstGeom>
        </p:spPr>
      </p:pic>
      <p:sp>
        <p:nvSpPr>
          <p:cNvPr id="6" name="TextBox 5"/>
          <p:cNvSpPr txBox="1"/>
          <p:nvPr/>
        </p:nvSpPr>
        <p:spPr>
          <a:xfrm>
            <a:off x="938848" y="5896952"/>
            <a:ext cx="2808312" cy="584775"/>
          </a:xfrm>
          <a:prstGeom prst="rect">
            <a:avLst/>
          </a:prstGeom>
          <a:noFill/>
        </p:spPr>
        <p:txBody>
          <a:bodyPr wrap="square" rtlCol="0">
            <a:spAutoFit/>
          </a:bodyPr>
          <a:lstStyle/>
          <a:p>
            <a:pPr algn="ctr"/>
            <a:r>
              <a:rPr lang="en-GB" sz="3200" dirty="0" smtClean="0"/>
              <a:t>Single user</a:t>
            </a:r>
            <a:endParaRPr lang="en-GB" sz="3200" dirty="0"/>
          </a:p>
        </p:txBody>
      </p:sp>
      <p:sp>
        <p:nvSpPr>
          <p:cNvPr id="7" name="TextBox 6"/>
          <p:cNvSpPr txBox="1"/>
          <p:nvPr/>
        </p:nvSpPr>
        <p:spPr>
          <a:xfrm>
            <a:off x="3632793" y="5925748"/>
            <a:ext cx="5056080" cy="584775"/>
          </a:xfrm>
          <a:prstGeom prst="rect">
            <a:avLst/>
          </a:prstGeom>
          <a:noFill/>
        </p:spPr>
        <p:txBody>
          <a:bodyPr wrap="square" rtlCol="0">
            <a:spAutoFit/>
          </a:bodyPr>
          <a:lstStyle/>
          <a:p>
            <a:pPr algn="ctr"/>
            <a:r>
              <a:rPr lang="en-GB" sz="3200" dirty="0" smtClean="0"/>
              <a:t>Multiple concurrent users</a:t>
            </a:r>
            <a:endParaRPr lang="en-GB" sz="3200" dirty="0"/>
          </a:p>
        </p:txBody>
      </p:sp>
    </p:spTree>
    <p:extLst>
      <p:ext uri="{BB962C8B-B14F-4D97-AF65-F5344CB8AC3E}">
        <p14:creationId xmlns:p14="http://schemas.microsoft.com/office/powerpoint/2010/main" val="747667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80696"/>
          </a:xfrm>
        </p:spPr>
        <p:txBody>
          <a:bodyPr>
            <a:normAutofit fontScale="90000"/>
          </a:bodyPr>
          <a:lstStyle/>
          <a:p>
            <a:pPr algn="ctr"/>
            <a:r>
              <a:rPr lang="en-GB" dirty="0" smtClean="0"/>
              <a:t>Single User OS</a:t>
            </a:r>
            <a:endParaRPr lang="en-GB" dirty="0"/>
          </a:p>
        </p:txBody>
      </p:sp>
      <p:sp>
        <p:nvSpPr>
          <p:cNvPr id="3" name="Content Placeholder 2"/>
          <p:cNvSpPr>
            <a:spLocks noGrp="1"/>
          </p:cNvSpPr>
          <p:nvPr>
            <p:ph idx="1"/>
          </p:nvPr>
        </p:nvSpPr>
        <p:spPr>
          <a:xfrm>
            <a:off x="467544" y="1412776"/>
            <a:ext cx="8229600" cy="4968552"/>
          </a:xfrm>
        </p:spPr>
        <p:txBody>
          <a:bodyPr>
            <a:normAutofit fontScale="92500"/>
          </a:bodyPr>
          <a:lstStyle/>
          <a:p>
            <a:r>
              <a:rPr lang="en-GB" altLang="en-US" sz="2400" dirty="0" smtClean="0"/>
              <a:t>As a Windows PC user, you will be most familiar with the single user operating system.</a:t>
            </a:r>
          </a:p>
          <a:p>
            <a:r>
              <a:rPr lang="en-GB" altLang="en-US" sz="2400" dirty="0" smtClean="0"/>
              <a:t>Single </a:t>
            </a:r>
            <a:r>
              <a:rPr lang="en-GB" altLang="en-US" sz="2400" dirty="0"/>
              <a:t>user means the OS provides support for one user at a time to use its </a:t>
            </a:r>
            <a:r>
              <a:rPr lang="en-GB" altLang="en-US" sz="2400" dirty="0" smtClean="0"/>
              <a:t>facilities.  </a:t>
            </a:r>
            <a:r>
              <a:rPr lang="en-GB" altLang="en-US" sz="2400" dirty="0"/>
              <a:t>I</a:t>
            </a:r>
            <a:r>
              <a:rPr lang="en-GB" altLang="en-US" sz="2400" dirty="0" smtClean="0"/>
              <a:t>t </a:t>
            </a:r>
            <a:r>
              <a:rPr lang="en-GB" sz="2400" dirty="0"/>
              <a:t>can be split into two types:</a:t>
            </a:r>
          </a:p>
          <a:p>
            <a:pPr lvl="1"/>
            <a:r>
              <a:rPr lang="en-GB" b="1" dirty="0"/>
              <a:t>single user, single </a:t>
            </a:r>
            <a:r>
              <a:rPr lang="en-GB" b="1" dirty="0" smtClean="0"/>
              <a:t>application (single tasking)</a:t>
            </a:r>
            <a:r>
              <a:rPr lang="en-GB" dirty="0" smtClean="0"/>
              <a:t> </a:t>
            </a:r>
            <a:r>
              <a:rPr lang="en-GB" dirty="0"/>
              <a:t>operating </a:t>
            </a:r>
            <a:r>
              <a:rPr lang="en-GB" dirty="0" smtClean="0"/>
              <a:t>systems</a:t>
            </a:r>
          </a:p>
          <a:p>
            <a:pPr lvl="2"/>
            <a:r>
              <a:rPr lang="en-GB" sz="2400" dirty="0"/>
              <a:t>operating system only has to deal with one person at a time, running one user application at a </a:t>
            </a:r>
            <a:r>
              <a:rPr lang="en-GB" sz="2400" dirty="0" smtClean="0"/>
              <a:t>time e.g. MS-DOS</a:t>
            </a:r>
            <a:endParaRPr lang="en-GB" sz="2400" dirty="0"/>
          </a:p>
          <a:p>
            <a:pPr lvl="1"/>
            <a:r>
              <a:rPr lang="en-GB" b="1" dirty="0"/>
              <a:t>single user, multi tasking </a:t>
            </a:r>
            <a:r>
              <a:rPr lang="en-GB" dirty="0"/>
              <a:t>operating systems </a:t>
            </a:r>
            <a:endParaRPr lang="en-GB" dirty="0" smtClean="0"/>
          </a:p>
          <a:p>
            <a:pPr lvl="2"/>
            <a:r>
              <a:rPr lang="en-GB" sz="2400" dirty="0"/>
              <a:t>operating system is designed mainly with a single user in mind, but it can deal with many applications running at the same </a:t>
            </a:r>
            <a:r>
              <a:rPr lang="en-GB" sz="2400" dirty="0" smtClean="0"/>
              <a:t>time e.g. Windows</a:t>
            </a:r>
            <a:endParaRPr lang="en-GB" sz="2400" dirty="0"/>
          </a:p>
          <a:p>
            <a:pPr marL="0" indent="0">
              <a:buNone/>
            </a:pPr>
            <a:r>
              <a:rPr lang="en-GB" altLang="en-US" sz="2400" dirty="0" smtClean="0"/>
              <a:t> </a:t>
            </a:r>
            <a:endParaRPr lang="en-GB" sz="2400" dirty="0"/>
          </a:p>
        </p:txBody>
      </p:sp>
    </p:spTree>
    <p:extLst>
      <p:ext uri="{BB962C8B-B14F-4D97-AF65-F5344CB8AC3E}">
        <p14:creationId xmlns:p14="http://schemas.microsoft.com/office/powerpoint/2010/main" val="739729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564672"/>
          </a:xfrm>
        </p:spPr>
        <p:txBody>
          <a:bodyPr>
            <a:normAutofit fontScale="90000"/>
          </a:bodyPr>
          <a:lstStyle/>
          <a:p>
            <a:pPr algn="ctr"/>
            <a:r>
              <a:rPr lang="en-GB" dirty="0" smtClean="0"/>
              <a:t>Multi </a:t>
            </a:r>
            <a:r>
              <a:rPr lang="en-GB" dirty="0"/>
              <a:t>u</a:t>
            </a:r>
            <a:r>
              <a:rPr lang="en-GB" dirty="0" smtClean="0"/>
              <a:t>ser OS</a:t>
            </a:r>
            <a:endParaRPr lang="en-GB" dirty="0"/>
          </a:p>
        </p:txBody>
      </p:sp>
      <p:sp>
        <p:nvSpPr>
          <p:cNvPr id="3" name="Content Placeholder 2"/>
          <p:cNvSpPr>
            <a:spLocks noGrp="1"/>
          </p:cNvSpPr>
          <p:nvPr>
            <p:ph idx="1"/>
          </p:nvPr>
        </p:nvSpPr>
        <p:spPr>
          <a:xfrm>
            <a:off x="457200" y="908720"/>
            <a:ext cx="8229600" cy="5415880"/>
          </a:xfrm>
        </p:spPr>
        <p:txBody>
          <a:bodyPr>
            <a:normAutofit/>
          </a:bodyPr>
          <a:lstStyle/>
          <a:p>
            <a:r>
              <a:rPr lang="en-GB" sz="2000" dirty="0"/>
              <a:t>there comes a time when only a </a:t>
            </a:r>
            <a:r>
              <a:rPr lang="en-GB" sz="2000" i="1" dirty="0" smtClean="0"/>
              <a:t>really</a:t>
            </a:r>
            <a:r>
              <a:rPr lang="en-GB" sz="2000" dirty="0" smtClean="0"/>
              <a:t> </a:t>
            </a:r>
            <a:r>
              <a:rPr lang="en-GB" sz="2000" dirty="0"/>
              <a:t>powerful computer will do the job in </a:t>
            </a:r>
            <a:r>
              <a:rPr lang="en-GB" sz="2000" dirty="0" smtClean="0"/>
              <a:t>hand </a:t>
            </a:r>
          </a:p>
          <a:p>
            <a:pPr lvl="1"/>
            <a:r>
              <a:rPr lang="en-GB" sz="2000" dirty="0" smtClean="0"/>
              <a:t>e.g. you are </a:t>
            </a:r>
            <a:r>
              <a:rPr lang="en-GB" sz="2000" dirty="0"/>
              <a:t>an engineer or scientist and want to run a very complicated </a:t>
            </a:r>
            <a:r>
              <a:rPr lang="en-GB" sz="2000" dirty="0" smtClean="0"/>
              <a:t>simulation, you </a:t>
            </a:r>
            <a:r>
              <a:rPr lang="en-GB" sz="2000" dirty="0"/>
              <a:t>are a financial person and want to work on thousands of stock market share movements</a:t>
            </a:r>
          </a:p>
          <a:p>
            <a:r>
              <a:rPr lang="en-GB" sz="2000" dirty="0" smtClean="0"/>
              <a:t>a </a:t>
            </a:r>
            <a:r>
              <a:rPr lang="en-GB" sz="2000" dirty="0"/>
              <a:t>mainframe or supercomputer is required for this kind of </a:t>
            </a:r>
            <a:r>
              <a:rPr lang="en-GB" sz="2000" dirty="0" smtClean="0"/>
              <a:t>work, but they costs </a:t>
            </a:r>
            <a:r>
              <a:rPr lang="en-GB" sz="2000" dirty="0"/>
              <a:t>millions to buy and </a:t>
            </a:r>
            <a:r>
              <a:rPr lang="en-GB" sz="2000" dirty="0" smtClean="0"/>
              <a:t>maintain</a:t>
            </a:r>
          </a:p>
          <a:p>
            <a:pPr lvl="1"/>
            <a:r>
              <a:rPr lang="en-GB" sz="2000" dirty="0" smtClean="0"/>
              <a:t>too expensive to </a:t>
            </a:r>
            <a:r>
              <a:rPr lang="en-GB" sz="2000" dirty="0"/>
              <a:t>be used by just a single </a:t>
            </a:r>
            <a:r>
              <a:rPr lang="en-GB" sz="2000" dirty="0" smtClean="0"/>
              <a:t>person, has to be shared!</a:t>
            </a:r>
            <a:endParaRPr lang="en-GB" sz="2000" dirty="0"/>
          </a:p>
          <a:p>
            <a:pPr marL="0" indent="0">
              <a:buNone/>
            </a:pPr>
            <a:endParaRPr lang="en-GB" dirty="0" smtClean="0"/>
          </a:p>
        </p:txBody>
      </p:sp>
      <p:sp>
        <p:nvSpPr>
          <p:cNvPr id="4" name="TextBox 3"/>
          <p:cNvSpPr txBox="1"/>
          <p:nvPr/>
        </p:nvSpPr>
        <p:spPr>
          <a:xfrm>
            <a:off x="3275856" y="3714322"/>
            <a:ext cx="5616624" cy="2585323"/>
          </a:xfrm>
          <a:prstGeom prst="rect">
            <a:avLst/>
          </a:prstGeom>
          <a:noFill/>
        </p:spPr>
        <p:txBody>
          <a:bodyPr wrap="square" rtlCol="0">
            <a:spAutoFit/>
          </a:bodyPr>
          <a:lstStyle/>
          <a:p>
            <a:pPr marL="285750" indent="-285750">
              <a:buFont typeface="Arial" panose="020B0604020202020204" pitchFamily="34" charset="0"/>
              <a:buChar char="•"/>
            </a:pPr>
            <a:r>
              <a:rPr lang="en-GB" dirty="0" smtClean="0"/>
              <a:t>Need more </a:t>
            </a:r>
            <a:r>
              <a:rPr lang="en-GB" dirty="0"/>
              <a:t>than one user </a:t>
            </a:r>
            <a:r>
              <a:rPr lang="en-GB" dirty="0" smtClean="0"/>
              <a:t>logged </a:t>
            </a:r>
            <a:r>
              <a:rPr lang="en-GB" dirty="0"/>
              <a:t>on </a:t>
            </a:r>
            <a:r>
              <a:rPr lang="en-GB" dirty="0" smtClean="0"/>
              <a:t>using  the </a:t>
            </a:r>
            <a:r>
              <a:rPr lang="en-GB" dirty="0"/>
              <a:t>computer at the same </a:t>
            </a:r>
            <a:r>
              <a:rPr lang="en-GB" dirty="0" smtClean="0"/>
              <a:t>time (multi-user).  Furthermore</a:t>
            </a:r>
            <a:r>
              <a:rPr lang="en-GB" dirty="0"/>
              <a:t>, each person needs to be able to run more than one application at a time, so it needs to be multi-tasking as well.</a:t>
            </a:r>
          </a:p>
          <a:p>
            <a:pPr marL="285750" indent="-285750">
              <a:buFont typeface="Arial" panose="020B0604020202020204" pitchFamily="34" charset="0"/>
              <a:buChar char="•"/>
            </a:pPr>
            <a:r>
              <a:rPr lang="en-GB" dirty="0"/>
              <a:t>So a powerful computer needs a </a:t>
            </a:r>
            <a:r>
              <a:rPr lang="en-GB" b="1" dirty="0"/>
              <a:t>multi-user, multi-tasking</a:t>
            </a:r>
            <a:r>
              <a:rPr lang="en-GB" dirty="0"/>
              <a:t> operating system to make maximum use of the machine. Each person can draw on the vast power of the computer in a shared way.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3787920"/>
            <a:ext cx="2243182" cy="2816814"/>
          </a:xfrm>
          <a:prstGeom prst="rect">
            <a:avLst/>
          </a:prstGeom>
        </p:spPr>
      </p:pic>
    </p:spTree>
    <p:extLst>
      <p:ext uri="{BB962C8B-B14F-4D97-AF65-F5344CB8AC3E}">
        <p14:creationId xmlns:p14="http://schemas.microsoft.com/office/powerpoint/2010/main" val="2307108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80696"/>
          </a:xfrm>
        </p:spPr>
        <p:txBody>
          <a:bodyPr>
            <a:normAutofit fontScale="90000"/>
          </a:bodyPr>
          <a:lstStyle/>
          <a:p>
            <a:pPr algn="ctr"/>
            <a:r>
              <a:rPr lang="en-GB" dirty="0" smtClean="0"/>
              <a:t>Multi user OS</a:t>
            </a:r>
            <a:endParaRPr lang="en-GB" dirty="0"/>
          </a:p>
        </p:txBody>
      </p:sp>
      <p:sp>
        <p:nvSpPr>
          <p:cNvPr id="3" name="Content Placeholder 2"/>
          <p:cNvSpPr>
            <a:spLocks noGrp="1"/>
          </p:cNvSpPr>
          <p:nvPr>
            <p:ph idx="1"/>
          </p:nvPr>
        </p:nvSpPr>
        <p:spPr>
          <a:xfrm>
            <a:off x="467544" y="1484784"/>
            <a:ext cx="8229600" cy="4389120"/>
          </a:xfrm>
        </p:spPr>
        <p:txBody>
          <a:bodyPr/>
          <a:lstStyle/>
          <a:p>
            <a:r>
              <a:rPr lang="en-GB" altLang="en-US" dirty="0"/>
              <a:t>Multi user means that the OS must provide support to more than one user simultaneously</a:t>
            </a:r>
          </a:p>
          <a:p>
            <a:r>
              <a:rPr lang="en-GB" altLang="en-US" dirty="0"/>
              <a:t> Must support all of the features of a single OS and allow multiple users access to multiple applications</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409950"/>
            <a:ext cx="42672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2747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08688"/>
          </a:xfrm>
        </p:spPr>
        <p:txBody>
          <a:bodyPr>
            <a:normAutofit fontScale="90000"/>
          </a:bodyPr>
          <a:lstStyle/>
          <a:p>
            <a:pPr algn="ctr"/>
            <a:r>
              <a:rPr lang="en-GB" dirty="0" smtClean="0"/>
              <a:t>Multi User OS Architecture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340768"/>
            <a:ext cx="6048672" cy="5222021"/>
          </a:xfrm>
        </p:spPr>
      </p:pic>
    </p:spTree>
    <p:extLst>
      <p:ext uri="{BB962C8B-B14F-4D97-AF65-F5344CB8AC3E}">
        <p14:creationId xmlns:p14="http://schemas.microsoft.com/office/powerpoint/2010/main" val="347527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Activity</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r>
              <a:rPr lang="en-GB" smtClean="0"/>
              <a:t>MOODLE quiz</a:t>
            </a:r>
            <a:endParaRPr lang="en-GB" dirty="0" smtClean="0"/>
          </a:p>
          <a:p>
            <a:pPr lvl="1"/>
            <a:r>
              <a:rPr lang="en-GB" dirty="0" smtClean="0"/>
              <a:t>Week 1 – Overview of an operating system</a:t>
            </a:r>
            <a:endParaRPr lang="en-GB" dirty="0"/>
          </a:p>
        </p:txBody>
      </p:sp>
    </p:spTree>
    <p:extLst>
      <p:ext uri="{BB962C8B-B14F-4D97-AF65-F5344CB8AC3E}">
        <p14:creationId xmlns:p14="http://schemas.microsoft.com/office/powerpoint/2010/main" val="3691319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en-GB" dirty="0" smtClean="0"/>
              <a:t>Multi user OS</a:t>
            </a:r>
            <a:endParaRPr lang="en-GB" dirty="0"/>
          </a:p>
        </p:txBody>
      </p:sp>
      <p:sp>
        <p:nvSpPr>
          <p:cNvPr id="3" name="Content Placeholder 2"/>
          <p:cNvSpPr>
            <a:spLocks noGrp="1"/>
          </p:cNvSpPr>
          <p:nvPr>
            <p:ph idx="1"/>
          </p:nvPr>
        </p:nvSpPr>
        <p:spPr/>
        <p:txBody>
          <a:bodyPr>
            <a:normAutofit/>
          </a:bodyPr>
          <a:lstStyle/>
          <a:p>
            <a:r>
              <a:rPr lang="en-GB" dirty="0" smtClean="0"/>
              <a:t>The remainder of this course will be focusing on multi user operating systems (MUOS).  We will explore:</a:t>
            </a:r>
          </a:p>
          <a:p>
            <a:pPr lvl="1"/>
            <a:r>
              <a:rPr lang="en-GB" dirty="0" smtClean="0"/>
              <a:t>the different MUOS types</a:t>
            </a:r>
          </a:p>
          <a:p>
            <a:pPr lvl="1"/>
            <a:r>
              <a:rPr lang="en-GB" dirty="0" smtClean="0"/>
              <a:t>The physical and software components of a MUOS</a:t>
            </a:r>
          </a:p>
          <a:p>
            <a:pPr lvl="1"/>
            <a:r>
              <a:rPr lang="en-GB" dirty="0" smtClean="0"/>
              <a:t>The key features of a MUOS</a:t>
            </a:r>
          </a:p>
          <a:p>
            <a:pPr lvl="1"/>
            <a:r>
              <a:rPr lang="en-GB" dirty="0" smtClean="0"/>
              <a:t>Command line interface and associated commands to handle file management (and content), process management and communication.</a:t>
            </a:r>
          </a:p>
        </p:txBody>
      </p:sp>
    </p:spTree>
    <p:extLst>
      <p:ext uri="{BB962C8B-B14F-4D97-AF65-F5344CB8AC3E}">
        <p14:creationId xmlns:p14="http://schemas.microsoft.com/office/powerpoint/2010/main" val="1943017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710952"/>
          </a:xfrm>
        </p:spPr>
        <p:txBody>
          <a:bodyPr>
            <a:normAutofit fontScale="90000"/>
          </a:bodyPr>
          <a:lstStyle/>
          <a:p>
            <a:pPr algn="ctr"/>
            <a:r>
              <a:rPr lang="en-GB" dirty="0" smtClean="0"/>
              <a:t>Types of MUOS</a:t>
            </a:r>
            <a:endParaRPr lang="en-GB" dirty="0"/>
          </a:p>
        </p:txBody>
      </p:sp>
      <p:sp>
        <p:nvSpPr>
          <p:cNvPr id="3" name="Content Placeholder 2"/>
          <p:cNvSpPr>
            <a:spLocks noGrp="1"/>
          </p:cNvSpPr>
          <p:nvPr>
            <p:ph idx="1"/>
          </p:nvPr>
        </p:nvSpPr>
        <p:spPr>
          <a:xfrm>
            <a:off x="457200" y="1052736"/>
            <a:ext cx="8229600" cy="5271864"/>
          </a:xfrm>
        </p:spPr>
        <p:txBody>
          <a:bodyPr>
            <a:normAutofit fontScale="92500" lnSpcReduction="10000"/>
          </a:bodyPr>
          <a:lstStyle/>
          <a:p>
            <a:r>
              <a:rPr lang="en-GB" sz="4000" dirty="0" smtClean="0"/>
              <a:t>Supporting multiple users running multiple applications is typically achieved in 1 of 3 ways:</a:t>
            </a:r>
          </a:p>
          <a:p>
            <a:pPr marL="0" indent="0">
              <a:buNone/>
            </a:pPr>
            <a:endParaRPr lang="en-GB" sz="4000" dirty="0" smtClean="0"/>
          </a:p>
          <a:p>
            <a:pPr lvl="1"/>
            <a:r>
              <a:rPr lang="en-GB" sz="3800" b="1" dirty="0" smtClean="0">
                <a:solidFill>
                  <a:srgbClr val="0070C0"/>
                </a:solidFill>
              </a:rPr>
              <a:t>Multi-processor </a:t>
            </a:r>
            <a:r>
              <a:rPr lang="en-GB" sz="3800" dirty="0"/>
              <a:t>(parallel) </a:t>
            </a:r>
            <a:r>
              <a:rPr lang="en-GB" sz="3800" dirty="0" smtClean="0"/>
              <a:t>systems</a:t>
            </a:r>
          </a:p>
          <a:p>
            <a:pPr marL="365760" lvl="1" indent="0">
              <a:buNone/>
            </a:pPr>
            <a:endParaRPr lang="en-GB" sz="3800" dirty="0"/>
          </a:p>
          <a:p>
            <a:pPr lvl="1"/>
            <a:r>
              <a:rPr lang="en-GB" sz="3800" b="1" dirty="0">
                <a:solidFill>
                  <a:srgbClr val="0070C0"/>
                </a:solidFill>
              </a:rPr>
              <a:t>Time-sliced</a:t>
            </a:r>
            <a:r>
              <a:rPr lang="en-GB" sz="3800" dirty="0"/>
              <a:t> (time-sharing) </a:t>
            </a:r>
            <a:r>
              <a:rPr lang="en-GB" sz="3800" dirty="0" smtClean="0"/>
              <a:t>systems</a:t>
            </a:r>
          </a:p>
          <a:p>
            <a:pPr marL="365760" lvl="1" indent="0">
              <a:buNone/>
            </a:pPr>
            <a:endParaRPr lang="en-GB" sz="3800" dirty="0"/>
          </a:p>
          <a:p>
            <a:pPr lvl="1"/>
            <a:r>
              <a:rPr lang="en-GB" sz="3800" b="1" dirty="0">
                <a:solidFill>
                  <a:srgbClr val="0070C0"/>
                </a:solidFill>
              </a:rPr>
              <a:t>Distributed</a:t>
            </a:r>
            <a:r>
              <a:rPr lang="en-GB" sz="3800" dirty="0"/>
              <a:t> </a:t>
            </a:r>
            <a:r>
              <a:rPr lang="en-GB" sz="3800" dirty="0" smtClean="0"/>
              <a:t>operating systems</a:t>
            </a:r>
            <a:endParaRPr lang="en-GB" sz="3800" dirty="0"/>
          </a:p>
          <a:p>
            <a:pPr marL="0" indent="0">
              <a:buNone/>
            </a:pPr>
            <a:endParaRPr lang="en-GB" sz="4000" dirty="0"/>
          </a:p>
        </p:txBody>
      </p:sp>
    </p:spTree>
    <p:extLst>
      <p:ext uri="{BB962C8B-B14F-4D97-AF65-F5344CB8AC3E}">
        <p14:creationId xmlns:p14="http://schemas.microsoft.com/office/powerpoint/2010/main" val="2668349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80696"/>
          </a:xfrm>
        </p:spPr>
        <p:txBody>
          <a:bodyPr>
            <a:normAutofit fontScale="90000"/>
          </a:bodyPr>
          <a:lstStyle/>
          <a:p>
            <a:pPr algn="ctr"/>
            <a:r>
              <a:rPr lang="en-GB" sz="4000" dirty="0" smtClean="0"/>
              <a:t>Types of MUOS – </a:t>
            </a:r>
            <a:r>
              <a:rPr lang="en-GB" sz="4000" b="1" dirty="0" smtClean="0">
                <a:solidFill>
                  <a:srgbClr val="FF0000"/>
                </a:solidFill>
              </a:rPr>
              <a:t>Multiprocessor</a:t>
            </a:r>
            <a:r>
              <a:rPr lang="en-GB" sz="4000" dirty="0" smtClean="0">
                <a:solidFill>
                  <a:srgbClr val="FF0000"/>
                </a:solidFill>
              </a:rPr>
              <a:t> </a:t>
            </a:r>
            <a:r>
              <a:rPr lang="en-GB" sz="4000" dirty="0" smtClean="0"/>
              <a:t>(parallel)</a:t>
            </a:r>
            <a:endParaRPr lang="en-GB" sz="4000" dirty="0"/>
          </a:p>
        </p:txBody>
      </p:sp>
      <p:sp>
        <p:nvSpPr>
          <p:cNvPr id="3" name="Content Placeholder 2"/>
          <p:cNvSpPr>
            <a:spLocks noGrp="1"/>
          </p:cNvSpPr>
          <p:nvPr>
            <p:ph idx="1"/>
          </p:nvPr>
        </p:nvSpPr>
        <p:spPr>
          <a:xfrm>
            <a:off x="457200" y="1628800"/>
            <a:ext cx="8229600" cy="4695800"/>
          </a:xfrm>
        </p:spPr>
        <p:txBody>
          <a:bodyPr>
            <a:normAutofit/>
          </a:bodyPr>
          <a:lstStyle/>
          <a:p>
            <a:r>
              <a:rPr lang="en-GB" dirty="0"/>
              <a:t>two or more Central Processing Units (CPUs) share the same resources and service the same </a:t>
            </a:r>
            <a:r>
              <a:rPr lang="en-GB" dirty="0" smtClean="0"/>
              <a:t>work</a:t>
            </a:r>
          </a:p>
          <a:p>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r>
              <a:rPr lang="en-GB" dirty="0" smtClean="0"/>
              <a:t>multi-processing </a:t>
            </a:r>
            <a:r>
              <a:rPr lang="en-GB" dirty="0"/>
              <a:t>systems do not yield a linear speedup due to an increase in communication between the CPUs and the processes running on these processors</a:t>
            </a:r>
          </a:p>
        </p:txBody>
      </p:sp>
      <p:sp>
        <p:nvSpPr>
          <p:cNvPr id="5" name="TextBox 4"/>
          <p:cNvSpPr txBox="1"/>
          <p:nvPr/>
        </p:nvSpPr>
        <p:spPr>
          <a:xfrm>
            <a:off x="611560" y="2996952"/>
            <a:ext cx="5184576"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tightly coupled/ Symmetric Multi-Processor (SMP)/ Parallel Processing System</a:t>
            </a:r>
          </a:p>
          <a:p>
            <a:pPr lvl="1"/>
            <a:r>
              <a:rPr lang="en-GB" dirty="0"/>
              <a:t>share memory and a clock</a:t>
            </a:r>
          </a:p>
          <a:p>
            <a:pPr lvl="1"/>
            <a:r>
              <a:rPr lang="en-GB" dirty="0"/>
              <a:t>e.g. shared memory model </a:t>
            </a:r>
          </a:p>
          <a:p>
            <a:endParaRPr lang="en-GB" dirty="0"/>
          </a:p>
        </p:txBody>
      </p:sp>
      <p:pic>
        <p:nvPicPr>
          <p:cNvPr id="6" name="Picture 5"/>
          <p:cNvPicPr>
            <a:picLocks noChangeAspect="1" noChangeArrowheads="1"/>
          </p:cNvPicPr>
          <p:nvPr/>
        </p:nvPicPr>
        <p:blipFill>
          <a:blip r:embed="rId2" cstate="print"/>
          <a:srcRect t="10703" r="77643" b="16595"/>
          <a:stretch>
            <a:fillRect/>
          </a:stretch>
        </p:blipFill>
        <p:spPr bwMode="auto">
          <a:xfrm>
            <a:off x="6084168" y="2430923"/>
            <a:ext cx="1698577" cy="2310320"/>
          </a:xfrm>
          <a:prstGeom prst="rect">
            <a:avLst/>
          </a:prstGeom>
          <a:noFill/>
          <a:ln w="9525">
            <a:noFill/>
            <a:miter lim="800000"/>
            <a:headEnd/>
            <a:tailEnd/>
          </a:ln>
        </p:spPr>
      </p:pic>
    </p:spTree>
    <p:extLst>
      <p:ext uri="{BB962C8B-B14F-4D97-AF65-F5344CB8AC3E}">
        <p14:creationId xmlns:p14="http://schemas.microsoft.com/office/powerpoint/2010/main" val="4291552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92088"/>
          </a:xfrm>
        </p:spPr>
        <p:txBody>
          <a:bodyPr>
            <a:normAutofit fontScale="90000"/>
          </a:bodyPr>
          <a:lstStyle/>
          <a:p>
            <a:pPr algn="ctr"/>
            <a:r>
              <a:rPr lang="en-GB" dirty="0" smtClean="0"/>
              <a:t>MUOS: Overview</a:t>
            </a:r>
            <a:endParaRPr lang="en-GB" dirty="0"/>
          </a:p>
        </p:txBody>
      </p:sp>
      <p:sp>
        <p:nvSpPr>
          <p:cNvPr id="3" name="Content Placeholder 2"/>
          <p:cNvSpPr>
            <a:spLocks noGrp="1"/>
          </p:cNvSpPr>
          <p:nvPr>
            <p:ph idx="1"/>
          </p:nvPr>
        </p:nvSpPr>
        <p:spPr>
          <a:xfrm>
            <a:off x="467544" y="1196752"/>
            <a:ext cx="8229600" cy="5472608"/>
          </a:xfrm>
        </p:spPr>
        <p:txBody>
          <a:bodyPr>
            <a:normAutofit fontScale="92500"/>
          </a:bodyPr>
          <a:lstStyle/>
          <a:p>
            <a:r>
              <a:rPr lang="en-GB" dirty="0" smtClean="0"/>
              <a:t>1 core credit</a:t>
            </a:r>
            <a:endParaRPr lang="en-GB" dirty="0"/>
          </a:p>
          <a:p>
            <a:r>
              <a:rPr lang="en-GB" dirty="0" smtClean="0"/>
              <a:t>Outcome 1</a:t>
            </a:r>
            <a:r>
              <a:rPr lang="en-GB" dirty="0"/>
              <a:t>(1 hour, closed book, 60% pass mark</a:t>
            </a:r>
            <a:r>
              <a:rPr lang="en-GB" dirty="0" smtClean="0"/>
              <a:t>):</a:t>
            </a:r>
            <a:endParaRPr lang="en-GB" dirty="0"/>
          </a:p>
          <a:p>
            <a:pPr lvl="1"/>
            <a:r>
              <a:rPr lang="en-GB" dirty="0" smtClean="0"/>
              <a:t>20 </a:t>
            </a:r>
            <a:r>
              <a:rPr lang="en-GB" dirty="0"/>
              <a:t>multiple choice questions covering:</a:t>
            </a:r>
          </a:p>
          <a:p>
            <a:pPr lvl="2"/>
            <a:r>
              <a:rPr lang="en-GB" dirty="0"/>
              <a:t>Features of a multi user operating system</a:t>
            </a:r>
          </a:p>
          <a:p>
            <a:pPr lvl="2"/>
            <a:r>
              <a:rPr lang="en-GB" dirty="0"/>
              <a:t>Types of multi user operating systems</a:t>
            </a:r>
          </a:p>
          <a:p>
            <a:pPr lvl="2"/>
            <a:r>
              <a:rPr lang="en-GB" dirty="0"/>
              <a:t>Hardware and software components of a multi user operating system</a:t>
            </a:r>
          </a:p>
          <a:p>
            <a:r>
              <a:rPr lang="en-GB" dirty="0" smtClean="0"/>
              <a:t>Outcome 2 (open book, </a:t>
            </a:r>
            <a:r>
              <a:rPr lang="en-GB" dirty="0"/>
              <a:t>practical </a:t>
            </a:r>
            <a:r>
              <a:rPr lang="en-GB" dirty="0" smtClean="0"/>
              <a:t>assessment)</a:t>
            </a:r>
          </a:p>
          <a:p>
            <a:pPr lvl="1"/>
            <a:r>
              <a:rPr lang="en-GB" dirty="0"/>
              <a:t>Use the facilities of a multi user operating system to demonstrate knowledge of a minimum of 7 </a:t>
            </a:r>
            <a:r>
              <a:rPr lang="en-GB" dirty="0" smtClean="0"/>
              <a:t>skills</a:t>
            </a:r>
          </a:p>
          <a:p>
            <a:r>
              <a:rPr lang="en-GB" dirty="0" smtClean="0"/>
              <a:t>Outcome 3 </a:t>
            </a:r>
            <a:r>
              <a:rPr lang="en-GB" dirty="0"/>
              <a:t>(open book, practical assessment)</a:t>
            </a:r>
          </a:p>
          <a:p>
            <a:pPr lvl="1"/>
            <a:r>
              <a:rPr lang="en-GB" dirty="0"/>
              <a:t> </a:t>
            </a:r>
            <a:r>
              <a:rPr lang="en-GB" dirty="0" smtClean="0"/>
              <a:t>Compose </a:t>
            </a:r>
            <a:r>
              <a:rPr lang="en-GB" dirty="0"/>
              <a:t>scripts to carry out </a:t>
            </a:r>
            <a:r>
              <a:rPr lang="en-GB" dirty="0" smtClean="0"/>
              <a:t>routine </a:t>
            </a:r>
            <a:r>
              <a:rPr lang="en-GB" dirty="0"/>
              <a:t>tasks demonstrating knowledge of </a:t>
            </a:r>
            <a:r>
              <a:rPr lang="en-GB" dirty="0" smtClean="0"/>
              <a:t>passing arguments, using </a:t>
            </a:r>
            <a:r>
              <a:rPr lang="en-GB" dirty="0"/>
              <a:t>editor(s</a:t>
            </a:r>
            <a:r>
              <a:rPr lang="en-GB" dirty="0" smtClean="0"/>
              <a:t>), using </a:t>
            </a:r>
            <a:r>
              <a:rPr lang="en-GB" dirty="0"/>
              <a:t>environment </a:t>
            </a:r>
            <a:r>
              <a:rPr lang="en-GB" dirty="0" smtClean="0"/>
              <a:t>variables, selecting </a:t>
            </a:r>
            <a:r>
              <a:rPr lang="en-GB" dirty="0"/>
              <a:t>and using control structure(s) </a:t>
            </a:r>
          </a:p>
          <a:p>
            <a:pPr lvl="1"/>
            <a:endParaRPr lang="en-GB" dirty="0"/>
          </a:p>
          <a:p>
            <a:endParaRPr lang="en-GB" dirty="0"/>
          </a:p>
          <a:p>
            <a:endParaRPr lang="en-GB" dirty="0" smtClean="0"/>
          </a:p>
          <a:p>
            <a:pPr lvl="1"/>
            <a:endParaRPr lang="en-GB" dirty="0" smtClean="0"/>
          </a:p>
        </p:txBody>
      </p:sp>
      <p:sp>
        <p:nvSpPr>
          <p:cNvPr id="6" name="TextBox 5"/>
          <p:cNvSpPr txBox="1"/>
          <p:nvPr/>
        </p:nvSpPr>
        <p:spPr>
          <a:xfrm>
            <a:off x="1547664" y="5179487"/>
            <a:ext cx="4464496" cy="369332"/>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59924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80696"/>
          </a:xfrm>
        </p:spPr>
        <p:txBody>
          <a:bodyPr>
            <a:normAutofit fontScale="90000"/>
          </a:bodyPr>
          <a:lstStyle/>
          <a:p>
            <a:pPr algn="ctr"/>
            <a:r>
              <a:rPr lang="en-GB" b="1" dirty="0" smtClean="0">
                <a:solidFill>
                  <a:srgbClr val="FF0000"/>
                </a:solidFill>
              </a:rPr>
              <a:t>Multiprocessor</a:t>
            </a:r>
            <a:r>
              <a:rPr lang="en-GB" dirty="0" smtClean="0"/>
              <a:t> Systems</a:t>
            </a:r>
            <a:endParaRPr lang="en-GB" dirty="0"/>
          </a:p>
        </p:txBody>
      </p:sp>
      <p:pic>
        <p:nvPicPr>
          <p:cNvPr id="4" name="Picture 5"/>
          <p:cNvPicPr>
            <a:picLocks noGrp="1" noChangeAspect="1" noChangeArrowheads="1"/>
          </p:cNvPicPr>
          <p:nvPr>
            <p:ph idx="1"/>
          </p:nvPr>
        </p:nvPicPr>
        <p:blipFill>
          <a:blip r:embed="rId2" cstate="print"/>
          <a:srcRect b="9528"/>
          <a:stretch>
            <a:fillRect/>
          </a:stretch>
        </p:blipFill>
        <p:spPr bwMode="auto">
          <a:xfrm>
            <a:off x="467544" y="1484784"/>
            <a:ext cx="8229600" cy="1933238"/>
          </a:xfrm>
          <a:prstGeom prst="rect">
            <a:avLst/>
          </a:prstGeom>
          <a:noFill/>
          <a:ln w="9525">
            <a:noFill/>
            <a:miter lim="800000"/>
            <a:headEnd/>
            <a:tailEnd/>
          </a:ln>
        </p:spPr>
      </p:pic>
      <p:sp>
        <p:nvSpPr>
          <p:cNvPr id="5" name="Rectangle 2"/>
          <p:cNvSpPr txBox="1">
            <a:spLocks noChangeArrowheads="1"/>
          </p:cNvSpPr>
          <p:nvPr/>
        </p:nvSpPr>
        <p:spPr bwMode="auto">
          <a:xfrm>
            <a:off x="250825" y="4221163"/>
            <a:ext cx="8229600" cy="2016125"/>
          </a:xfrm>
          <a:prstGeom prst="rect">
            <a:avLst/>
          </a:prstGeom>
          <a:noFill/>
          <a:ln>
            <a:miter lim="800000"/>
            <a:headEnd/>
            <a:tailEnd/>
          </a:ln>
        </p:spPr>
        <p:txBody>
          <a:bodyPr vert="horz" wrap="square" lIns="91440" tIns="45720" rIns="91440" bIns="45720" numCol="1" anchor="t" anchorCtr="0" compatLnSpc="1">
            <a:prstTxWarp prst="textNoShape">
              <a:avLst/>
            </a:prstTxWarp>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Tx/>
              <a:buNone/>
              <a:tabLst>
                <a:tab pos="346075" algn="l"/>
              </a:tabLst>
            </a:pPr>
            <a:r>
              <a:rPr lang="en-US" sz="2400" b="1" dirty="0" smtClean="0"/>
              <a:t>Each CPU Has Its Own Operating System</a:t>
            </a:r>
            <a:r>
              <a:rPr lang="en-US" sz="2400" dirty="0" smtClean="0"/>
              <a:t> </a:t>
            </a:r>
          </a:p>
          <a:p>
            <a:pPr>
              <a:tabLst>
                <a:tab pos="346075" algn="l"/>
              </a:tabLst>
            </a:pPr>
            <a:r>
              <a:rPr lang="en-US" sz="2400" dirty="0" smtClean="0"/>
              <a:t>	The memory is divided into as many partition as there are CPUs and gives each CPU its own private memory and its own private copy of Operating System</a:t>
            </a:r>
          </a:p>
        </p:txBody>
      </p:sp>
    </p:spTree>
    <p:extLst>
      <p:ext uri="{BB962C8B-B14F-4D97-AF65-F5344CB8AC3E}">
        <p14:creationId xmlns:p14="http://schemas.microsoft.com/office/powerpoint/2010/main" val="2396880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780696"/>
          </a:xfrm>
        </p:spPr>
        <p:txBody>
          <a:bodyPr>
            <a:normAutofit fontScale="90000"/>
          </a:bodyPr>
          <a:lstStyle/>
          <a:p>
            <a:pPr algn="ctr"/>
            <a:r>
              <a:rPr lang="en-GB" b="1" dirty="0">
                <a:solidFill>
                  <a:srgbClr val="FF0000"/>
                </a:solidFill>
              </a:rPr>
              <a:t>Multiprocessor</a:t>
            </a:r>
            <a:r>
              <a:rPr lang="en-GB" dirty="0">
                <a:solidFill>
                  <a:srgbClr val="FF0000"/>
                </a:solidFill>
              </a:rPr>
              <a:t> </a:t>
            </a:r>
            <a:r>
              <a:rPr lang="en-GB" dirty="0"/>
              <a:t>Systems</a:t>
            </a:r>
          </a:p>
        </p:txBody>
      </p:sp>
      <p:pic>
        <p:nvPicPr>
          <p:cNvPr id="4" name="Picture 5"/>
          <p:cNvPicPr>
            <a:picLocks noGrp="1" noChangeAspect="1" noChangeArrowheads="1"/>
          </p:cNvPicPr>
          <p:nvPr>
            <p:ph idx="1"/>
          </p:nvPr>
        </p:nvPicPr>
        <p:blipFill>
          <a:blip r:embed="rId2" cstate="print"/>
          <a:srcRect b="13664"/>
          <a:stretch>
            <a:fillRect/>
          </a:stretch>
        </p:blipFill>
        <p:spPr bwMode="auto">
          <a:xfrm>
            <a:off x="395536" y="1412776"/>
            <a:ext cx="8229600" cy="1969887"/>
          </a:xfrm>
          <a:prstGeom prst="rect">
            <a:avLst/>
          </a:prstGeom>
          <a:noFill/>
          <a:ln w="9525">
            <a:noFill/>
            <a:miter lim="800000"/>
            <a:headEnd/>
            <a:tailEnd/>
          </a:ln>
        </p:spPr>
      </p:pic>
      <p:sp>
        <p:nvSpPr>
          <p:cNvPr id="5" name="Rectangle 2"/>
          <p:cNvSpPr txBox="1">
            <a:spLocks noChangeArrowheads="1"/>
          </p:cNvSpPr>
          <p:nvPr/>
        </p:nvSpPr>
        <p:spPr bwMode="auto">
          <a:xfrm>
            <a:off x="323528" y="4005064"/>
            <a:ext cx="8229600" cy="2016125"/>
          </a:xfrm>
          <a:prstGeom prst="rect">
            <a:avLst/>
          </a:prstGeom>
          <a:noFill/>
          <a:ln>
            <a:miter lim="800000"/>
            <a:headEnd/>
            <a:tailEnd/>
          </a:ln>
        </p:spPr>
        <p:txBody>
          <a:bodyPr vert="horz" wrap="square" lIns="91440" tIns="45720" rIns="91440" bIns="45720" numCol="1" anchor="t" anchorCtr="0" compatLnSpc="1">
            <a:prstTxWarp prst="textNoShape">
              <a:avLst/>
            </a:prstTxWarp>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Tx/>
              <a:buNone/>
              <a:tabLst>
                <a:tab pos="346075" algn="l"/>
              </a:tabLst>
            </a:pPr>
            <a:r>
              <a:rPr lang="en-US" sz="2400" b="1" dirty="0" smtClean="0"/>
              <a:t>Master-Slave Multiprocessors</a:t>
            </a:r>
          </a:p>
          <a:p>
            <a:pPr>
              <a:tabLst>
                <a:tab pos="346075" algn="l"/>
              </a:tabLst>
            </a:pPr>
            <a:r>
              <a:rPr lang="en-US" sz="2400" dirty="0" smtClean="0"/>
              <a:t>	There is one copy of the operating system present in CPU1.</a:t>
            </a:r>
          </a:p>
          <a:p>
            <a:pPr>
              <a:tabLst>
                <a:tab pos="346075" algn="l"/>
              </a:tabLst>
            </a:pPr>
            <a:r>
              <a:rPr lang="en-US" sz="2400" dirty="0" smtClean="0"/>
              <a:t>All system calls are redirected to CPU1</a:t>
            </a:r>
          </a:p>
          <a:p>
            <a:pPr>
              <a:tabLst>
                <a:tab pos="346075" algn="l"/>
              </a:tabLst>
            </a:pPr>
            <a:r>
              <a:rPr lang="en-GB" sz="2400" dirty="0"/>
              <a:t>A master processor controls the system</a:t>
            </a:r>
            <a:endParaRPr lang="en-US" sz="2400" dirty="0" smtClean="0"/>
          </a:p>
        </p:txBody>
      </p:sp>
    </p:spTree>
    <p:extLst>
      <p:ext uri="{BB962C8B-B14F-4D97-AF65-F5344CB8AC3E}">
        <p14:creationId xmlns:p14="http://schemas.microsoft.com/office/powerpoint/2010/main" val="2045642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708688"/>
          </a:xfrm>
        </p:spPr>
        <p:txBody>
          <a:bodyPr>
            <a:normAutofit fontScale="90000"/>
          </a:bodyPr>
          <a:lstStyle/>
          <a:p>
            <a:pPr algn="ctr"/>
            <a:r>
              <a:rPr lang="en-GB" b="1" dirty="0">
                <a:solidFill>
                  <a:srgbClr val="FF0000"/>
                </a:solidFill>
              </a:rPr>
              <a:t>Multiprocessor</a:t>
            </a:r>
            <a:r>
              <a:rPr lang="en-GB" dirty="0"/>
              <a:t> Systems</a:t>
            </a:r>
          </a:p>
        </p:txBody>
      </p:sp>
      <p:pic>
        <p:nvPicPr>
          <p:cNvPr id="4" name="Picture 5"/>
          <p:cNvPicPr>
            <a:picLocks noGrp="1" noChangeAspect="1" noChangeArrowheads="1"/>
          </p:cNvPicPr>
          <p:nvPr>
            <p:ph idx="1"/>
          </p:nvPr>
        </p:nvPicPr>
        <p:blipFill>
          <a:blip r:embed="rId2" cstate="print"/>
          <a:srcRect b="8151"/>
          <a:stretch>
            <a:fillRect/>
          </a:stretch>
        </p:blipFill>
        <p:spPr bwMode="auto">
          <a:xfrm>
            <a:off x="467544" y="1628800"/>
            <a:ext cx="8229600" cy="2559474"/>
          </a:xfrm>
          <a:prstGeom prst="rect">
            <a:avLst/>
          </a:prstGeom>
          <a:noFill/>
          <a:ln w="9525">
            <a:noFill/>
            <a:miter lim="800000"/>
            <a:headEnd/>
            <a:tailEnd/>
          </a:ln>
        </p:spPr>
      </p:pic>
      <p:sp>
        <p:nvSpPr>
          <p:cNvPr id="5" name="Rectangle 2"/>
          <p:cNvSpPr txBox="1">
            <a:spLocks noChangeArrowheads="1"/>
          </p:cNvSpPr>
          <p:nvPr/>
        </p:nvSpPr>
        <p:spPr bwMode="auto">
          <a:xfrm>
            <a:off x="323850" y="4365625"/>
            <a:ext cx="8820150" cy="2492375"/>
          </a:xfrm>
          <a:prstGeom prst="rect">
            <a:avLst/>
          </a:prstGeom>
          <a:noFill/>
          <a:ln>
            <a:miter lim="800000"/>
            <a:headEnd/>
            <a:tailEnd/>
          </a:ln>
        </p:spPr>
        <p:txBody>
          <a:bodyPr vert="horz" wrap="square" lIns="91440" tIns="45720" rIns="91440" bIns="45720" numCol="1" anchor="t" anchorCtr="0" compatLnSpc="1">
            <a:prstTxWarp prst="textNoShape">
              <a:avLst/>
            </a:prstTxWarp>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Tx/>
              <a:buNone/>
              <a:tabLst>
                <a:tab pos="346075" algn="l"/>
              </a:tabLst>
            </a:pPr>
            <a:r>
              <a:rPr lang="en-US" sz="2400" b="1" dirty="0" smtClean="0"/>
              <a:t>Symmetric Multiprocessors (SMP)</a:t>
            </a:r>
          </a:p>
          <a:p>
            <a:pPr>
              <a:tabLst>
                <a:tab pos="346075" algn="l"/>
              </a:tabLst>
            </a:pPr>
            <a:r>
              <a:rPr lang="en-US" sz="2400" dirty="0" smtClean="0"/>
              <a:t>	There is one copy of the OS in memory but any CPU can run it.</a:t>
            </a:r>
          </a:p>
          <a:p>
            <a:pPr>
              <a:tabLst>
                <a:tab pos="346075" algn="l"/>
              </a:tabLst>
            </a:pPr>
            <a:r>
              <a:rPr lang="en-US" sz="2400" dirty="0" smtClean="0"/>
              <a:t>If the two CPU simultaneously picking the same process to run the same memory page. MUTEX(Lock) with OS.</a:t>
            </a:r>
          </a:p>
        </p:txBody>
      </p:sp>
    </p:spTree>
    <p:extLst>
      <p:ext uri="{BB962C8B-B14F-4D97-AF65-F5344CB8AC3E}">
        <p14:creationId xmlns:p14="http://schemas.microsoft.com/office/powerpoint/2010/main" val="4218187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52704"/>
          </a:xfrm>
        </p:spPr>
        <p:txBody>
          <a:bodyPr/>
          <a:lstStyle/>
          <a:p>
            <a:pPr algn="ctr"/>
            <a:r>
              <a:rPr lang="en-GB" dirty="0" smtClean="0"/>
              <a:t>Activity - Multiprocessor</a:t>
            </a:r>
            <a:endParaRPr lang="en-GB" dirty="0"/>
          </a:p>
        </p:txBody>
      </p:sp>
      <p:sp>
        <p:nvSpPr>
          <p:cNvPr id="3" name="Content Placeholder 2"/>
          <p:cNvSpPr>
            <a:spLocks noGrp="1"/>
          </p:cNvSpPr>
          <p:nvPr>
            <p:ph idx="1"/>
          </p:nvPr>
        </p:nvSpPr>
        <p:spPr/>
        <p:txBody>
          <a:bodyPr/>
          <a:lstStyle/>
          <a:p>
            <a:r>
              <a:rPr lang="en-GB" dirty="0" smtClean="0"/>
              <a:t>Try </a:t>
            </a:r>
            <a:r>
              <a:rPr lang="en-GB" dirty="0"/>
              <a:t>and find at least two vendor operating systems that will support multiple processors and the number of processors that each can </a:t>
            </a:r>
            <a:r>
              <a:rPr lang="en-GB" dirty="0" smtClean="0"/>
              <a:t>support</a:t>
            </a:r>
            <a:r>
              <a:rPr lang="en-GB" dirty="0"/>
              <a:t> </a:t>
            </a:r>
            <a:r>
              <a:rPr lang="en-GB" dirty="0" smtClean="0"/>
              <a:t>e.g.</a:t>
            </a:r>
          </a:p>
          <a:p>
            <a:pPr marL="0" indent="0">
              <a:buNone/>
            </a:pPr>
            <a:endParaRPr lang="en-GB" dirty="0"/>
          </a:p>
          <a:p>
            <a:pPr lvl="1"/>
            <a:r>
              <a:rPr lang="en-GB" dirty="0"/>
              <a:t>Name of operating system: Windows 2000 Professional</a:t>
            </a:r>
          </a:p>
          <a:p>
            <a:pPr lvl="1"/>
            <a:r>
              <a:rPr lang="en-GB" dirty="0"/>
              <a:t>Maximum number of processors supported: Up to two processors.</a:t>
            </a:r>
          </a:p>
          <a:p>
            <a:endParaRPr lang="en-GB" dirty="0"/>
          </a:p>
        </p:txBody>
      </p:sp>
    </p:spTree>
    <p:extLst>
      <p:ext uri="{BB962C8B-B14F-4D97-AF65-F5344CB8AC3E}">
        <p14:creationId xmlns:p14="http://schemas.microsoft.com/office/powerpoint/2010/main" val="2537329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80696"/>
          </a:xfrm>
        </p:spPr>
        <p:txBody>
          <a:bodyPr>
            <a:normAutofit fontScale="90000"/>
          </a:bodyPr>
          <a:lstStyle/>
          <a:p>
            <a:pPr algn="ctr"/>
            <a:r>
              <a:rPr lang="en-GB" dirty="0" smtClean="0"/>
              <a:t>Types of MUOS – </a:t>
            </a:r>
            <a:r>
              <a:rPr lang="en-GB" b="1" dirty="0" smtClean="0">
                <a:solidFill>
                  <a:srgbClr val="FF0000"/>
                </a:solidFill>
              </a:rPr>
              <a:t>Time Sliced</a:t>
            </a:r>
            <a:endParaRPr lang="en-GB" b="1" dirty="0">
              <a:solidFill>
                <a:srgbClr val="FF0000"/>
              </a:solidFill>
            </a:endParaRPr>
          </a:p>
        </p:txBody>
      </p:sp>
      <p:sp>
        <p:nvSpPr>
          <p:cNvPr id="3" name="Content Placeholder 2"/>
          <p:cNvSpPr>
            <a:spLocks noGrp="1"/>
          </p:cNvSpPr>
          <p:nvPr>
            <p:ph idx="1"/>
          </p:nvPr>
        </p:nvSpPr>
        <p:spPr>
          <a:xfrm>
            <a:off x="467544" y="1484784"/>
            <a:ext cx="8229600" cy="4968552"/>
          </a:xfrm>
        </p:spPr>
        <p:txBody>
          <a:bodyPr>
            <a:normAutofit lnSpcReduction="10000"/>
          </a:bodyPr>
          <a:lstStyle/>
          <a:p>
            <a:endParaRPr lang="en-GB" b="1" dirty="0" smtClean="0"/>
          </a:p>
          <a:p>
            <a:r>
              <a:rPr lang="en-GB" b="1" dirty="0" smtClean="0"/>
              <a:t>Time-slicing</a:t>
            </a:r>
            <a:r>
              <a:rPr lang="en-GB" dirty="0" smtClean="0"/>
              <a:t> </a:t>
            </a:r>
            <a:r>
              <a:rPr lang="en-GB" dirty="0"/>
              <a:t>- </a:t>
            </a:r>
            <a:r>
              <a:rPr lang="en-GB" dirty="0" smtClean="0"/>
              <a:t>processor will </a:t>
            </a:r>
            <a:r>
              <a:rPr lang="en-GB" dirty="0"/>
              <a:t>switch from one process to another on a timed </a:t>
            </a:r>
            <a:r>
              <a:rPr lang="en-GB" dirty="0" smtClean="0"/>
              <a:t>basis.</a:t>
            </a:r>
          </a:p>
          <a:p>
            <a:pPr marL="0" indent="0">
              <a:buNone/>
            </a:pPr>
            <a:endParaRPr lang="en-GB" dirty="0"/>
          </a:p>
          <a:p>
            <a:pPr marL="0" indent="0">
              <a:buNone/>
            </a:pPr>
            <a:endParaRPr lang="en-GB" dirty="0" smtClean="0"/>
          </a:p>
          <a:p>
            <a:endParaRPr lang="en-GB" dirty="0"/>
          </a:p>
          <a:p>
            <a:pPr marL="0" indent="0">
              <a:buNone/>
            </a:pPr>
            <a:endParaRPr lang="en-GB" dirty="0" smtClean="0"/>
          </a:p>
          <a:p>
            <a:r>
              <a:rPr lang="en-GB" b="1" dirty="0" smtClean="0"/>
              <a:t>Time-slice/quantum</a:t>
            </a:r>
            <a:r>
              <a:rPr lang="en-GB" dirty="0" smtClean="0"/>
              <a:t> - the </a:t>
            </a:r>
            <a:r>
              <a:rPr lang="en-GB" dirty="0"/>
              <a:t>amount of CPU time allocated to a </a:t>
            </a:r>
            <a:r>
              <a:rPr lang="en-GB" dirty="0" smtClean="0"/>
              <a:t>process</a:t>
            </a:r>
          </a:p>
          <a:p>
            <a:r>
              <a:rPr lang="en-GB" dirty="0" smtClean="0"/>
              <a:t>How does the processor allocate time?</a:t>
            </a:r>
          </a:p>
          <a:p>
            <a:pPr lvl="1"/>
            <a:r>
              <a:rPr lang="en-GB" dirty="0" smtClean="0"/>
              <a:t>Various scheduling algorithms</a:t>
            </a:r>
          </a:p>
          <a:p>
            <a:pPr lvl="2"/>
            <a:r>
              <a:rPr lang="en-GB" dirty="0" smtClean="0"/>
              <a:t> e.g. Round Robin Scheduling</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2996952"/>
            <a:ext cx="1053872" cy="1053872"/>
          </a:xfrm>
          <a:prstGeom prst="rect">
            <a:avLst/>
          </a:prstGeom>
        </p:spPr>
      </p:pic>
      <p:sp>
        <p:nvSpPr>
          <p:cNvPr id="5" name="TextBox 4"/>
          <p:cNvSpPr txBox="1"/>
          <p:nvPr/>
        </p:nvSpPr>
        <p:spPr>
          <a:xfrm>
            <a:off x="1953464" y="2795188"/>
            <a:ext cx="6795000" cy="1477328"/>
          </a:xfrm>
          <a:prstGeom prst="rect">
            <a:avLst/>
          </a:prstGeom>
          <a:noFill/>
        </p:spPr>
        <p:txBody>
          <a:bodyPr wrap="square" rtlCol="0">
            <a:spAutoFit/>
          </a:bodyPr>
          <a:lstStyle/>
          <a:p>
            <a:r>
              <a:rPr lang="en-GB" u="sng" dirty="0" smtClean="0"/>
              <a:t>What is a process?</a:t>
            </a:r>
          </a:p>
          <a:p>
            <a:pPr marL="285750" indent="-285750">
              <a:buFont typeface="Arial" panose="020B0604020202020204" pitchFamily="34" charset="0"/>
              <a:buChar char="•"/>
            </a:pPr>
            <a:r>
              <a:rPr lang="en-GB" altLang="en-US" dirty="0" smtClean="0"/>
              <a:t>A </a:t>
            </a:r>
            <a:r>
              <a:rPr lang="en-GB" altLang="en-US" b="1" i="1" dirty="0"/>
              <a:t>process</a:t>
            </a:r>
            <a:r>
              <a:rPr lang="en-GB" altLang="en-US" dirty="0"/>
              <a:t> is similar to a </a:t>
            </a:r>
            <a:r>
              <a:rPr lang="en-GB" altLang="en-US" i="1" dirty="0"/>
              <a:t>program</a:t>
            </a:r>
            <a:r>
              <a:rPr lang="en-GB" altLang="en-US" dirty="0"/>
              <a:t> with the exception that is only interested in completing a single </a:t>
            </a:r>
            <a:r>
              <a:rPr lang="en-GB" altLang="en-US" dirty="0" smtClean="0"/>
              <a:t>task.</a:t>
            </a:r>
            <a:endParaRPr lang="en-GB" altLang="en-US" dirty="0"/>
          </a:p>
          <a:p>
            <a:pPr marL="285750" indent="-285750">
              <a:buFont typeface="Arial" panose="020B0604020202020204" pitchFamily="34" charset="0"/>
              <a:buChar char="•"/>
            </a:pPr>
            <a:r>
              <a:rPr lang="en-GB" altLang="en-US" dirty="0" smtClean="0"/>
              <a:t>Each </a:t>
            </a:r>
            <a:r>
              <a:rPr lang="en-GB" altLang="en-US" i="1" dirty="0"/>
              <a:t>program</a:t>
            </a:r>
            <a:r>
              <a:rPr lang="en-GB" altLang="en-US" dirty="0"/>
              <a:t> is made up of a number of </a:t>
            </a:r>
            <a:r>
              <a:rPr lang="en-GB" altLang="en-US" dirty="0" smtClean="0"/>
              <a:t>smaller tasks(processes</a:t>
            </a:r>
            <a:r>
              <a:rPr lang="en-GB" altLang="en-US" dirty="0"/>
              <a:t>) that must be completed in </a:t>
            </a:r>
            <a:r>
              <a:rPr lang="en-GB" altLang="en-US" dirty="0" smtClean="0"/>
              <a:t>order</a:t>
            </a:r>
            <a:endParaRPr lang="en-GB" dirty="0"/>
          </a:p>
        </p:txBody>
      </p:sp>
    </p:spTree>
    <p:extLst>
      <p:ext uri="{BB962C8B-B14F-4D97-AF65-F5344CB8AC3E}">
        <p14:creationId xmlns:p14="http://schemas.microsoft.com/office/powerpoint/2010/main" val="914310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466" y="260648"/>
            <a:ext cx="8229600" cy="708688"/>
          </a:xfrm>
        </p:spPr>
        <p:txBody>
          <a:bodyPr>
            <a:normAutofit fontScale="90000"/>
          </a:bodyPr>
          <a:lstStyle/>
          <a:p>
            <a:pPr algn="ctr"/>
            <a:r>
              <a:rPr lang="en-GB" dirty="0" smtClean="0"/>
              <a:t>Types of MUOS – </a:t>
            </a:r>
            <a:r>
              <a:rPr lang="en-GB" b="1" dirty="0" smtClean="0">
                <a:solidFill>
                  <a:srgbClr val="FF0000"/>
                </a:solidFill>
              </a:rPr>
              <a:t>Time-Sliced</a:t>
            </a:r>
            <a:endParaRPr lang="en-GB" b="1" dirty="0">
              <a:solidFill>
                <a:srgbClr val="FF0000"/>
              </a:solidFill>
            </a:endParaRPr>
          </a:p>
        </p:txBody>
      </p:sp>
      <p:sp>
        <p:nvSpPr>
          <p:cNvPr id="3" name="Content Placeholder 2"/>
          <p:cNvSpPr>
            <a:spLocks noGrp="1"/>
          </p:cNvSpPr>
          <p:nvPr>
            <p:ph idx="1"/>
          </p:nvPr>
        </p:nvSpPr>
        <p:spPr>
          <a:xfrm>
            <a:off x="388466" y="908719"/>
            <a:ext cx="8229600" cy="5782369"/>
          </a:xfrm>
        </p:spPr>
        <p:txBody>
          <a:bodyPr/>
          <a:lstStyle/>
          <a:p>
            <a:r>
              <a:rPr lang="en-GB" dirty="0" smtClean="0"/>
              <a:t>Scheduling algorithm - Round Robin Scheduling</a:t>
            </a:r>
          </a:p>
          <a:p>
            <a:pPr lvl="1"/>
            <a:r>
              <a:rPr lang="en-GB" dirty="0"/>
              <a:t>Each process is assigned a time </a:t>
            </a:r>
            <a:r>
              <a:rPr lang="en-GB" dirty="0" smtClean="0"/>
              <a:t>slice (quantum)</a:t>
            </a:r>
          </a:p>
          <a:p>
            <a:pPr lvl="1"/>
            <a:r>
              <a:rPr lang="en-GB" dirty="0"/>
              <a:t>Each process is allowed to run for however long the quantum </a:t>
            </a:r>
            <a:r>
              <a:rPr lang="en-GB" dirty="0" smtClean="0"/>
              <a:t>is</a:t>
            </a:r>
          </a:p>
          <a:p>
            <a:pPr lvl="2"/>
            <a:r>
              <a:rPr lang="en-GB" dirty="0"/>
              <a:t>If the process is still running at the end of its current quantum, the process is interrupted, and the CPU is assigned to another </a:t>
            </a:r>
            <a:r>
              <a:rPr lang="en-GB" dirty="0" smtClean="0"/>
              <a:t>process</a:t>
            </a:r>
          </a:p>
          <a:p>
            <a:pPr lvl="2"/>
            <a:r>
              <a:rPr lang="en-GB" dirty="0"/>
              <a:t>If the process has blocked or finished before the quantum has elapsed, the CPU switching is carried out </a:t>
            </a:r>
            <a:r>
              <a:rPr lang="en-GB" dirty="0" smtClean="0"/>
              <a:t>early</a:t>
            </a:r>
          </a:p>
          <a:p>
            <a:pPr lvl="1"/>
            <a:r>
              <a:rPr lang="en-GB" dirty="0"/>
              <a:t>scheduler has to </a:t>
            </a:r>
            <a:r>
              <a:rPr lang="en-GB" dirty="0" smtClean="0"/>
              <a:t>maintain </a:t>
            </a:r>
            <a:r>
              <a:rPr lang="en-GB" dirty="0"/>
              <a:t>a list of runnable </a:t>
            </a:r>
            <a:r>
              <a:rPr lang="en-GB" dirty="0" smtClean="0"/>
              <a:t>processes</a:t>
            </a:r>
            <a:r>
              <a:rPr lang="en-GB" dirty="0"/>
              <a:t>.</a:t>
            </a:r>
            <a:r>
              <a:rPr lang="en-GB" dirty="0" smtClean="0"/>
              <a:t> </a:t>
            </a:r>
            <a:r>
              <a:rPr lang="en-GB" dirty="0"/>
              <a:t>When the quantum runs out on a process, its state is saved and it is placed at the end of the list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805264"/>
            <a:ext cx="519112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98829" y="5517232"/>
            <a:ext cx="1865659" cy="923330"/>
          </a:xfrm>
          <a:prstGeom prst="rect">
            <a:avLst/>
          </a:prstGeom>
          <a:noFill/>
        </p:spPr>
        <p:txBody>
          <a:bodyPr wrap="square" rtlCol="0">
            <a:spAutoFit/>
          </a:bodyPr>
          <a:lstStyle/>
          <a:p>
            <a:pPr algn="ctr"/>
            <a:r>
              <a:rPr lang="en-GB" dirty="0" smtClean="0">
                <a:solidFill>
                  <a:srgbClr val="FF0000"/>
                </a:solidFill>
              </a:rPr>
              <a:t>LENGTH OF QUANTUM IS CRITICAL</a:t>
            </a:r>
            <a:endParaRPr lang="en-GB" dirty="0">
              <a:solidFill>
                <a:srgbClr val="FF0000"/>
              </a:solidFill>
            </a:endParaRPr>
          </a:p>
        </p:txBody>
      </p:sp>
    </p:spTree>
    <p:extLst>
      <p:ext uri="{BB962C8B-B14F-4D97-AF65-F5344CB8AC3E}">
        <p14:creationId xmlns:p14="http://schemas.microsoft.com/office/powerpoint/2010/main" val="2135780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708688"/>
          </a:xfrm>
        </p:spPr>
        <p:txBody>
          <a:bodyPr>
            <a:normAutofit/>
          </a:bodyPr>
          <a:lstStyle/>
          <a:p>
            <a:pPr algn="ctr"/>
            <a:r>
              <a:rPr lang="en-GB" sz="4000" dirty="0" smtClean="0"/>
              <a:t>Activity – Time-sliced</a:t>
            </a:r>
            <a:endParaRPr lang="en-GB" sz="4000" dirty="0"/>
          </a:p>
        </p:txBody>
      </p:sp>
      <p:sp>
        <p:nvSpPr>
          <p:cNvPr id="3" name="Content Placeholder 2"/>
          <p:cNvSpPr>
            <a:spLocks noGrp="1"/>
          </p:cNvSpPr>
          <p:nvPr>
            <p:ph idx="1"/>
          </p:nvPr>
        </p:nvSpPr>
        <p:spPr/>
        <p:txBody>
          <a:bodyPr/>
          <a:lstStyle/>
          <a:p>
            <a:r>
              <a:rPr lang="en-GB" dirty="0" smtClean="0"/>
              <a:t>Investigate another type of scheduling other than 'round robin scheduling'.</a:t>
            </a:r>
          </a:p>
          <a:p>
            <a:endParaRPr lang="en-GB" dirty="0"/>
          </a:p>
        </p:txBody>
      </p:sp>
    </p:spTree>
    <p:extLst>
      <p:ext uri="{BB962C8B-B14F-4D97-AF65-F5344CB8AC3E}">
        <p14:creationId xmlns:p14="http://schemas.microsoft.com/office/powerpoint/2010/main" val="3945701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08688"/>
          </a:xfrm>
        </p:spPr>
        <p:txBody>
          <a:bodyPr>
            <a:normAutofit/>
          </a:bodyPr>
          <a:lstStyle/>
          <a:p>
            <a:r>
              <a:rPr lang="en-GB" sz="4000" dirty="0" smtClean="0"/>
              <a:t>Types of MUOS – </a:t>
            </a:r>
            <a:r>
              <a:rPr lang="en-GB" sz="4000" b="1" dirty="0" smtClean="0">
                <a:solidFill>
                  <a:srgbClr val="FF0000"/>
                </a:solidFill>
              </a:rPr>
              <a:t>Distributed Systems</a:t>
            </a:r>
            <a:endParaRPr lang="en-GB" sz="4000" b="1" dirty="0">
              <a:solidFill>
                <a:srgbClr val="FF0000"/>
              </a:solidFill>
            </a:endParaRPr>
          </a:p>
        </p:txBody>
      </p:sp>
      <p:sp>
        <p:nvSpPr>
          <p:cNvPr id="3" name="Content Placeholder 2"/>
          <p:cNvSpPr>
            <a:spLocks noGrp="1"/>
          </p:cNvSpPr>
          <p:nvPr>
            <p:ph idx="1"/>
          </p:nvPr>
        </p:nvSpPr>
        <p:spPr>
          <a:xfrm>
            <a:off x="467544" y="980728"/>
            <a:ext cx="8229600" cy="5832648"/>
          </a:xfrm>
        </p:spPr>
        <p:txBody>
          <a:bodyPr>
            <a:noAutofit/>
          </a:bodyPr>
          <a:lstStyle/>
          <a:p>
            <a:r>
              <a:rPr lang="en-US" sz="2000" dirty="0">
                <a:cs typeface="Times New Roman" pitchFamily="18" charset="0"/>
              </a:rPr>
              <a:t>Distributed Processing is a technique of distributing the </a:t>
            </a:r>
            <a:r>
              <a:rPr lang="en-US" sz="2000" dirty="0" smtClean="0">
                <a:cs typeface="Times New Roman" pitchFamily="18" charset="0"/>
              </a:rPr>
              <a:t>tasks over </a:t>
            </a:r>
            <a:r>
              <a:rPr lang="en-US" sz="2000" dirty="0">
                <a:cs typeface="Times New Roman" pitchFamily="18" charset="0"/>
              </a:rPr>
              <a:t>a number of </a:t>
            </a:r>
            <a:r>
              <a:rPr lang="en-US" sz="2000" dirty="0" smtClean="0">
                <a:cs typeface="Times New Roman" pitchFamily="18" charset="0"/>
              </a:rPr>
              <a:t>devices, taking advantage of the large pool of resources</a:t>
            </a:r>
          </a:p>
          <a:p>
            <a:r>
              <a:rPr lang="en-GB" sz="2000" dirty="0"/>
              <a:t>A distributed system is a set of computers interconnected using a communications network</a:t>
            </a:r>
          </a:p>
          <a:p>
            <a:pPr lvl="2"/>
            <a:r>
              <a:rPr lang="en-GB" sz="1500" dirty="0" smtClean="0"/>
              <a:t>the </a:t>
            </a:r>
            <a:r>
              <a:rPr lang="en-GB" sz="1500" dirty="0"/>
              <a:t>systems do not share memory or a clock and are often called loosely </a:t>
            </a:r>
            <a:r>
              <a:rPr lang="en-GB" sz="1500" dirty="0" smtClean="0"/>
              <a:t>coupled</a:t>
            </a:r>
          </a:p>
          <a:p>
            <a:pPr lvl="2"/>
            <a:r>
              <a:rPr lang="en-GB" sz="1600" dirty="0" smtClean="0"/>
              <a:t>distributed </a:t>
            </a:r>
            <a:r>
              <a:rPr lang="en-GB" sz="1600" dirty="0"/>
              <a:t>systems are heterogeneous i.e. the processors may vary in size and </a:t>
            </a:r>
            <a:r>
              <a:rPr lang="en-GB" sz="1600" dirty="0" smtClean="0"/>
              <a:t>function</a:t>
            </a:r>
            <a:endParaRPr lang="en-GB" sz="1500" dirty="0" smtClean="0"/>
          </a:p>
          <a:p>
            <a:r>
              <a:rPr lang="en-GB" sz="2000" dirty="0"/>
              <a:t>A distributed system is managed by a distributed operating </a:t>
            </a:r>
            <a:r>
              <a:rPr lang="en-GB" sz="2000" dirty="0" smtClean="0"/>
              <a:t>system which manages:</a:t>
            </a:r>
          </a:p>
          <a:p>
            <a:pPr lvl="1"/>
            <a:r>
              <a:rPr lang="en-GB" sz="1800" dirty="0" smtClean="0"/>
              <a:t>the </a:t>
            </a:r>
            <a:r>
              <a:rPr lang="en-GB" sz="1800" dirty="0"/>
              <a:t>system shared </a:t>
            </a:r>
            <a:r>
              <a:rPr lang="en-GB" sz="1800" dirty="0" smtClean="0"/>
              <a:t>resources</a:t>
            </a:r>
          </a:p>
          <a:p>
            <a:pPr lvl="1"/>
            <a:r>
              <a:rPr lang="en-GB" sz="1800" dirty="0" smtClean="0"/>
              <a:t>the </a:t>
            </a:r>
            <a:r>
              <a:rPr lang="en-GB" sz="1800" dirty="0"/>
              <a:t>process scheduling activity (how processes are </a:t>
            </a:r>
            <a:r>
              <a:rPr lang="en-GB" sz="1800" dirty="0" smtClean="0"/>
              <a:t>allocated </a:t>
            </a:r>
            <a:r>
              <a:rPr lang="en-GB" sz="1800" dirty="0"/>
              <a:t>on available </a:t>
            </a:r>
            <a:r>
              <a:rPr lang="en-GB" sz="1800" dirty="0" smtClean="0"/>
              <a:t>processors)</a:t>
            </a:r>
          </a:p>
          <a:p>
            <a:pPr lvl="1"/>
            <a:r>
              <a:rPr lang="en-GB" sz="1800" dirty="0" smtClean="0"/>
              <a:t>the </a:t>
            </a:r>
            <a:r>
              <a:rPr lang="en-GB" sz="1800" dirty="0"/>
              <a:t>communication and synchronization between running processes and so on.</a:t>
            </a:r>
            <a:endParaRPr lang="en-GB" sz="1800" dirty="0" smtClean="0"/>
          </a:p>
          <a:p>
            <a:r>
              <a:rPr lang="en-GB" sz="2000" dirty="0" smtClean="0"/>
              <a:t>The </a:t>
            </a:r>
            <a:r>
              <a:rPr lang="en-GB" sz="2000" dirty="0"/>
              <a:t>users of a true distributed system should not know, on which machine their programs are running and where their files are stored</a:t>
            </a:r>
            <a:endParaRPr lang="en-GB" sz="2000" dirty="0" smtClean="0"/>
          </a:p>
          <a:p>
            <a:endParaRPr lang="en-GB" sz="2000" dirty="0"/>
          </a:p>
        </p:txBody>
      </p:sp>
    </p:spTree>
    <p:extLst>
      <p:ext uri="{BB962C8B-B14F-4D97-AF65-F5344CB8AC3E}">
        <p14:creationId xmlns:p14="http://schemas.microsoft.com/office/powerpoint/2010/main" val="1612649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a:bodyPr>
          <a:lstStyle/>
          <a:p>
            <a:pPr algn="ctr"/>
            <a:r>
              <a:rPr lang="en-GB" sz="4000" b="1" dirty="0">
                <a:solidFill>
                  <a:srgbClr val="FF0000"/>
                </a:solidFill>
              </a:rPr>
              <a:t>Distributed Systems </a:t>
            </a:r>
            <a:r>
              <a:rPr lang="en-GB" sz="4000" dirty="0"/>
              <a:t>– Benefits</a:t>
            </a:r>
          </a:p>
        </p:txBody>
      </p:sp>
      <p:sp>
        <p:nvSpPr>
          <p:cNvPr id="3" name="Content Placeholder 2"/>
          <p:cNvSpPr>
            <a:spLocks noGrp="1"/>
          </p:cNvSpPr>
          <p:nvPr>
            <p:ph idx="1"/>
          </p:nvPr>
        </p:nvSpPr>
        <p:spPr>
          <a:xfrm>
            <a:off x="395536" y="1484784"/>
            <a:ext cx="8229600" cy="5184576"/>
          </a:xfrm>
        </p:spPr>
        <p:txBody>
          <a:bodyPr>
            <a:normAutofit/>
          </a:bodyPr>
          <a:lstStyle/>
          <a:p>
            <a:pPr marL="0" indent="0">
              <a:buNone/>
            </a:pPr>
            <a:endParaRPr lang="en-GB" dirty="0"/>
          </a:p>
          <a:p>
            <a:r>
              <a:rPr lang="en-GB" b="1" dirty="0"/>
              <a:t>Resource sharing</a:t>
            </a:r>
            <a:r>
              <a:rPr lang="en-GB" dirty="0"/>
              <a:t>. A number of different sites (or nodes) with differing resources (both hardware and software) can be connected to one another to provide each other with access to resources that may either be sparse or unavailable at that site. A simple example would be access to a plotter or colour printer at another site.</a:t>
            </a:r>
          </a:p>
          <a:p>
            <a:endParaRPr lang="en-GB" dirty="0"/>
          </a:p>
        </p:txBody>
      </p:sp>
    </p:spTree>
    <p:extLst>
      <p:ext uri="{BB962C8B-B14F-4D97-AF65-F5344CB8AC3E}">
        <p14:creationId xmlns:p14="http://schemas.microsoft.com/office/powerpoint/2010/main" val="3568072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936104"/>
          </a:xfrm>
        </p:spPr>
        <p:txBody>
          <a:bodyPr>
            <a:normAutofit fontScale="90000"/>
          </a:bodyPr>
          <a:lstStyle/>
          <a:p>
            <a:r>
              <a:rPr lang="en-GB" sz="5400" b="1" dirty="0" smtClean="0">
                <a:solidFill>
                  <a:srgbClr val="FF0000"/>
                </a:solidFill>
              </a:rPr>
              <a:t>Distributed Systems </a:t>
            </a:r>
            <a:r>
              <a:rPr lang="en-GB" sz="5400" dirty="0" smtClean="0"/>
              <a:t>– Benefits</a:t>
            </a:r>
            <a:endParaRPr lang="en-GB" dirty="0"/>
          </a:p>
        </p:txBody>
      </p:sp>
      <p:sp>
        <p:nvSpPr>
          <p:cNvPr id="3" name="Content Placeholder 2"/>
          <p:cNvSpPr>
            <a:spLocks noGrp="1"/>
          </p:cNvSpPr>
          <p:nvPr>
            <p:ph idx="1"/>
          </p:nvPr>
        </p:nvSpPr>
        <p:spPr/>
        <p:txBody>
          <a:bodyPr>
            <a:normAutofit lnSpcReduction="10000"/>
          </a:bodyPr>
          <a:lstStyle/>
          <a:p>
            <a:r>
              <a:rPr lang="en-GB" b="1" dirty="0"/>
              <a:t>Computation speedup</a:t>
            </a:r>
            <a:r>
              <a:rPr lang="en-GB" dirty="0"/>
              <a:t>. </a:t>
            </a:r>
            <a:endParaRPr lang="en-GB" dirty="0" smtClean="0"/>
          </a:p>
          <a:p>
            <a:pPr lvl="1"/>
            <a:r>
              <a:rPr lang="en-GB" dirty="0" smtClean="0"/>
              <a:t>If </a:t>
            </a:r>
            <a:r>
              <a:rPr lang="en-GB" dirty="0"/>
              <a:t>processes can be subdivided into tasks that can be carried out either in parallel or even pipelined more effectively then a significant degree of computational speedup can be achieved. </a:t>
            </a:r>
            <a:endParaRPr lang="en-GB" dirty="0" smtClean="0"/>
          </a:p>
          <a:p>
            <a:pPr lvl="1"/>
            <a:r>
              <a:rPr lang="en-GB" dirty="0" smtClean="0"/>
              <a:t>Nodes </a:t>
            </a:r>
            <a:r>
              <a:rPr lang="en-GB" dirty="0"/>
              <a:t>can effectively work on separate computational tasks and pool the resulting computations to form the final result. </a:t>
            </a:r>
            <a:endParaRPr lang="en-GB" dirty="0" smtClean="0"/>
          </a:p>
          <a:p>
            <a:pPr lvl="1"/>
            <a:r>
              <a:rPr lang="en-GB" dirty="0" smtClean="0"/>
              <a:t>In </a:t>
            </a:r>
            <a:r>
              <a:rPr lang="en-GB" dirty="0"/>
              <a:t>addition to computational speedup, if a site is overloaded with work it may be possible for it to farm some of the work out to less loaded sites. This farming out of work is known as </a:t>
            </a:r>
            <a:r>
              <a:rPr lang="en-GB" b="1" i="1" dirty="0"/>
              <a:t>load sharing</a:t>
            </a:r>
            <a:r>
              <a:rPr lang="en-GB" dirty="0"/>
              <a:t>.</a:t>
            </a:r>
          </a:p>
          <a:p>
            <a:endParaRPr lang="en-GB" dirty="0"/>
          </a:p>
        </p:txBody>
      </p:sp>
    </p:spTree>
    <p:extLst>
      <p:ext uri="{BB962C8B-B14F-4D97-AF65-F5344CB8AC3E}">
        <p14:creationId xmlns:p14="http://schemas.microsoft.com/office/powerpoint/2010/main" val="276562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578328"/>
          </a:xfrm>
        </p:spPr>
        <p:txBody>
          <a:bodyPr>
            <a:normAutofit fontScale="90000"/>
          </a:bodyPr>
          <a:lstStyle/>
          <a:p>
            <a:r>
              <a:rPr lang="en-GB" dirty="0" smtClean="0"/>
              <a:t>What is an Operating System (OS)?</a:t>
            </a:r>
            <a:endParaRPr lang="en-GB" dirty="0"/>
          </a:p>
        </p:txBody>
      </p:sp>
      <p:sp>
        <p:nvSpPr>
          <p:cNvPr id="4" name="TextBox 3"/>
          <p:cNvSpPr txBox="1"/>
          <p:nvPr/>
        </p:nvSpPr>
        <p:spPr>
          <a:xfrm>
            <a:off x="107504" y="1700808"/>
            <a:ext cx="3744416" cy="3693319"/>
          </a:xfrm>
          <a:prstGeom prst="rect">
            <a:avLst/>
          </a:prstGeom>
          <a:noFill/>
        </p:spPr>
        <p:txBody>
          <a:bodyPr wrap="square" rtlCol="0">
            <a:spAutoFit/>
          </a:bodyPr>
          <a:lstStyle/>
          <a:p>
            <a:pPr algn="ctr"/>
            <a:r>
              <a:rPr lang="en-GB" sz="3600" dirty="0" smtClean="0">
                <a:solidFill>
                  <a:srgbClr val="0070C0"/>
                </a:solidFill>
              </a:rPr>
              <a:t>Control Program</a:t>
            </a:r>
          </a:p>
          <a:p>
            <a:endParaRPr lang="en-GB" dirty="0"/>
          </a:p>
          <a:p>
            <a:pPr algn="ctr"/>
            <a:r>
              <a:rPr lang="en-GB" i="1" dirty="0"/>
              <a:t>An operating system is a set of (often-unrelated) software programs, which manage computer hardware in a controlled </a:t>
            </a:r>
            <a:r>
              <a:rPr lang="en-GB" i="1" dirty="0" smtClean="0"/>
              <a:t>fashion.</a:t>
            </a:r>
          </a:p>
          <a:p>
            <a:pPr algn="ctr"/>
            <a:endParaRPr lang="en-GB" i="1" dirty="0"/>
          </a:p>
          <a:p>
            <a:pPr algn="ctr"/>
            <a:r>
              <a:rPr lang="en-GB" i="1" dirty="0"/>
              <a:t>The OS tells the hardware how to work and provides protocols and mechanisms for sharing information and data</a:t>
            </a:r>
          </a:p>
          <a:p>
            <a:pPr algn="ctr"/>
            <a:endParaRPr lang="en-GB" i="1" dirty="0"/>
          </a:p>
        </p:txBody>
      </p:sp>
      <p:sp>
        <p:nvSpPr>
          <p:cNvPr id="5" name="TextBox 4"/>
          <p:cNvSpPr txBox="1"/>
          <p:nvPr/>
        </p:nvSpPr>
        <p:spPr>
          <a:xfrm>
            <a:off x="4716016" y="1701303"/>
            <a:ext cx="4104456" cy="4801314"/>
          </a:xfrm>
          <a:prstGeom prst="rect">
            <a:avLst/>
          </a:prstGeom>
          <a:noFill/>
        </p:spPr>
        <p:txBody>
          <a:bodyPr wrap="square" rtlCol="0">
            <a:spAutoFit/>
          </a:bodyPr>
          <a:lstStyle/>
          <a:p>
            <a:pPr algn="ctr"/>
            <a:r>
              <a:rPr lang="en-GB" sz="3600" dirty="0" smtClean="0">
                <a:solidFill>
                  <a:srgbClr val="0070C0"/>
                </a:solidFill>
              </a:rPr>
              <a:t>Resource Manager</a:t>
            </a:r>
          </a:p>
          <a:p>
            <a:endParaRPr lang="en-GB" dirty="0"/>
          </a:p>
          <a:p>
            <a:pPr algn="ctr"/>
            <a:r>
              <a:rPr lang="en-GB" i="1" dirty="0"/>
              <a:t>An operating system controls the file-system, process management, memory management, and peripherals. It is the job of the operating system to act as a resource manager for these components and provide an interface for the user to use these </a:t>
            </a:r>
            <a:r>
              <a:rPr lang="en-GB" i="1" dirty="0" smtClean="0"/>
              <a:t>facilities.</a:t>
            </a:r>
          </a:p>
          <a:p>
            <a:pPr algn="ctr"/>
            <a:endParaRPr lang="en-GB" i="1" dirty="0"/>
          </a:p>
          <a:p>
            <a:pPr algn="ctr"/>
            <a:r>
              <a:rPr lang="en-GB" altLang="en-US" i="1" dirty="0" smtClean="0"/>
              <a:t>The operating system allocates </a:t>
            </a:r>
            <a:r>
              <a:rPr lang="en-GB" altLang="en-US" i="1" dirty="0"/>
              <a:t>resources to programs and users as required based on a policy that attempts to ensure fairness and efficiency and deal with conflicts as they arise</a:t>
            </a:r>
          </a:p>
          <a:p>
            <a:pPr algn="ctr"/>
            <a:endParaRPr lang="en-GB" i="1" dirty="0"/>
          </a:p>
        </p:txBody>
      </p:sp>
      <p:sp>
        <p:nvSpPr>
          <p:cNvPr id="7" name="TextBox 6"/>
          <p:cNvSpPr txBox="1"/>
          <p:nvPr/>
        </p:nvSpPr>
        <p:spPr>
          <a:xfrm>
            <a:off x="3861813" y="1628800"/>
            <a:ext cx="936104" cy="769441"/>
          </a:xfrm>
          <a:prstGeom prst="rect">
            <a:avLst/>
          </a:prstGeom>
          <a:noFill/>
        </p:spPr>
        <p:txBody>
          <a:bodyPr wrap="square" rtlCol="0">
            <a:spAutoFit/>
          </a:bodyPr>
          <a:lstStyle/>
          <a:p>
            <a:pPr algn="ctr"/>
            <a:r>
              <a:rPr lang="en-GB" sz="4400" dirty="0" smtClean="0">
                <a:solidFill>
                  <a:srgbClr val="0070C0"/>
                </a:solidFill>
              </a:rPr>
              <a:t>&amp;</a:t>
            </a:r>
            <a:endParaRPr lang="en-GB" sz="4400" dirty="0">
              <a:solidFill>
                <a:srgbClr val="0070C0"/>
              </a:solidFill>
            </a:endParaRPr>
          </a:p>
        </p:txBody>
      </p:sp>
    </p:spTree>
    <p:extLst>
      <p:ext uri="{BB962C8B-B14F-4D97-AF65-F5344CB8AC3E}">
        <p14:creationId xmlns:p14="http://schemas.microsoft.com/office/powerpoint/2010/main" val="4055954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lstStyle/>
          <a:p>
            <a:pPr algn="ctr"/>
            <a:r>
              <a:rPr lang="en-GB" sz="4800" b="1" dirty="0">
                <a:solidFill>
                  <a:srgbClr val="FF0000"/>
                </a:solidFill>
              </a:rPr>
              <a:t>Distributed Systems </a:t>
            </a:r>
            <a:r>
              <a:rPr lang="en-GB" sz="4800" dirty="0"/>
              <a:t>– Benefits</a:t>
            </a:r>
            <a:endParaRPr lang="en-GB" dirty="0"/>
          </a:p>
        </p:txBody>
      </p:sp>
      <p:sp>
        <p:nvSpPr>
          <p:cNvPr id="3" name="Content Placeholder 2"/>
          <p:cNvSpPr>
            <a:spLocks noGrp="1"/>
          </p:cNvSpPr>
          <p:nvPr>
            <p:ph idx="1"/>
          </p:nvPr>
        </p:nvSpPr>
        <p:spPr/>
        <p:txBody>
          <a:bodyPr>
            <a:normAutofit lnSpcReduction="10000"/>
          </a:bodyPr>
          <a:lstStyle/>
          <a:p>
            <a:r>
              <a:rPr lang="en-GB" b="1" dirty="0" smtClean="0"/>
              <a:t>Reliability</a:t>
            </a:r>
            <a:endParaRPr lang="en-GB" dirty="0" smtClean="0"/>
          </a:p>
          <a:p>
            <a:pPr lvl="1"/>
            <a:r>
              <a:rPr lang="en-GB" dirty="0" smtClean="0"/>
              <a:t> </a:t>
            </a:r>
            <a:r>
              <a:rPr lang="en-GB" dirty="0"/>
              <a:t>In a distributed system, a degree of fault tolerance may be possible. Fault tolerance means, if one site fails, the other sites can potentially keep working. </a:t>
            </a:r>
            <a:endParaRPr lang="en-GB" dirty="0" smtClean="0"/>
          </a:p>
          <a:p>
            <a:pPr lvl="1"/>
            <a:r>
              <a:rPr lang="en-GB" dirty="0" smtClean="0"/>
              <a:t>If </a:t>
            </a:r>
            <a:r>
              <a:rPr lang="en-GB" dirty="0"/>
              <a:t>the system consists of a relatively large number of independent nodes, failure of any one node should not affect the remaining nodes. However, should any one node have a mission critical job and that node should fail, the entire system will fail</a:t>
            </a:r>
            <a:r>
              <a:rPr lang="en-GB" dirty="0" smtClean="0"/>
              <a:t>.</a:t>
            </a:r>
          </a:p>
          <a:p>
            <a:pPr lvl="1"/>
            <a:r>
              <a:rPr lang="en-GB" dirty="0" smtClean="0"/>
              <a:t> </a:t>
            </a:r>
            <a:r>
              <a:rPr lang="en-GB" dirty="0"/>
              <a:t>Generally, enough redundancy exists both in hardware and software to ensure that distributed systems have some degree of fault tolerance.</a:t>
            </a:r>
          </a:p>
          <a:p>
            <a:endParaRPr lang="en-GB" dirty="0"/>
          </a:p>
        </p:txBody>
      </p:sp>
    </p:spTree>
    <p:extLst>
      <p:ext uri="{BB962C8B-B14F-4D97-AF65-F5344CB8AC3E}">
        <p14:creationId xmlns:p14="http://schemas.microsoft.com/office/powerpoint/2010/main" val="1083806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en-GB" sz="5400" b="1" dirty="0">
                <a:solidFill>
                  <a:srgbClr val="FF0000"/>
                </a:solidFill>
              </a:rPr>
              <a:t>Distributed Systems </a:t>
            </a:r>
            <a:r>
              <a:rPr lang="en-GB" sz="5400" dirty="0"/>
              <a:t>– Benefits</a:t>
            </a:r>
            <a:endParaRPr lang="en-GB" dirty="0"/>
          </a:p>
        </p:txBody>
      </p:sp>
      <p:sp>
        <p:nvSpPr>
          <p:cNvPr id="3" name="Content Placeholder 2"/>
          <p:cNvSpPr>
            <a:spLocks noGrp="1"/>
          </p:cNvSpPr>
          <p:nvPr>
            <p:ph idx="1"/>
          </p:nvPr>
        </p:nvSpPr>
        <p:spPr>
          <a:xfrm>
            <a:off x="467544" y="1673424"/>
            <a:ext cx="8229600" cy="5184576"/>
          </a:xfrm>
        </p:spPr>
        <p:txBody>
          <a:bodyPr/>
          <a:lstStyle/>
          <a:p>
            <a:r>
              <a:rPr lang="en-GB" b="1" dirty="0" smtClean="0"/>
              <a:t>Communication</a:t>
            </a:r>
          </a:p>
          <a:p>
            <a:pPr lvl="1"/>
            <a:r>
              <a:rPr lang="en-GB" dirty="0" smtClean="0"/>
              <a:t>A </a:t>
            </a:r>
            <a:r>
              <a:rPr lang="en-GB" dirty="0"/>
              <a:t>distributed system offers users the ability to share data in a number of ways. </a:t>
            </a:r>
            <a:endParaRPr lang="en-GB" dirty="0" smtClean="0"/>
          </a:p>
          <a:p>
            <a:pPr lvl="1"/>
            <a:r>
              <a:rPr lang="en-GB" dirty="0" smtClean="0"/>
              <a:t>Users </a:t>
            </a:r>
            <a:r>
              <a:rPr lang="en-GB" dirty="0"/>
              <a:t>may make data available through file transfers </a:t>
            </a:r>
            <a:endParaRPr lang="en-GB" dirty="0" smtClean="0"/>
          </a:p>
          <a:p>
            <a:pPr lvl="1"/>
            <a:r>
              <a:rPr lang="en-GB" dirty="0" smtClean="0"/>
              <a:t>There </a:t>
            </a:r>
            <a:r>
              <a:rPr lang="en-GB" dirty="0"/>
              <a:t>may be shared file areas for certain users and groups of users to use.</a:t>
            </a:r>
          </a:p>
          <a:p>
            <a:endParaRPr lang="en-GB" dirty="0"/>
          </a:p>
        </p:txBody>
      </p:sp>
    </p:spTree>
    <p:extLst>
      <p:ext uri="{BB962C8B-B14F-4D97-AF65-F5344CB8AC3E}">
        <p14:creationId xmlns:p14="http://schemas.microsoft.com/office/powerpoint/2010/main" val="3533235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4851" y="3284984"/>
            <a:ext cx="2065020" cy="2400300"/>
          </a:xfrm>
          <a:prstGeom prst="rect">
            <a:avLst/>
          </a:prstGeom>
        </p:spPr>
      </p:pic>
      <p:sp>
        <p:nvSpPr>
          <p:cNvPr id="3" name="TextBox 2"/>
          <p:cNvSpPr txBox="1"/>
          <p:nvPr/>
        </p:nvSpPr>
        <p:spPr>
          <a:xfrm>
            <a:off x="1110999" y="1196752"/>
            <a:ext cx="7488832" cy="1569660"/>
          </a:xfrm>
          <a:prstGeom prst="rect">
            <a:avLst/>
          </a:prstGeom>
          <a:noFill/>
        </p:spPr>
        <p:txBody>
          <a:bodyPr wrap="square" rtlCol="0">
            <a:spAutoFit/>
          </a:bodyPr>
          <a:lstStyle/>
          <a:p>
            <a:pPr algn="ctr"/>
            <a:r>
              <a:rPr lang="en-GB" sz="4800" dirty="0" smtClean="0"/>
              <a:t>This course will focus on</a:t>
            </a:r>
          </a:p>
          <a:p>
            <a:pPr algn="ctr"/>
            <a:r>
              <a:rPr lang="en-GB" sz="4800" dirty="0" smtClean="0"/>
              <a:t>Linux MUOS</a:t>
            </a:r>
            <a:endParaRPr lang="en-GB" sz="4800" dirty="0"/>
          </a:p>
        </p:txBody>
      </p:sp>
    </p:spTree>
    <p:extLst>
      <p:ext uri="{BB962C8B-B14F-4D97-AF65-F5344CB8AC3E}">
        <p14:creationId xmlns:p14="http://schemas.microsoft.com/office/powerpoint/2010/main" val="1917351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80696"/>
          </a:xfrm>
        </p:spPr>
        <p:txBody>
          <a:bodyPr>
            <a:normAutofit fontScale="90000"/>
          </a:bodyPr>
          <a:lstStyle/>
          <a:p>
            <a:pPr algn="ctr"/>
            <a:r>
              <a:rPr lang="en-GB" dirty="0" smtClean="0"/>
              <a:t>History of Linux</a:t>
            </a:r>
            <a:endParaRPr lang="en-GB" dirty="0"/>
          </a:p>
        </p:txBody>
      </p:sp>
      <p:sp>
        <p:nvSpPr>
          <p:cNvPr id="3" name="Content Placeholder 2"/>
          <p:cNvSpPr>
            <a:spLocks noGrp="1"/>
          </p:cNvSpPr>
          <p:nvPr>
            <p:ph idx="1"/>
          </p:nvPr>
        </p:nvSpPr>
        <p:spPr>
          <a:xfrm>
            <a:off x="467544" y="908720"/>
            <a:ext cx="8229600" cy="5616624"/>
          </a:xfrm>
        </p:spPr>
        <p:txBody>
          <a:bodyPr>
            <a:normAutofit fontScale="92500"/>
          </a:bodyPr>
          <a:lstStyle/>
          <a:p>
            <a:r>
              <a:rPr lang="en-GB" dirty="0" smtClean="0"/>
              <a:t>In 1983 Richard Stallman began a movement called the GNU project</a:t>
            </a:r>
          </a:p>
          <a:p>
            <a:pPr lvl="1"/>
            <a:r>
              <a:rPr lang="en-GB" dirty="0" smtClean="0"/>
              <a:t>“</a:t>
            </a:r>
            <a:r>
              <a:rPr lang="en-GB" i="1" dirty="0" smtClean="0"/>
              <a:t>software </a:t>
            </a:r>
            <a:r>
              <a:rPr lang="en-GB" i="1" dirty="0"/>
              <a:t>should be free from restrictions against copying or modification in order to make better more efficient </a:t>
            </a:r>
            <a:r>
              <a:rPr lang="en-GB" i="1" dirty="0" smtClean="0"/>
              <a:t>programs</a:t>
            </a:r>
            <a:r>
              <a:rPr lang="en-GB" dirty="0" smtClean="0"/>
              <a:t>”</a:t>
            </a:r>
          </a:p>
          <a:p>
            <a:r>
              <a:rPr lang="en-GB" dirty="0" smtClean="0"/>
              <a:t>In 1991 many of the GNU s/w tools were incorporated into a Unix compatible OS by Linus Torvalds (LINUs- </a:t>
            </a:r>
            <a:r>
              <a:rPr lang="en-GB" dirty="0" err="1" smtClean="0"/>
              <a:t>uniX</a:t>
            </a:r>
            <a:r>
              <a:rPr lang="en-GB" dirty="0" smtClean="0"/>
              <a:t>)</a:t>
            </a:r>
          </a:p>
          <a:p>
            <a:r>
              <a:rPr lang="en-GB" dirty="0" smtClean="0"/>
              <a:t>Linux grew in popularity as a text-based OS, while Windows dominated as a graphical desktop OS.</a:t>
            </a:r>
          </a:p>
          <a:p>
            <a:r>
              <a:rPr lang="en-GB" dirty="0" smtClean="0"/>
              <a:t>Linux camp then developed it’s own graphical user interfaces called the K desktop environment and the Gnome environment.</a:t>
            </a:r>
          </a:p>
          <a:p>
            <a:pPr lvl="1"/>
            <a:r>
              <a:rPr lang="en-GB" dirty="0" smtClean="0"/>
              <a:t>There are multiple Linux GUI environments available today – Unity (default for Ubuntu), Gnome 3, KDE, </a:t>
            </a:r>
            <a:r>
              <a:rPr lang="en-GB" dirty="0" err="1" smtClean="0"/>
              <a:t>Xfce</a:t>
            </a:r>
            <a:r>
              <a:rPr lang="en-GB" dirty="0" smtClean="0"/>
              <a:t>, Cinnamon, MATE, LXDE, </a:t>
            </a:r>
            <a:r>
              <a:rPr lang="en-GB" dirty="0" err="1" smtClean="0"/>
              <a:t>Xmonad</a:t>
            </a:r>
            <a:endParaRPr lang="en-GB" dirty="0"/>
          </a:p>
        </p:txBody>
      </p:sp>
    </p:spTree>
    <p:extLst>
      <p:ext uri="{BB962C8B-B14F-4D97-AF65-F5344CB8AC3E}">
        <p14:creationId xmlns:p14="http://schemas.microsoft.com/office/powerpoint/2010/main" val="42815845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80696"/>
          </a:xfrm>
        </p:spPr>
        <p:txBody>
          <a:bodyPr>
            <a:normAutofit fontScale="90000"/>
          </a:bodyPr>
          <a:lstStyle/>
          <a:p>
            <a:pPr algn="ctr"/>
            <a:r>
              <a:rPr lang="en-GB" dirty="0" smtClean="0"/>
              <a:t>Introducing Linux</a:t>
            </a:r>
            <a:endParaRPr lang="en-GB" dirty="0"/>
          </a:p>
        </p:txBody>
      </p:sp>
      <p:sp>
        <p:nvSpPr>
          <p:cNvPr id="3" name="Content Placeholder 2"/>
          <p:cNvSpPr>
            <a:spLocks noGrp="1"/>
          </p:cNvSpPr>
          <p:nvPr>
            <p:ph idx="1"/>
          </p:nvPr>
        </p:nvSpPr>
        <p:spPr>
          <a:xfrm>
            <a:off x="467544" y="1268760"/>
            <a:ext cx="8229600" cy="5328592"/>
          </a:xfrm>
        </p:spPr>
        <p:txBody>
          <a:bodyPr>
            <a:normAutofit lnSpcReduction="10000"/>
          </a:bodyPr>
          <a:lstStyle/>
          <a:p>
            <a:r>
              <a:rPr lang="en-GB" dirty="0" smtClean="0"/>
              <a:t>Released under GNU General Public License that ensures it remains free to all users</a:t>
            </a:r>
          </a:p>
          <a:p>
            <a:r>
              <a:rPr lang="en-GB" dirty="0" smtClean="0"/>
              <a:t>Access to source code of Linux is unrestricted and may be changed</a:t>
            </a:r>
          </a:p>
          <a:p>
            <a:r>
              <a:rPr lang="en-GB" dirty="0" smtClean="0"/>
              <a:t>Linux is truly multi-user, multi-tasking allowing multiple users to simultaneously work with multiple apps. without experiencing any traffic problems</a:t>
            </a:r>
          </a:p>
          <a:p>
            <a:r>
              <a:rPr lang="en-GB" dirty="0" smtClean="0"/>
              <a:t>Many web server’s run Linux for this reason</a:t>
            </a:r>
          </a:p>
          <a:p>
            <a:r>
              <a:rPr lang="en-GB" dirty="0" smtClean="0"/>
              <a:t>Linux is extremely stable – up-time of more than a year</a:t>
            </a:r>
            <a:endParaRPr lang="en-GB" dirty="0"/>
          </a:p>
          <a:p>
            <a:r>
              <a:rPr lang="en-GB" dirty="0" smtClean="0"/>
              <a:t>Lots of free applications comparable to commercial apps. </a:t>
            </a:r>
            <a:endParaRPr lang="en-GB" dirty="0"/>
          </a:p>
          <a:p>
            <a:pPr lvl="1"/>
            <a:r>
              <a:rPr lang="en-GB" dirty="0" smtClean="0"/>
              <a:t>e.g. LibreOffice and WPS Office similar to MS Office suite, GIMP provides similar features </a:t>
            </a:r>
            <a:r>
              <a:rPr lang="en-GB" smtClean="0"/>
              <a:t>to Photoshop</a:t>
            </a:r>
            <a:endParaRPr lang="en-GB" dirty="0" smtClean="0"/>
          </a:p>
        </p:txBody>
      </p:sp>
    </p:spTree>
    <p:extLst>
      <p:ext uri="{BB962C8B-B14F-4D97-AF65-F5344CB8AC3E}">
        <p14:creationId xmlns:p14="http://schemas.microsoft.com/office/powerpoint/2010/main" val="10386342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pPr algn="ctr"/>
            <a:r>
              <a:rPr lang="en-GB" dirty="0" smtClean="0"/>
              <a:t>Choosing a Linux Distribution</a:t>
            </a:r>
            <a:endParaRPr lang="en-GB" dirty="0"/>
          </a:p>
        </p:txBody>
      </p:sp>
      <p:sp>
        <p:nvSpPr>
          <p:cNvPr id="3" name="Content Placeholder 2"/>
          <p:cNvSpPr>
            <a:spLocks noGrp="1"/>
          </p:cNvSpPr>
          <p:nvPr>
            <p:ph idx="1"/>
          </p:nvPr>
        </p:nvSpPr>
        <p:spPr>
          <a:xfrm>
            <a:off x="467544" y="1628800"/>
            <a:ext cx="8229600" cy="4968552"/>
          </a:xfrm>
        </p:spPr>
        <p:txBody>
          <a:bodyPr>
            <a:normAutofit fontScale="92500" lnSpcReduction="10000"/>
          </a:bodyPr>
          <a:lstStyle/>
          <a:p>
            <a:r>
              <a:rPr lang="en-GB" dirty="0" smtClean="0"/>
              <a:t>Linux MUOS</a:t>
            </a:r>
          </a:p>
          <a:p>
            <a:pPr lvl="1"/>
            <a:r>
              <a:rPr lang="en-GB" dirty="0" smtClean="0"/>
              <a:t>Kernel</a:t>
            </a:r>
          </a:p>
          <a:p>
            <a:pPr lvl="1"/>
            <a:r>
              <a:rPr lang="en-GB" dirty="0" smtClean="0"/>
              <a:t>System level programs</a:t>
            </a:r>
          </a:p>
          <a:p>
            <a:pPr lvl="1"/>
            <a:r>
              <a:rPr lang="en-GB" dirty="0" smtClean="0"/>
              <a:t>User level programs</a:t>
            </a:r>
          </a:p>
          <a:p>
            <a:pPr lvl="1"/>
            <a:endParaRPr lang="en-GB" dirty="0"/>
          </a:p>
          <a:p>
            <a:r>
              <a:rPr lang="en-GB" dirty="0" smtClean="0"/>
              <a:t>Linux Distributions</a:t>
            </a:r>
          </a:p>
          <a:p>
            <a:pPr lvl="1"/>
            <a:r>
              <a:rPr lang="en-GB" dirty="0" err="1"/>
              <a:t>Debian</a:t>
            </a:r>
            <a:endParaRPr lang="en-GB" dirty="0"/>
          </a:p>
          <a:p>
            <a:pPr lvl="1"/>
            <a:r>
              <a:rPr lang="en-GB" dirty="0"/>
              <a:t>Elementary OS</a:t>
            </a:r>
          </a:p>
          <a:p>
            <a:pPr lvl="1"/>
            <a:r>
              <a:rPr lang="en-GB" dirty="0"/>
              <a:t>Linux Mint</a:t>
            </a:r>
          </a:p>
          <a:p>
            <a:pPr lvl="1"/>
            <a:r>
              <a:rPr lang="en-GB" dirty="0"/>
              <a:t>Arch Linux</a:t>
            </a:r>
          </a:p>
          <a:p>
            <a:pPr lvl="1"/>
            <a:r>
              <a:rPr lang="en-GB" dirty="0"/>
              <a:t>Ubuntu</a:t>
            </a:r>
          </a:p>
          <a:p>
            <a:pPr lvl="1"/>
            <a:r>
              <a:rPr lang="en-GB" dirty="0"/>
              <a:t>CentOS 7 (off shoot from </a:t>
            </a:r>
            <a:r>
              <a:rPr lang="en-GB" dirty="0" err="1"/>
              <a:t>RedHat</a:t>
            </a:r>
            <a:r>
              <a:rPr lang="en-GB" dirty="0"/>
              <a:t>)</a:t>
            </a:r>
          </a:p>
          <a:p>
            <a:pPr lvl="1"/>
            <a:r>
              <a:rPr lang="en-GB" dirty="0" err="1"/>
              <a:t>openSUSE</a:t>
            </a:r>
            <a:endParaRPr lang="en-GB" dirty="0"/>
          </a:p>
        </p:txBody>
      </p:sp>
      <p:sp>
        <p:nvSpPr>
          <p:cNvPr id="4" name="Right Brace 3"/>
          <p:cNvSpPr/>
          <p:nvPr/>
        </p:nvSpPr>
        <p:spPr>
          <a:xfrm>
            <a:off x="4499992" y="2204864"/>
            <a:ext cx="360040"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p:cNvSpPr txBox="1"/>
          <p:nvPr/>
        </p:nvSpPr>
        <p:spPr>
          <a:xfrm>
            <a:off x="5076056" y="2596262"/>
            <a:ext cx="3024336" cy="369332"/>
          </a:xfrm>
          <a:prstGeom prst="rect">
            <a:avLst/>
          </a:prstGeom>
          <a:noFill/>
        </p:spPr>
        <p:txBody>
          <a:bodyPr wrap="square" rtlCol="0">
            <a:spAutoFit/>
          </a:bodyPr>
          <a:lstStyle/>
          <a:p>
            <a:r>
              <a:rPr lang="en-GB" dirty="0" smtClean="0"/>
              <a:t>Linux Distribution</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800" y="3501008"/>
            <a:ext cx="2065020" cy="2400300"/>
          </a:xfrm>
          <a:prstGeom prst="rect">
            <a:avLst/>
          </a:prstGeom>
        </p:spPr>
      </p:pic>
      <p:sp>
        <p:nvSpPr>
          <p:cNvPr id="7" name="TextBox 6"/>
          <p:cNvSpPr txBox="1"/>
          <p:nvPr/>
        </p:nvSpPr>
        <p:spPr>
          <a:xfrm>
            <a:off x="6642230" y="3068960"/>
            <a:ext cx="1440160" cy="523220"/>
          </a:xfrm>
          <a:prstGeom prst="rect">
            <a:avLst/>
          </a:prstGeom>
          <a:noFill/>
        </p:spPr>
        <p:txBody>
          <a:bodyPr wrap="square" rtlCol="0">
            <a:spAutoFit/>
          </a:bodyPr>
          <a:lstStyle/>
          <a:p>
            <a:pPr algn="ctr"/>
            <a:r>
              <a:rPr lang="en-GB" sz="2800" b="1" dirty="0" smtClean="0"/>
              <a:t>TUX</a:t>
            </a:r>
            <a:endParaRPr lang="en-GB" sz="2800" b="1" dirty="0"/>
          </a:p>
        </p:txBody>
      </p:sp>
      <p:sp>
        <p:nvSpPr>
          <p:cNvPr id="8" name="TextBox 7"/>
          <p:cNvSpPr txBox="1"/>
          <p:nvPr/>
        </p:nvSpPr>
        <p:spPr>
          <a:xfrm>
            <a:off x="5141668" y="5948621"/>
            <a:ext cx="4356484" cy="523220"/>
          </a:xfrm>
          <a:prstGeom prst="rect">
            <a:avLst/>
          </a:prstGeom>
          <a:noFill/>
        </p:spPr>
        <p:txBody>
          <a:bodyPr wrap="square" rtlCol="0">
            <a:spAutoFit/>
          </a:bodyPr>
          <a:lstStyle/>
          <a:p>
            <a:pPr algn="ctr"/>
            <a:r>
              <a:rPr lang="en-GB" sz="2800" b="1" dirty="0" smtClean="0"/>
              <a:t>“(T)</a:t>
            </a:r>
            <a:r>
              <a:rPr lang="en-GB" sz="2800" b="1" dirty="0" err="1" smtClean="0"/>
              <a:t>orvald’s</a:t>
            </a:r>
            <a:r>
              <a:rPr lang="en-GB" sz="2800" b="1" dirty="0" smtClean="0"/>
              <a:t> (U)</a:t>
            </a:r>
            <a:r>
              <a:rPr lang="en-GB" sz="2800" b="1" dirty="0" err="1" smtClean="0"/>
              <a:t>ni</a:t>
            </a:r>
            <a:r>
              <a:rPr lang="en-GB" sz="2800" b="1" dirty="0" smtClean="0"/>
              <a:t>(X)”</a:t>
            </a:r>
            <a:endParaRPr lang="en-GB" sz="2800" b="1" dirty="0"/>
          </a:p>
        </p:txBody>
      </p:sp>
    </p:spTree>
    <p:extLst>
      <p:ext uri="{BB962C8B-B14F-4D97-AF65-F5344CB8AC3E}">
        <p14:creationId xmlns:p14="http://schemas.microsoft.com/office/powerpoint/2010/main" val="2682674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780696"/>
          </a:xfrm>
        </p:spPr>
        <p:txBody>
          <a:bodyPr>
            <a:normAutofit fontScale="90000"/>
          </a:bodyPr>
          <a:lstStyle/>
          <a:p>
            <a:pPr algn="ctr"/>
            <a:r>
              <a:rPr lang="en-GB" dirty="0" smtClean="0"/>
              <a:t>Key objectives of an OS</a:t>
            </a:r>
            <a:endParaRPr lang="en-GB" dirty="0"/>
          </a:p>
        </p:txBody>
      </p:sp>
      <p:sp>
        <p:nvSpPr>
          <p:cNvPr id="3" name="Content Placeholder 2"/>
          <p:cNvSpPr>
            <a:spLocks noGrp="1"/>
          </p:cNvSpPr>
          <p:nvPr>
            <p:ph idx="1"/>
          </p:nvPr>
        </p:nvSpPr>
        <p:spPr>
          <a:xfrm>
            <a:off x="457200" y="1196752"/>
            <a:ext cx="8229600" cy="5127848"/>
          </a:xfrm>
        </p:spPr>
        <p:txBody>
          <a:bodyPr>
            <a:normAutofit fontScale="92500"/>
          </a:bodyPr>
          <a:lstStyle/>
          <a:p>
            <a:r>
              <a:rPr lang="en-GB" dirty="0" smtClean="0"/>
              <a:t>2 key objectives of an operating system:</a:t>
            </a:r>
          </a:p>
          <a:p>
            <a:pPr marL="0" indent="0">
              <a:buNone/>
            </a:pPr>
            <a:endParaRPr lang="en-GB" dirty="0"/>
          </a:p>
          <a:p>
            <a:pPr lvl="1"/>
            <a:r>
              <a:rPr lang="en-GB" b="1" dirty="0">
                <a:solidFill>
                  <a:srgbClr val="FF0000"/>
                </a:solidFill>
              </a:rPr>
              <a:t>make the underlying hardware convenient to </a:t>
            </a:r>
            <a:r>
              <a:rPr lang="en-GB" b="1" dirty="0" smtClean="0">
                <a:solidFill>
                  <a:srgbClr val="FF0000"/>
                </a:solidFill>
              </a:rPr>
              <a:t>use</a:t>
            </a:r>
          </a:p>
          <a:p>
            <a:pPr lvl="2"/>
            <a:r>
              <a:rPr lang="en-GB" sz="2000" dirty="0"/>
              <a:t>The OS is a layer of </a:t>
            </a:r>
            <a:r>
              <a:rPr lang="en-GB" sz="2000" dirty="0" smtClean="0"/>
              <a:t>software which sits </a:t>
            </a:r>
            <a:r>
              <a:rPr lang="en-GB" sz="2000" dirty="0"/>
              <a:t>on top of the hardware </a:t>
            </a:r>
            <a:r>
              <a:rPr lang="en-GB" sz="2000" dirty="0" smtClean="0"/>
              <a:t>to abstract the </a:t>
            </a:r>
            <a:r>
              <a:rPr lang="en-GB" sz="2000" dirty="0"/>
              <a:t>complexity and detail of the hardware from the application programmers </a:t>
            </a:r>
            <a:r>
              <a:rPr lang="en-GB" sz="2000" dirty="0" smtClean="0"/>
              <a:t>and presents users with an interface which is </a:t>
            </a:r>
            <a:r>
              <a:rPr lang="en-GB" sz="2000" dirty="0"/>
              <a:t>e</a:t>
            </a:r>
            <a:r>
              <a:rPr lang="en-GB" sz="2000" dirty="0" smtClean="0"/>
              <a:t>asier to understand.</a:t>
            </a:r>
          </a:p>
          <a:p>
            <a:pPr lvl="1"/>
            <a:r>
              <a:rPr lang="en-GB" b="1" dirty="0" smtClean="0">
                <a:solidFill>
                  <a:srgbClr val="FF0000"/>
                </a:solidFill>
              </a:rPr>
              <a:t>make </a:t>
            </a:r>
            <a:r>
              <a:rPr lang="en-GB" b="1" dirty="0">
                <a:solidFill>
                  <a:srgbClr val="FF0000"/>
                </a:solidFill>
              </a:rPr>
              <a:t>efficient use of the available </a:t>
            </a:r>
            <a:r>
              <a:rPr lang="en-GB" b="1" dirty="0" smtClean="0">
                <a:solidFill>
                  <a:srgbClr val="FF0000"/>
                </a:solidFill>
              </a:rPr>
              <a:t>hardware</a:t>
            </a:r>
          </a:p>
          <a:p>
            <a:pPr lvl="2"/>
            <a:r>
              <a:rPr lang="en-GB" sz="2000" dirty="0"/>
              <a:t>computer systems consist of one or more processors, some main memory, input/output devices, visual display units, disks, network interfaces, modems etc. The components must be capable of communicating with each other without confusion or </a:t>
            </a:r>
            <a:r>
              <a:rPr lang="en-GB" sz="2000" dirty="0" smtClean="0"/>
              <a:t>error.  Resources have to be shared amongst users and their applications therefore this has to be done in a fair and efficient manner.</a:t>
            </a:r>
            <a:endParaRPr lang="en-GB" b="1" dirty="0" smtClean="0">
              <a:solidFill>
                <a:srgbClr val="FF0000"/>
              </a:solidFill>
            </a:endParaRPr>
          </a:p>
          <a:p>
            <a:pPr marL="393192" lvl="1" indent="0">
              <a:buNone/>
            </a:pPr>
            <a:r>
              <a:rPr lang="en-GB" b="1" dirty="0" smtClean="0">
                <a:solidFill>
                  <a:srgbClr val="FF0000"/>
                </a:solidFill>
              </a:rPr>
              <a:t>	</a:t>
            </a:r>
            <a:endParaRPr lang="en-GB" b="1" dirty="0">
              <a:solidFill>
                <a:srgbClr val="FF0000"/>
              </a:solidFill>
            </a:endParaRPr>
          </a:p>
          <a:p>
            <a:endParaRPr lang="en-GB" dirty="0"/>
          </a:p>
        </p:txBody>
      </p:sp>
    </p:spTree>
    <p:extLst>
      <p:ext uri="{BB962C8B-B14F-4D97-AF65-F5344CB8AC3E}">
        <p14:creationId xmlns:p14="http://schemas.microsoft.com/office/powerpoint/2010/main" val="2218429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en-GB" dirty="0" smtClean="0"/>
              <a:t>Types of OS</a:t>
            </a:r>
            <a:endParaRPr lang="en-GB" dirty="0"/>
          </a:p>
        </p:txBody>
      </p:sp>
      <p:sp>
        <p:nvSpPr>
          <p:cNvPr id="3" name="Content Placeholder 2"/>
          <p:cNvSpPr>
            <a:spLocks noGrp="1"/>
          </p:cNvSpPr>
          <p:nvPr>
            <p:ph idx="1"/>
          </p:nvPr>
        </p:nvSpPr>
        <p:spPr>
          <a:xfrm>
            <a:off x="467544" y="1412776"/>
            <a:ext cx="8229600" cy="5184576"/>
          </a:xfrm>
        </p:spPr>
        <p:txBody>
          <a:bodyPr/>
          <a:lstStyle/>
          <a:p>
            <a:pPr>
              <a:defRPr/>
            </a:pPr>
            <a:r>
              <a:rPr lang="en-GB" sz="3600" dirty="0"/>
              <a:t>Operating systems function in one of 4 </a:t>
            </a:r>
            <a:r>
              <a:rPr lang="en-GB" sz="3600" dirty="0" smtClean="0"/>
              <a:t>ways:</a:t>
            </a:r>
          </a:p>
          <a:p>
            <a:pPr lvl="3">
              <a:defRPr/>
            </a:pPr>
            <a:r>
              <a:rPr lang="en-GB" sz="4400" dirty="0" smtClean="0"/>
              <a:t>Batch</a:t>
            </a:r>
            <a:endParaRPr lang="en-GB" sz="4400" dirty="0"/>
          </a:p>
          <a:p>
            <a:pPr lvl="3">
              <a:defRPr/>
            </a:pPr>
            <a:r>
              <a:rPr lang="en-GB" sz="4400" dirty="0"/>
              <a:t>Interactive/Time sharing</a:t>
            </a:r>
          </a:p>
          <a:p>
            <a:pPr lvl="3">
              <a:defRPr/>
            </a:pPr>
            <a:r>
              <a:rPr lang="en-GB" sz="4400" dirty="0"/>
              <a:t>Real Time</a:t>
            </a:r>
          </a:p>
          <a:p>
            <a:pPr lvl="3">
              <a:defRPr/>
            </a:pPr>
            <a:r>
              <a:rPr lang="en-GB" sz="4400" dirty="0"/>
              <a:t>Distributed</a:t>
            </a:r>
          </a:p>
          <a:p>
            <a:endParaRPr lang="en-GB" dirty="0"/>
          </a:p>
        </p:txBody>
      </p:sp>
    </p:spTree>
    <p:extLst>
      <p:ext uri="{BB962C8B-B14F-4D97-AF65-F5344CB8AC3E}">
        <p14:creationId xmlns:p14="http://schemas.microsoft.com/office/powerpoint/2010/main" val="1760570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780696"/>
          </a:xfrm>
        </p:spPr>
        <p:txBody>
          <a:bodyPr>
            <a:normAutofit fontScale="90000"/>
          </a:bodyPr>
          <a:lstStyle/>
          <a:p>
            <a:pPr algn="ctr"/>
            <a:r>
              <a:rPr lang="en-GB" dirty="0" smtClean="0"/>
              <a:t>Types of OS - </a:t>
            </a:r>
            <a:r>
              <a:rPr lang="en-GB" dirty="0" smtClean="0">
                <a:solidFill>
                  <a:srgbClr val="FF0000"/>
                </a:solidFill>
              </a:rPr>
              <a:t>Batch</a:t>
            </a:r>
            <a:endParaRPr lang="en-GB" dirty="0">
              <a:solidFill>
                <a:srgbClr val="FF0000"/>
              </a:solidFill>
            </a:endParaRPr>
          </a:p>
        </p:txBody>
      </p:sp>
      <p:sp>
        <p:nvSpPr>
          <p:cNvPr id="3" name="Content Placeholder 2"/>
          <p:cNvSpPr>
            <a:spLocks noGrp="1"/>
          </p:cNvSpPr>
          <p:nvPr>
            <p:ph idx="1"/>
          </p:nvPr>
        </p:nvSpPr>
        <p:spPr>
          <a:xfrm>
            <a:off x="323528" y="1340768"/>
            <a:ext cx="8229600" cy="5112568"/>
          </a:xfrm>
        </p:spPr>
        <p:txBody>
          <a:bodyPr>
            <a:normAutofit/>
          </a:bodyPr>
          <a:lstStyle/>
          <a:p>
            <a:pPr marL="457517" indent="-457200">
              <a:lnSpc>
                <a:spcPct val="90000"/>
              </a:lnSpc>
              <a:defRPr/>
            </a:pPr>
            <a:r>
              <a:rPr lang="en-GB" sz="2800" dirty="0" smtClean="0"/>
              <a:t>Jobs </a:t>
            </a:r>
            <a:r>
              <a:rPr lang="en-GB" sz="2800" dirty="0"/>
              <a:t>with similar needs are batched together and run one after </a:t>
            </a:r>
            <a:r>
              <a:rPr lang="en-GB" sz="2800" dirty="0" smtClean="0"/>
              <a:t>another</a:t>
            </a:r>
          </a:p>
          <a:p>
            <a:pPr marL="823277" lvl="1" indent="-457200">
              <a:lnSpc>
                <a:spcPct val="90000"/>
              </a:lnSpc>
              <a:defRPr/>
            </a:pPr>
            <a:r>
              <a:rPr lang="en-GB" dirty="0"/>
              <a:t>A 'batch' is the name given to the task of doing the same job over and over again, the only difference being the input data presented for each iteration of the job and perhaps the output </a:t>
            </a:r>
          </a:p>
          <a:p>
            <a:pPr marL="457517" indent="-457200">
              <a:lnSpc>
                <a:spcPct val="90000"/>
              </a:lnSpc>
              <a:defRPr/>
            </a:pPr>
            <a:r>
              <a:rPr lang="en-GB" sz="2800" dirty="0" smtClean="0"/>
              <a:t>Unsuitable </a:t>
            </a:r>
            <a:r>
              <a:rPr lang="en-GB" sz="2800" dirty="0"/>
              <a:t>for interactive users as they cannot interact with job whilst it is </a:t>
            </a:r>
            <a:r>
              <a:rPr lang="en-GB" sz="2800" dirty="0" smtClean="0"/>
              <a:t>running</a:t>
            </a:r>
          </a:p>
          <a:p>
            <a:pPr marL="457517" indent="-457200">
              <a:lnSpc>
                <a:spcPct val="90000"/>
              </a:lnSpc>
              <a:defRPr/>
            </a:pPr>
            <a:r>
              <a:rPr lang="en-GB" sz="2800" dirty="0"/>
              <a:t>Used when high utilisation of hardware </a:t>
            </a:r>
            <a:r>
              <a:rPr lang="en-GB" sz="2800" dirty="0" smtClean="0"/>
              <a:t>required</a:t>
            </a:r>
            <a:endParaRPr lang="en-GB" sz="2800" dirty="0"/>
          </a:p>
          <a:p>
            <a:pPr marL="457517" indent="-457200">
              <a:lnSpc>
                <a:spcPct val="90000"/>
              </a:lnSpc>
              <a:defRPr/>
            </a:pPr>
            <a:r>
              <a:rPr lang="en-GB" sz="2800" dirty="0" smtClean="0"/>
              <a:t>Objective is to maximise processor use</a:t>
            </a:r>
          </a:p>
          <a:p>
            <a:pPr marL="457517" indent="-457200">
              <a:lnSpc>
                <a:spcPct val="90000"/>
              </a:lnSpc>
              <a:defRPr/>
            </a:pPr>
            <a:r>
              <a:rPr lang="en-GB" sz="2800" dirty="0" smtClean="0"/>
              <a:t>e.g. MSDOS – batch processing of employee payslips</a:t>
            </a:r>
            <a:endParaRPr lang="en-GB" sz="2800" dirty="0"/>
          </a:p>
          <a:p>
            <a:endParaRPr lang="en-GB" dirty="0"/>
          </a:p>
        </p:txBody>
      </p:sp>
    </p:spTree>
    <p:extLst>
      <p:ext uri="{BB962C8B-B14F-4D97-AF65-F5344CB8AC3E}">
        <p14:creationId xmlns:p14="http://schemas.microsoft.com/office/powerpoint/2010/main" val="623842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636680"/>
          </a:xfrm>
        </p:spPr>
        <p:txBody>
          <a:bodyPr>
            <a:normAutofit fontScale="90000"/>
          </a:bodyPr>
          <a:lstStyle/>
          <a:p>
            <a:pPr algn="ctr"/>
            <a:r>
              <a:rPr lang="en-GB" sz="4000" dirty="0" smtClean="0"/>
              <a:t>Types of OS – </a:t>
            </a:r>
            <a:r>
              <a:rPr lang="en-GB" sz="4000" dirty="0" smtClean="0">
                <a:solidFill>
                  <a:srgbClr val="FF0000"/>
                </a:solidFill>
              </a:rPr>
              <a:t>Interactive/Time-sharing</a:t>
            </a:r>
            <a:endParaRPr lang="en-GB" sz="4000" dirty="0">
              <a:solidFill>
                <a:srgbClr val="FF0000"/>
              </a:solidFill>
            </a:endParaRPr>
          </a:p>
        </p:txBody>
      </p:sp>
      <p:sp>
        <p:nvSpPr>
          <p:cNvPr id="3" name="Content Placeholder 2"/>
          <p:cNvSpPr>
            <a:spLocks noGrp="1"/>
          </p:cNvSpPr>
          <p:nvPr>
            <p:ph idx="1"/>
          </p:nvPr>
        </p:nvSpPr>
        <p:spPr>
          <a:xfrm>
            <a:off x="395536" y="1844824"/>
            <a:ext cx="8229600" cy="5256584"/>
          </a:xfrm>
        </p:spPr>
        <p:txBody>
          <a:bodyPr>
            <a:normAutofit/>
          </a:bodyPr>
          <a:lstStyle/>
          <a:p>
            <a:r>
              <a:rPr lang="en-GB" sz="2800" dirty="0"/>
              <a:t>An interactive </a:t>
            </a:r>
            <a:r>
              <a:rPr lang="en-GB" sz="2800" dirty="0" smtClean="0"/>
              <a:t>OS is </a:t>
            </a:r>
            <a:r>
              <a:rPr lang="en-GB" sz="2800" dirty="0"/>
              <a:t>one that allows the user to directly interact with the operating system whilst one or more programs are running</a:t>
            </a:r>
            <a:r>
              <a:rPr lang="en-GB" sz="2800" dirty="0" smtClean="0"/>
              <a:t>.</a:t>
            </a:r>
          </a:p>
          <a:p>
            <a:r>
              <a:rPr lang="en-GB" sz="2800" dirty="0" smtClean="0"/>
              <a:t>The </a:t>
            </a:r>
            <a:r>
              <a:rPr lang="en-GB" sz="2800" dirty="0"/>
              <a:t>user </a:t>
            </a:r>
            <a:r>
              <a:rPr lang="en-GB" sz="2800" dirty="0" smtClean="0"/>
              <a:t>can interact with jobs and will receive </a:t>
            </a:r>
            <a:r>
              <a:rPr lang="en-GB" sz="2800" dirty="0"/>
              <a:t>the results of processing immediately. The user is in direct two way communication with the computer.</a:t>
            </a:r>
          </a:p>
          <a:p>
            <a:r>
              <a:rPr lang="en-GB" sz="2800" dirty="0" smtClean="0"/>
              <a:t>Objective is </a:t>
            </a:r>
            <a:r>
              <a:rPr lang="en-GB" sz="2800" dirty="0"/>
              <a:t>to minimise response </a:t>
            </a:r>
            <a:r>
              <a:rPr lang="en-GB" sz="2800" dirty="0" smtClean="0"/>
              <a:t>time</a:t>
            </a:r>
          </a:p>
          <a:p>
            <a:r>
              <a:rPr lang="en-GB" altLang="en-US" sz="2800" dirty="0"/>
              <a:t>e</a:t>
            </a:r>
            <a:r>
              <a:rPr lang="en-GB" altLang="en-US" sz="2800" dirty="0" smtClean="0"/>
              <a:t>.g. Linux, Windows</a:t>
            </a:r>
            <a:endParaRPr lang="en-GB" altLang="en-US" sz="2800" dirty="0"/>
          </a:p>
        </p:txBody>
      </p:sp>
    </p:spTree>
    <p:extLst>
      <p:ext uri="{BB962C8B-B14F-4D97-AF65-F5344CB8AC3E}">
        <p14:creationId xmlns:p14="http://schemas.microsoft.com/office/powerpoint/2010/main" val="2404722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636680"/>
          </a:xfrm>
        </p:spPr>
        <p:txBody>
          <a:bodyPr>
            <a:normAutofit fontScale="90000"/>
          </a:bodyPr>
          <a:lstStyle/>
          <a:p>
            <a:pPr algn="ctr"/>
            <a:r>
              <a:rPr lang="en-GB" dirty="0" smtClean="0"/>
              <a:t>Types of OS – </a:t>
            </a:r>
            <a:r>
              <a:rPr lang="en-GB" dirty="0" smtClean="0">
                <a:solidFill>
                  <a:srgbClr val="FF0000"/>
                </a:solidFill>
              </a:rPr>
              <a:t>Real-Time</a:t>
            </a:r>
            <a:endParaRPr lang="en-GB" dirty="0">
              <a:solidFill>
                <a:srgbClr val="FF0000"/>
              </a:solidFill>
            </a:endParaRPr>
          </a:p>
        </p:txBody>
      </p:sp>
      <p:sp>
        <p:nvSpPr>
          <p:cNvPr id="3" name="Content Placeholder 2"/>
          <p:cNvSpPr>
            <a:spLocks noGrp="1"/>
          </p:cNvSpPr>
          <p:nvPr>
            <p:ph idx="1"/>
          </p:nvPr>
        </p:nvSpPr>
        <p:spPr>
          <a:xfrm>
            <a:off x="467544" y="1340768"/>
            <a:ext cx="8229600" cy="5256584"/>
          </a:xfrm>
        </p:spPr>
        <p:txBody>
          <a:bodyPr>
            <a:normAutofit lnSpcReduction="10000"/>
          </a:bodyPr>
          <a:lstStyle/>
          <a:p>
            <a:pPr marL="457517" indent="-457200">
              <a:lnSpc>
                <a:spcPct val="90000"/>
              </a:lnSpc>
              <a:defRPr/>
            </a:pPr>
            <a:r>
              <a:rPr lang="en-GB" sz="2800" dirty="0" smtClean="0"/>
              <a:t>OS </a:t>
            </a:r>
            <a:r>
              <a:rPr lang="en-GB" sz="2800" dirty="0"/>
              <a:t>will give guaranteed feedback within a predefined set period of time</a:t>
            </a:r>
            <a:endParaRPr lang="en-GB" sz="2800" dirty="0" smtClean="0"/>
          </a:p>
          <a:p>
            <a:pPr marL="457517" indent="-457200">
              <a:lnSpc>
                <a:spcPct val="90000"/>
              </a:lnSpc>
              <a:defRPr/>
            </a:pPr>
            <a:r>
              <a:rPr lang="en-GB" sz="2800" dirty="0" smtClean="0"/>
              <a:t>Used </a:t>
            </a:r>
            <a:r>
              <a:rPr lang="en-GB" sz="2800" dirty="0"/>
              <a:t>in mission critical </a:t>
            </a:r>
            <a:r>
              <a:rPr lang="en-GB" sz="2800" dirty="0" smtClean="0"/>
              <a:t>systems as removes unpredictability</a:t>
            </a:r>
            <a:endParaRPr lang="en-GB" sz="2800" dirty="0"/>
          </a:p>
          <a:p>
            <a:pPr marL="457517" indent="-457200">
              <a:lnSpc>
                <a:spcPct val="90000"/>
              </a:lnSpc>
              <a:defRPr/>
            </a:pPr>
            <a:r>
              <a:rPr lang="en-GB" sz="2800" dirty="0"/>
              <a:t>Rigid time constraints are placed on processors and the flow of </a:t>
            </a:r>
            <a:r>
              <a:rPr lang="en-GB" sz="2800" dirty="0" smtClean="0"/>
              <a:t>data</a:t>
            </a:r>
          </a:p>
          <a:p>
            <a:pPr marL="823277" lvl="1" indent="-457200">
              <a:lnSpc>
                <a:spcPct val="90000"/>
              </a:lnSpc>
              <a:defRPr/>
            </a:pPr>
            <a:r>
              <a:rPr lang="en-GB" sz="2800" dirty="0"/>
              <a:t>e</a:t>
            </a:r>
            <a:r>
              <a:rPr lang="en-GB" sz="2800" dirty="0" smtClean="0"/>
              <a:t>.g. VxWorks - aerospace and defence </a:t>
            </a:r>
          </a:p>
          <a:p>
            <a:pPr marL="457517" indent="-457200">
              <a:lnSpc>
                <a:spcPct val="90000"/>
              </a:lnSpc>
              <a:defRPr/>
            </a:pPr>
            <a:r>
              <a:rPr lang="en-GB" sz="2800" dirty="0" smtClean="0">
                <a:solidFill>
                  <a:srgbClr val="0070C0"/>
                </a:solidFill>
              </a:rPr>
              <a:t>Hard </a:t>
            </a:r>
            <a:r>
              <a:rPr lang="en-GB" sz="2800" dirty="0">
                <a:solidFill>
                  <a:srgbClr val="0070C0"/>
                </a:solidFill>
              </a:rPr>
              <a:t>real-time </a:t>
            </a:r>
            <a:endParaRPr lang="en-GB" sz="2800" dirty="0" smtClean="0">
              <a:solidFill>
                <a:srgbClr val="0070C0"/>
              </a:solidFill>
            </a:endParaRPr>
          </a:p>
          <a:p>
            <a:pPr marL="823277" lvl="1" indent="-457200">
              <a:lnSpc>
                <a:spcPct val="90000"/>
              </a:lnSpc>
              <a:defRPr/>
            </a:pPr>
            <a:r>
              <a:rPr lang="en-GB" sz="2800" dirty="0" smtClean="0"/>
              <a:t>guarantees </a:t>
            </a:r>
            <a:r>
              <a:rPr lang="en-GB" sz="2800" dirty="0"/>
              <a:t>critical tasks within specified limits</a:t>
            </a:r>
          </a:p>
          <a:p>
            <a:pPr>
              <a:lnSpc>
                <a:spcPct val="90000"/>
              </a:lnSpc>
              <a:defRPr/>
            </a:pPr>
            <a:r>
              <a:rPr lang="en-GB" sz="2800" dirty="0" smtClean="0">
                <a:solidFill>
                  <a:srgbClr val="0070C0"/>
                </a:solidFill>
              </a:rPr>
              <a:t>  Soft </a:t>
            </a:r>
            <a:r>
              <a:rPr lang="en-GB" sz="2800" dirty="0">
                <a:solidFill>
                  <a:srgbClr val="0070C0"/>
                </a:solidFill>
              </a:rPr>
              <a:t>real-time </a:t>
            </a:r>
            <a:endParaRPr lang="en-GB" sz="2800" dirty="0" smtClean="0">
              <a:solidFill>
                <a:srgbClr val="0070C0"/>
              </a:solidFill>
            </a:endParaRPr>
          </a:p>
          <a:p>
            <a:pPr lvl="1">
              <a:lnSpc>
                <a:spcPct val="90000"/>
              </a:lnSpc>
              <a:defRPr/>
            </a:pPr>
            <a:r>
              <a:rPr lang="en-GB" sz="2800" dirty="0" smtClean="0"/>
              <a:t>attempts </a:t>
            </a:r>
            <a:r>
              <a:rPr lang="en-GB" sz="2800" dirty="0"/>
              <a:t>to do its best to meet deadlines but ensures that critical tasks get priority</a:t>
            </a:r>
          </a:p>
          <a:p>
            <a:endParaRPr lang="en-GB" dirty="0"/>
          </a:p>
        </p:txBody>
      </p:sp>
    </p:spTree>
    <p:extLst>
      <p:ext uri="{BB962C8B-B14F-4D97-AF65-F5344CB8AC3E}">
        <p14:creationId xmlns:p14="http://schemas.microsoft.com/office/powerpoint/2010/main" val="3290376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08688"/>
          </a:xfrm>
        </p:spPr>
        <p:txBody>
          <a:bodyPr>
            <a:normAutofit fontScale="90000"/>
          </a:bodyPr>
          <a:lstStyle/>
          <a:p>
            <a:pPr algn="ctr"/>
            <a:r>
              <a:rPr lang="en-GB" dirty="0" smtClean="0"/>
              <a:t>Types of OS - </a:t>
            </a:r>
            <a:r>
              <a:rPr lang="en-GB" dirty="0" smtClean="0">
                <a:solidFill>
                  <a:srgbClr val="FF0000"/>
                </a:solidFill>
              </a:rPr>
              <a:t>Distributed</a:t>
            </a:r>
            <a:endParaRPr lang="en-GB" dirty="0">
              <a:solidFill>
                <a:srgbClr val="FF0000"/>
              </a:solidFill>
            </a:endParaRPr>
          </a:p>
        </p:txBody>
      </p:sp>
      <p:sp>
        <p:nvSpPr>
          <p:cNvPr id="3" name="Content Placeholder 2"/>
          <p:cNvSpPr>
            <a:spLocks noGrp="1"/>
          </p:cNvSpPr>
          <p:nvPr>
            <p:ph idx="1"/>
          </p:nvPr>
        </p:nvSpPr>
        <p:spPr>
          <a:xfrm>
            <a:off x="395536" y="980728"/>
            <a:ext cx="8229600" cy="5616624"/>
          </a:xfrm>
        </p:spPr>
        <p:txBody>
          <a:bodyPr>
            <a:normAutofit fontScale="85000" lnSpcReduction="10000"/>
          </a:bodyPr>
          <a:lstStyle/>
          <a:p>
            <a:pPr indent="-342900">
              <a:lnSpc>
                <a:spcPct val="90000"/>
              </a:lnSpc>
            </a:pPr>
            <a:r>
              <a:rPr lang="en-GB" sz="3000" dirty="0" smtClean="0"/>
              <a:t>software over a collection of independent, networked, communicating and physically separate computational nodes.</a:t>
            </a:r>
          </a:p>
          <a:p>
            <a:pPr indent="-342900">
              <a:lnSpc>
                <a:spcPct val="90000"/>
              </a:lnSpc>
            </a:pPr>
            <a:r>
              <a:rPr lang="en-GB" sz="3000" dirty="0" smtClean="0"/>
              <a:t>A </a:t>
            </a:r>
            <a:r>
              <a:rPr lang="en-GB" sz="3000" dirty="0"/>
              <a:t>layer of software is added to the operating system of a computer connected to the network. This layer intercepts commands that reference resources elsewhere on the </a:t>
            </a:r>
            <a:r>
              <a:rPr lang="en-GB" sz="3000" dirty="0" smtClean="0"/>
              <a:t>network p</a:t>
            </a:r>
            <a:r>
              <a:rPr lang="en-GB" altLang="en-US" sz="3000" dirty="0" smtClean="0"/>
              <a:t>roviding </a:t>
            </a:r>
            <a:r>
              <a:rPr lang="en-GB" altLang="en-US" sz="3000" dirty="0"/>
              <a:t>users with access to various resources at a number of remote </a:t>
            </a:r>
            <a:r>
              <a:rPr lang="en-GB" altLang="en-US" sz="3000" dirty="0" smtClean="0"/>
              <a:t>sites</a:t>
            </a:r>
            <a:endParaRPr lang="en-GB" sz="3000" dirty="0" smtClean="0"/>
          </a:p>
          <a:p>
            <a:pPr lvl="1" indent="-342900">
              <a:lnSpc>
                <a:spcPct val="90000"/>
              </a:lnSpc>
            </a:pPr>
            <a:r>
              <a:rPr lang="en-GB" sz="2800" dirty="0" smtClean="0"/>
              <a:t>e.g</a:t>
            </a:r>
            <a:r>
              <a:rPr lang="en-GB" sz="2800" dirty="0"/>
              <a:t>. a file server, then redirects the request to the remote resource in a manner completely transparent to the user.</a:t>
            </a:r>
            <a:endParaRPr lang="en-GB" altLang="en-US" sz="2800" dirty="0" smtClean="0"/>
          </a:p>
          <a:p>
            <a:r>
              <a:rPr lang="en-GB" dirty="0" smtClean="0"/>
              <a:t>A single task can be split into smaller tasks each run on a separate computer.  The distributed OS co-ordinates all the activity and gathers results.</a:t>
            </a:r>
          </a:p>
          <a:p>
            <a:pPr lvl="1"/>
            <a:r>
              <a:rPr lang="en-GB" dirty="0"/>
              <a:t>e</a:t>
            </a:r>
            <a:r>
              <a:rPr lang="en-GB" dirty="0" smtClean="0"/>
              <a:t>.g. Plan 9, Inferno, </a:t>
            </a:r>
            <a:r>
              <a:rPr lang="en-GB" dirty="0" err="1" smtClean="0"/>
              <a:t>Ameoba</a:t>
            </a:r>
            <a:r>
              <a:rPr lang="en-GB" dirty="0" smtClean="0"/>
              <a:t>.  Used for CGI render farms.</a:t>
            </a:r>
          </a:p>
          <a:p>
            <a:pPr lvl="1"/>
            <a:r>
              <a:rPr lang="en-GB" dirty="0" smtClean="0"/>
              <a:t>“Clean Energy Project” – makes use of idle processing capacity of internet connected PC’s</a:t>
            </a:r>
          </a:p>
          <a:p>
            <a:pPr lvl="1"/>
            <a:endParaRPr lang="en-GB" dirty="0"/>
          </a:p>
        </p:txBody>
      </p:sp>
    </p:spTree>
    <p:extLst>
      <p:ext uri="{BB962C8B-B14F-4D97-AF65-F5344CB8AC3E}">
        <p14:creationId xmlns:p14="http://schemas.microsoft.com/office/powerpoint/2010/main" val="32843763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1254</TotalTime>
  <Words>2343</Words>
  <Application>Microsoft Office PowerPoint</Application>
  <PresentationFormat>On-screen Show (4:3)</PresentationFormat>
  <Paragraphs>236</Paragraphs>
  <Slides>35</Slides>
  <Notes>1</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HND Networking: Multi User Operating Systems (DH3A 34)</vt:lpstr>
      <vt:lpstr>MUOS: Overview</vt:lpstr>
      <vt:lpstr>What is an Operating System (OS)?</vt:lpstr>
      <vt:lpstr>Key objectives of an OS</vt:lpstr>
      <vt:lpstr>Types of OS</vt:lpstr>
      <vt:lpstr>Types of OS - Batch</vt:lpstr>
      <vt:lpstr>Types of OS – Interactive/Time-sharing</vt:lpstr>
      <vt:lpstr>Types of OS – Real-Time</vt:lpstr>
      <vt:lpstr>Types of OS - Distributed</vt:lpstr>
      <vt:lpstr>Real world OS examples</vt:lpstr>
      <vt:lpstr>OS user environments</vt:lpstr>
      <vt:lpstr>Single User OS</vt:lpstr>
      <vt:lpstr>Multi user OS</vt:lpstr>
      <vt:lpstr>Multi user OS</vt:lpstr>
      <vt:lpstr>Multi User OS Architecture</vt:lpstr>
      <vt:lpstr>Activity</vt:lpstr>
      <vt:lpstr>Multi user OS</vt:lpstr>
      <vt:lpstr>Types of MUOS</vt:lpstr>
      <vt:lpstr>Types of MUOS – Multiprocessor (parallel)</vt:lpstr>
      <vt:lpstr>Multiprocessor Systems</vt:lpstr>
      <vt:lpstr>Multiprocessor Systems</vt:lpstr>
      <vt:lpstr>Multiprocessor Systems</vt:lpstr>
      <vt:lpstr>Activity - Multiprocessor</vt:lpstr>
      <vt:lpstr>Types of MUOS – Time Sliced</vt:lpstr>
      <vt:lpstr>Types of MUOS – Time-Sliced</vt:lpstr>
      <vt:lpstr>Activity – Time-sliced</vt:lpstr>
      <vt:lpstr>Types of MUOS – Distributed Systems</vt:lpstr>
      <vt:lpstr>Distributed Systems – Benefits</vt:lpstr>
      <vt:lpstr>Distributed Systems – Benefits</vt:lpstr>
      <vt:lpstr>Distributed Systems – Benefits</vt:lpstr>
      <vt:lpstr>Distributed Systems – Benefits</vt:lpstr>
      <vt:lpstr>PowerPoint Presentation</vt:lpstr>
      <vt:lpstr>History of Linux</vt:lpstr>
      <vt:lpstr>Introducing Linux</vt:lpstr>
      <vt:lpstr>Choosing a Linux Distribution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Dawn Wilson</cp:lastModifiedBy>
  <cp:revision>167</cp:revision>
  <dcterms:created xsi:type="dcterms:W3CDTF">2014-08-20T09:50:30Z</dcterms:created>
  <dcterms:modified xsi:type="dcterms:W3CDTF">2018-03-20T21:20:44Z</dcterms:modified>
</cp:coreProperties>
</file>