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320" r:id="rId3"/>
    <p:sldId id="321" r:id="rId4"/>
    <p:sldId id="322" r:id="rId5"/>
    <p:sldId id="327" r:id="rId6"/>
    <p:sldId id="280" r:id="rId7"/>
    <p:sldId id="281" r:id="rId8"/>
    <p:sldId id="282" r:id="rId9"/>
    <p:sldId id="283" r:id="rId10"/>
    <p:sldId id="284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285" r:id="rId22"/>
    <p:sldId id="286" r:id="rId23"/>
    <p:sldId id="338" r:id="rId24"/>
    <p:sldId id="287" r:id="rId25"/>
    <p:sldId id="319" r:id="rId26"/>
    <p:sldId id="288" r:id="rId27"/>
    <p:sldId id="289" r:id="rId28"/>
    <p:sldId id="339" r:id="rId29"/>
    <p:sldId id="290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10" r:id="rId42"/>
    <p:sldId id="303" r:id="rId43"/>
    <p:sldId id="304" r:id="rId44"/>
    <p:sldId id="305" r:id="rId45"/>
    <p:sldId id="306" r:id="rId46"/>
    <p:sldId id="307" r:id="rId47"/>
    <p:sldId id="308" r:id="rId48"/>
    <p:sldId id="30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88" autoAdjust="0"/>
    <p:restoredTop sz="94671" autoAdjust="0"/>
  </p:normalViewPr>
  <p:slideViewPr>
    <p:cSldViewPr>
      <p:cViewPr varScale="1">
        <p:scale>
          <a:sx n="95" d="100"/>
          <a:sy n="95" d="100"/>
        </p:scale>
        <p:origin x="-93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E2FC3-8719-4D7C-8BF4-20EE34F530FE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8D402-41A9-440B-A396-64A18D388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12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 smtClean="0"/>
              <a:t>NQ1 Introduction to Programming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DC7686-A8B1-4B8F-9D21-FF305E435517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420888"/>
            <a:ext cx="7851648" cy="1828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HND Networking: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sz="5300" dirty="0" smtClean="0">
                <a:solidFill>
                  <a:schemeClr val="bg1"/>
                </a:solidFill>
              </a:rPr>
              <a:t>Multi User Operating Systems</a:t>
            </a:r>
            <a:br>
              <a:rPr lang="en-GB" sz="5300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(DH3A 34)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Week </a:t>
            </a:r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936768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algn="ctr"/>
            <a:endParaRPr lang="en-GB" dirty="0" smtClean="0">
              <a:solidFill>
                <a:schemeClr val="bg2"/>
              </a:solidFill>
            </a:endParaRPr>
          </a:p>
          <a:p>
            <a:pPr algn="ctr"/>
            <a:r>
              <a:rPr lang="en-GB" dirty="0" smtClean="0">
                <a:solidFill>
                  <a:schemeClr val="bg2"/>
                </a:solidFill>
              </a:rPr>
              <a:t>Lecturer </a:t>
            </a:r>
            <a:r>
              <a:rPr lang="en-GB" dirty="0">
                <a:solidFill>
                  <a:schemeClr val="bg2"/>
                </a:solidFill>
              </a:rPr>
              <a:t>– Dawn Wilson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9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S:\hdcomp\Dawn\HND-MUOS\Exercises\Activity1-LinuxCommands.docx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07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algn="ctr"/>
            <a:r>
              <a:rPr lang="en-GB" dirty="0" smtClean="0"/>
              <a:t>What is a File System?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b="1" dirty="0"/>
              <a:t>file system</a:t>
            </a:r>
            <a:r>
              <a:rPr lang="en-GB" dirty="0"/>
              <a:t> is a collection of files in some sort of </a:t>
            </a:r>
            <a:r>
              <a:rPr lang="en-GB" b="1" dirty="0"/>
              <a:t>hierarchy</a:t>
            </a:r>
            <a:r>
              <a:rPr lang="en-GB" dirty="0"/>
              <a:t>, which provides an </a:t>
            </a:r>
            <a:r>
              <a:rPr lang="en-GB" b="1" dirty="0"/>
              <a:t>underlying structure</a:t>
            </a:r>
            <a:r>
              <a:rPr lang="en-GB" dirty="0"/>
              <a:t> for the operating system to store programs and </a:t>
            </a:r>
            <a:r>
              <a:rPr lang="en-GB" dirty="0" smtClean="0"/>
              <a:t>data</a:t>
            </a:r>
          </a:p>
          <a:p>
            <a:endParaRPr lang="en-GB" dirty="0" smtClean="0"/>
          </a:p>
          <a:p>
            <a:r>
              <a:rPr lang="en-GB" dirty="0" smtClean="0"/>
              <a:t>In windows we group related </a:t>
            </a:r>
            <a:r>
              <a:rPr lang="en-GB" b="1" dirty="0" smtClean="0"/>
              <a:t>files</a:t>
            </a:r>
            <a:r>
              <a:rPr lang="en-GB" dirty="0" smtClean="0"/>
              <a:t> into folders. In Linux we refer to folders as </a:t>
            </a:r>
            <a:r>
              <a:rPr lang="en-GB" b="1" dirty="0" smtClean="0"/>
              <a:t>directories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A directory can be empty or contain files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5533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Linux File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184576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b="1" dirty="0" smtClean="0"/>
              <a:t>Linux file </a:t>
            </a:r>
            <a:r>
              <a:rPr lang="en-GB" b="1" dirty="0"/>
              <a:t>system</a:t>
            </a:r>
            <a:r>
              <a:rPr lang="en-GB" dirty="0"/>
              <a:t> is organised </a:t>
            </a:r>
            <a:r>
              <a:rPr lang="en-GB" b="1" dirty="0"/>
              <a:t>hierarchically</a:t>
            </a:r>
            <a:r>
              <a:rPr lang="en-GB" dirty="0"/>
              <a:t>, with the structure referred to as a </a:t>
            </a:r>
            <a:r>
              <a:rPr lang="en-GB" b="1" dirty="0" smtClean="0"/>
              <a:t>tree</a:t>
            </a:r>
          </a:p>
          <a:p>
            <a:r>
              <a:rPr lang="en-GB" dirty="0" smtClean="0"/>
              <a:t>The top </a:t>
            </a:r>
            <a:r>
              <a:rPr lang="en-GB" dirty="0"/>
              <a:t>of the tree is referred to as the </a:t>
            </a:r>
            <a:r>
              <a:rPr lang="en-GB" b="1" dirty="0" smtClean="0"/>
              <a:t>root </a:t>
            </a:r>
            <a:r>
              <a:rPr lang="en-GB" dirty="0" smtClean="0"/>
              <a:t>and is denoted by the forward slash character (</a:t>
            </a:r>
            <a:r>
              <a:rPr lang="en-GB" b="1" dirty="0" smtClean="0"/>
              <a:t>/</a:t>
            </a:r>
            <a:r>
              <a:rPr lang="en-GB" dirty="0" smtClean="0"/>
              <a:t>) </a:t>
            </a:r>
          </a:p>
          <a:p>
            <a:r>
              <a:rPr lang="en-GB" b="1" dirty="0" smtClean="0"/>
              <a:t>directories</a:t>
            </a:r>
            <a:r>
              <a:rPr lang="en-GB" dirty="0" smtClean="0"/>
              <a:t> (folders) can </a:t>
            </a:r>
            <a:r>
              <a:rPr lang="en-GB" dirty="0"/>
              <a:t>be thought of as </a:t>
            </a:r>
            <a:r>
              <a:rPr lang="en-GB" b="1" dirty="0" smtClean="0"/>
              <a:t>branches</a:t>
            </a:r>
          </a:p>
          <a:p>
            <a:r>
              <a:rPr lang="en-GB" b="1" dirty="0" smtClean="0"/>
              <a:t>files</a:t>
            </a:r>
            <a:r>
              <a:rPr lang="en-GB" dirty="0" smtClean="0"/>
              <a:t> </a:t>
            </a:r>
            <a:r>
              <a:rPr lang="en-GB" dirty="0"/>
              <a:t>as </a:t>
            </a:r>
            <a:r>
              <a:rPr lang="en-GB" b="1" dirty="0"/>
              <a:t>leaves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b="1" dirty="0" smtClean="0"/>
              <a:t>sub-directories</a:t>
            </a:r>
            <a:r>
              <a:rPr lang="en-GB" dirty="0" smtClean="0"/>
              <a:t> </a:t>
            </a:r>
            <a:r>
              <a:rPr lang="en-GB" dirty="0"/>
              <a:t>can hold any mixture of directories and/or files (i.e. branches can sprout leaves or more branches).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669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Linux File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48880"/>
            <a:ext cx="830807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3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dirty="0" smtClean="0"/>
              <a:t>Linux File System Standard Directories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856984" cy="5661248"/>
          </a:xfrm>
        </p:spPr>
        <p:txBody>
          <a:bodyPr>
            <a:normAutofit fontScale="62500" lnSpcReduction="20000"/>
          </a:bodyPr>
          <a:lstStyle/>
          <a:p>
            <a:r>
              <a:rPr lang="en-GB" b="1" dirty="0" smtClean="0"/>
              <a:t>/bin </a:t>
            </a:r>
            <a:r>
              <a:rPr lang="en-GB" dirty="0" smtClean="0"/>
              <a:t>– small executable programs (binaries)</a:t>
            </a:r>
          </a:p>
          <a:p>
            <a:r>
              <a:rPr lang="en-GB" b="1" dirty="0" smtClean="0"/>
              <a:t>/</a:t>
            </a:r>
            <a:r>
              <a:rPr lang="en-GB" b="1" dirty="0" err="1" smtClean="0"/>
              <a:t>sbin</a:t>
            </a:r>
            <a:r>
              <a:rPr lang="en-GB" b="1" dirty="0" smtClean="0"/>
              <a:t> </a:t>
            </a:r>
            <a:r>
              <a:rPr lang="en-GB" dirty="0" smtClean="0"/>
              <a:t>– binaries only used by root </a:t>
            </a:r>
            <a:r>
              <a:rPr lang="en-GB" dirty="0" err="1" smtClean="0"/>
              <a:t>superuser</a:t>
            </a:r>
            <a:r>
              <a:rPr lang="en-GB" dirty="0" smtClean="0"/>
              <a:t> and during boot or recovery</a:t>
            </a:r>
          </a:p>
          <a:p>
            <a:r>
              <a:rPr lang="en-GB" b="1" dirty="0" smtClean="0"/>
              <a:t>/lib </a:t>
            </a:r>
            <a:r>
              <a:rPr lang="en-GB" dirty="0" smtClean="0"/>
              <a:t>– binary library files used by executables in /bin, /</a:t>
            </a:r>
            <a:r>
              <a:rPr lang="en-GB" dirty="0" err="1" smtClean="0"/>
              <a:t>sbin</a:t>
            </a:r>
            <a:endParaRPr lang="en-GB" dirty="0" smtClean="0"/>
          </a:p>
          <a:p>
            <a:r>
              <a:rPr lang="en-GB" b="1" dirty="0" smtClean="0"/>
              <a:t>/</a:t>
            </a:r>
            <a:r>
              <a:rPr lang="en-GB" b="1" dirty="0" err="1" smtClean="0"/>
              <a:t>dev</a:t>
            </a:r>
            <a:r>
              <a:rPr lang="en-GB" b="1" dirty="0" smtClean="0"/>
              <a:t> </a:t>
            </a:r>
            <a:r>
              <a:rPr lang="en-GB" dirty="0" smtClean="0"/>
              <a:t>– special device files to allow programs access to device drivers</a:t>
            </a:r>
          </a:p>
          <a:p>
            <a:r>
              <a:rPr lang="en-GB" b="1" dirty="0" smtClean="0"/>
              <a:t>/boot </a:t>
            </a:r>
            <a:r>
              <a:rPr lang="en-GB" dirty="0" smtClean="0"/>
              <a:t>– contains kernel</a:t>
            </a:r>
          </a:p>
          <a:p>
            <a:r>
              <a:rPr lang="en-GB" b="1" dirty="0" smtClean="0"/>
              <a:t>/</a:t>
            </a:r>
            <a:r>
              <a:rPr lang="en-GB" b="1" dirty="0" err="1" smtClean="0"/>
              <a:t>etc</a:t>
            </a:r>
            <a:r>
              <a:rPr lang="en-GB" b="1" dirty="0" smtClean="0"/>
              <a:t> </a:t>
            </a:r>
            <a:r>
              <a:rPr lang="en-GB" dirty="0" smtClean="0"/>
              <a:t>– system configuration files</a:t>
            </a:r>
          </a:p>
          <a:p>
            <a:r>
              <a:rPr lang="en-GB" b="1" dirty="0" smtClean="0"/>
              <a:t>/</a:t>
            </a:r>
            <a:r>
              <a:rPr lang="en-GB" b="1" dirty="0" err="1" smtClean="0"/>
              <a:t>proc</a:t>
            </a:r>
            <a:r>
              <a:rPr lang="en-GB" b="1" dirty="0" smtClean="0"/>
              <a:t> </a:t>
            </a:r>
            <a:r>
              <a:rPr lang="en-GB" dirty="0" smtClean="0"/>
              <a:t>– a view of internal kernel data</a:t>
            </a:r>
          </a:p>
          <a:p>
            <a:r>
              <a:rPr lang="en-GB" b="1" dirty="0" smtClean="0"/>
              <a:t>/</a:t>
            </a:r>
            <a:r>
              <a:rPr lang="en-GB" b="1" dirty="0" err="1" smtClean="0"/>
              <a:t>mnt</a:t>
            </a:r>
            <a:r>
              <a:rPr lang="en-GB" b="1" dirty="0" smtClean="0"/>
              <a:t> </a:t>
            </a:r>
            <a:r>
              <a:rPr lang="en-GB" dirty="0" smtClean="0"/>
              <a:t>– general purpose mount point</a:t>
            </a:r>
          </a:p>
          <a:p>
            <a:r>
              <a:rPr lang="en-GB" b="1" dirty="0" smtClean="0"/>
              <a:t>/</a:t>
            </a:r>
            <a:r>
              <a:rPr lang="en-GB" b="1" dirty="0" err="1" smtClean="0"/>
              <a:t>usr</a:t>
            </a:r>
            <a:r>
              <a:rPr lang="en-GB" b="1" dirty="0" smtClean="0"/>
              <a:t> </a:t>
            </a:r>
            <a:r>
              <a:rPr lang="en-GB" dirty="0" smtClean="0"/>
              <a:t>– contains sub-directories storing programs that can be run by any user</a:t>
            </a:r>
          </a:p>
          <a:p>
            <a:r>
              <a:rPr lang="en-GB" b="1" dirty="0" smtClean="0"/>
              <a:t>/</a:t>
            </a:r>
            <a:r>
              <a:rPr lang="en-GB" b="1" dirty="0" err="1" smtClean="0"/>
              <a:t>var</a:t>
            </a:r>
            <a:r>
              <a:rPr lang="en-GB" b="1" dirty="0" smtClean="0"/>
              <a:t> </a:t>
            </a:r>
            <a:r>
              <a:rPr lang="en-GB" dirty="0" smtClean="0"/>
              <a:t>– variable data files storing info about ongoing system status</a:t>
            </a:r>
          </a:p>
          <a:p>
            <a:r>
              <a:rPr lang="en-GB" b="1" dirty="0" smtClean="0"/>
              <a:t>/home </a:t>
            </a:r>
            <a:r>
              <a:rPr lang="en-GB" dirty="0" smtClean="0"/>
              <a:t>– contains a sub-</a:t>
            </a:r>
            <a:r>
              <a:rPr lang="en-GB" dirty="0" err="1" smtClean="0"/>
              <a:t>dir</a:t>
            </a:r>
            <a:r>
              <a:rPr lang="en-GB" dirty="0" smtClean="0"/>
              <a:t> for each user account to store personal files</a:t>
            </a:r>
          </a:p>
          <a:p>
            <a:r>
              <a:rPr lang="en-GB" b="1" dirty="0" smtClean="0"/>
              <a:t>/</a:t>
            </a:r>
            <a:r>
              <a:rPr lang="en-GB" b="1" dirty="0" err="1" smtClean="0"/>
              <a:t>tmp</a:t>
            </a:r>
            <a:r>
              <a:rPr lang="en-GB" b="1" dirty="0" smtClean="0"/>
              <a:t> </a:t>
            </a:r>
            <a:r>
              <a:rPr lang="en-GB" dirty="0" smtClean="0"/>
              <a:t>– temporary files created by running programs</a:t>
            </a:r>
          </a:p>
          <a:p>
            <a:r>
              <a:rPr lang="en-GB" b="1" dirty="0" smtClean="0"/>
              <a:t>/root </a:t>
            </a:r>
            <a:r>
              <a:rPr lang="en-GB" dirty="0" smtClean="0"/>
              <a:t>– home </a:t>
            </a:r>
            <a:r>
              <a:rPr lang="en-GB" dirty="0" err="1" smtClean="0"/>
              <a:t>dir</a:t>
            </a:r>
            <a:r>
              <a:rPr lang="en-GB" dirty="0" smtClean="0"/>
              <a:t> for the root account </a:t>
            </a:r>
            <a:r>
              <a:rPr lang="en-GB" dirty="0" err="1" smtClean="0"/>
              <a:t>superuser</a:t>
            </a:r>
            <a:endParaRPr lang="en-GB" dirty="0" smtClean="0"/>
          </a:p>
          <a:p>
            <a:r>
              <a:rPr lang="en-GB" b="1" dirty="0" smtClean="0"/>
              <a:t>/opt </a:t>
            </a:r>
            <a:r>
              <a:rPr lang="en-GB" dirty="0" smtClean="0"/>
              <a:t>– area where large static application s/w packages can be installed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directories above are the standard structure of a typical Linux installation – they are not always present at install time.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This structure and the described purpose is generally adhered to by developers to ensure consistency when locating files.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068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GB" sz="3600" dirty="0" smtClean="0"/>
              <a:t>Linux file system Vs Windows file system</a:t>
            </a:r>
            <a:endParaRPr lang="en-GB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585249"/>
              </p:ext>
            </p:extLst>
          </p:nvPr>
        </p:nvGraphicFramePr>
        <p:xfrm>
          <a:off x="467544" y="1844824"/>
          <a:ext cx="8229600" cy="432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Linux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Windows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Case-sensitive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Not case-sensitive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Directories and files have ownership permissions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Directories and files are generally</a:t>
                      </a:r>
                      <a:r>
                        <a:rPr lang="en-GB" baseline="0" dirty="0" smtClean="0"/>
                        <a:t> universally accessible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Developed as</a:t>
                      </a:r>
                      <a:r>
                        <a:rPr lang="en-GB" baseline="0" dirty="0" smtClean="0"/>
                        <a:t> a MUOS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Evolved from DOS as a SUOS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Only “root” super</a:t>
                      </a:r>
                      <a:r>
                        <a:rPr lang="en-GB" baseline="0" dirty="0" smtClean="0"/>
                        <a:t> user can change system settings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Users</a:t>
                      </a:r>
                      <a:r>
                        <a:rPr lang="en-GB" baseline="0" dirty="0" smtClean="0"/>
                        <a:t> have free reign to wreak havoc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Partitions created using Ext3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filesystem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FAT, FAT32,</a:t>
                      </a:r>
                      <a:r>
                        <a:rPr lang="en-GB" baseline="0" dirty="0" smtClean="0"/>
                        <a:t> NTFS </a:t>
                      </a:r>
                      <a:r>
                        <a:rPr lang="en-GB" baseline="0" dirty="0" err="1" smtClean="0"/>
                        <a:t>filesystems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Path names contain forward</a:t>
                      </a:r>
                      <a:r>
                        <a:rPr lang="en-GB" baseline="0" dirty="0" smtClean="0"/>
                        <a:t> slash 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Path</a:t>
                      </a:r>
                      <a:r>
                        <a:rPr lang="en-GB" baseline="0" dirty="0" smtClean="0"/>
                        <a:t> names contain backwards slash \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 drive letters -  everything contained within</a:t>
                      </a:r>
                      <a:r>
                        <a:rPr lang="en-GB" baseline="0" dirty="0" smtClean="0"/>
                        <a:t> a single unified hierarchical system beginning with root directory (/)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Uses</a:t>
                      </a:r>
                      <a:r>
                        <a:rPr lang="en-GB" baseline="0" dirty="0" smtClean="0"/>
                        <a:t> drive letters.  Typically C: for hard disk drive, D: for CD/DVD drive, E: for external drive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596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Linux File System Paths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location of a file within the hierarchical tree structure is defined by a path</a:t>
            </a:r>
          </a:p>
          <a:p>
            <a:pPr lvl="1"/>
            <a:r>
              <a:rPr lang="en-GB" dirty="0" smtClean="0"/>
              <a:t>i.e. the path you need to follow through the tree to find the file</a:t>
            </a:r>
          </a:p>
          <a:p>
            <a:r>
              <a:rPr lang="en-GB" dirty="0" smtClean="0"/>
              <a:t>There are 2 types of path:</a:t>
            </a:r>
          </a:p>
          <a:p>
            <a:pPr lvl="1"/>
            <a:r>
              <a:rPr lang="en-GB" b="1" dirty="0" smtClean="0"/>
              <a:t>Absolute</a:t>
            </a:r>
            <a:r>
              <a:rPr lang="en-GB" dirty="0" smtClean="0"/>
              <a:t> path – the path to the file starting at the root of the tree</a:t>
            </a:r>
          </a:p>
          <a:p>
            <a:pPr lvl="1"/>
            <a:r>
              <a:rPr lang="en-GB" b="1" dirty="0" smtClean="0"/>
              <a:t>Relative</a:t>
            </a:r>
            <a:r>
              <a:rPr lang="en-GB" dirty="0" smtClean="0"/>
              <a:t> path – the path to the file starting at your current location within the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0528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2048"/>
            <a:ext cx="8229600" cy="852704"/>
          </a:xfrm>
        </p:spPr>
        <p:txBody>
          <a:bodyPr/>
          <a:lstStyle/>
          <a:p>
            <a:pPr algn="ctr"/>
            <a:r>
              <a:rPr lang="en-GB" dirty="0" smtClean="0"/>
              <a:t>File System - Paths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517232"/>
          </a:xfrm>
        </p:spPr>
        <p:txBody>
          <a:bodyPr>
            <a:normAutofit fontScale="70000" lnSpcReduction="20000"/>
          </a:bodyPr>
          <a:lstStyle/>
          <a:p>
            <a:endParaRPr lang="en-GB" b="1" dirty="0" smtClean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r>
              <a:rPr lang="en-GB" b="1" dirty="0" smtClean="0"/>
              <a:t>Absolute </a:t>
            </a:r>
            <a:r>
              <a:rPr lang="en-GB" b="1" dirty="0"/>
              <a:t>path </a:t>
            </a:r>
            <a:r>
              <a:rPr lang="en-GB" dirty="0"/>
              <a:t>- To uniquely identify a file, that file has to be described in terms of the path from the root of the </a:t>
            </a:r>
            <a:r>
              <a:rPr lang="en-GB" dirty="0" smtClean="0"/>
              <a:t>tree </a:t>
            </a:r>
            <a:r>
              <a:rPr lang="en-GB" dirty="0"/>
              <a:t>right </a:t>
            </a:r>
            <a:r>
              <a:rPr lang="en-GB" dirty="0" smtClean="0"/>
              <a:t>down through each level </a:t>
            </a:r>
            <a:r>
              <a:rPr lang="en-GB" dirty="0"/>
              <a:t>to the file </a:t>
            </a:r>
            <a:r>
              <a:rPr lang="en-GB" dirty="0" smtClean="0"/>
              <a:t>itself</a:t>
            </a:r>
          </a:p>
          <a:p>
            <a:pPr marL="393192" lvl="1" indent="0">
              <a:buNone/>
            </a:pPr>
            <a:r>
              <a:rPr lang="en-GB" dirty="0"/>
              <a:t>	</a:t>
            </a:r>
            <a:r>
              <a:rPr lang="en-GB" dirty="0" smtClean="0"/>
              <a:t>e.g. to access the </a:t>
            </a:r>
            <a:r>
              <a:rPr lang="en-GB" dirty="0" err="1" smtClean="0"/>
              <a:t>passwd</a:t>
            </a:r>
            <a:r>
              <a:rPr lang="en-GB" dirty="0" smtClean="0"/>
              <a:t> file - </a:t>
            </a:r>
            <a:r>
              <a:rPr lang="en-GB" b="1" dirty="0" smtClean="0"/>
              <a:t>/</a:t>
            </a:r>
            <a:r>
              <a:rPr lang="en-GB" b="1" dirty="0" err="1" smtClean="0"/>
              <a:t>etc</a:t>
            </a:r>
            <a:r>
              <a:rPr lang="en-GB" b="1" dirty="0" smtClean="0"/>
              <a:t>/</a:t>
            </a:r>
            <a:r>
              <a:rPr lang="en-GB" b="1" dirty="0" err="1" smtClean="0"/>
              <a:t>passwd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 forward slash at the beginning of the path means start at the root, any subsequent forward slash characters means move to the next level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is possible to have two directories with the same name (i.e. bin) on the </a:t>
            </a:r>
            <a:r>
              <a:rPr lang="en-GB" dirty="0" smtClean="0"/>
              <a:t>tree</a:t>
            </a:r>
            <a:r>
              <a:rPr lang="en-GB" dirty="0"/>
              <a:t>. However, there cannot be two identically named directories on the same level of the same branch.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08720"/>
            <a:ext cx="4752528" cy="27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540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2040"/>
            <a:ext cx="8229600" cy="852704"/>
          </a:xfrm>
        </p:spPr>
        <p:txBody>
          <a:bodyPr/>
          <a:lstStyle/>
          <a:p>
            <a:pPr algn="ctr"/>
            <a:r>
              <a:rPr lang="en-GB" dirty="0" smtClean="0"/>
              <a:t>File System - Paths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>
            <a:normAutofit fontScale="85000" lnSpcReduction="20000"/>
          </a:bodyPr>
          <a:lstStyle/>
          <a:p>
            <a:endParaRPr lang="en-GB" b="1" dirty="0" smtClean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r>
              <a:rPr lang="en-GB" b="1" dirty="0" smtClean="0"/>
              <a:t>Relative </a:t>
            </a:r>
            <a:r>
              <a:rPr lang="en-GB" b="1" dirty="0"/>
              <a:t>path </a:t>
            </a:r>
            <a:r>
              <a:rPr lang="en-GB" dirty="0" smtClean="0"/>
              <a:t>– specifies the location of a file/directory relative to the current location </a:t>
            </a:r>
          </a:p>
          <a:p>
            <a:r>
              <a:rPr lang="en-GB" dirty="0" smtClean="0"/>
              <a:t>How do we find out our current location? Use the command: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pwd</a:t>
            </a:r>
            <a:r>
              <a:rPr lang="en-GB" dirty="0"/>
              <a:t>	</a:t>
            </a:r>
            <a:r>
              <a:rPr lang="en-GB" dirty="0" smtClean="0"/>
              <a:t>(stands for </a:t>
            </a:r>
            <a:r>
              <a:rPr lang="en-GB" b="1" dirty="0" smtClean="0"/>
              <a:t>p</a:t>
            </a:r>
            <a:r>
              <a:rPr lang="en-GB" dirty="0" smtClean="0"/>
              <a:t>rint </a:t>
            </a:r>
            <a:r>
              <a:rPr lang="en-GB" b="1" dirty="0" smtClean="0"/>
              <a:t>w</a:t>
            </a:r>
            <a:r>
              <a:rPr lang="en-GB" dirty="0" smtClean="0"/>
              <a:t>orking </a:t>
            </a:r>
            <a:r>
              <a:rPr lang="en-GB" b="1" dirty="0" smtClean="0"/>
              <a:t>d</a:t>
            </a:r>
            <a:r>
              <a:rPr lang="en-GB" dirty="0" smtClean="0"/>
              <a:t>irectory)</a:t>
            </a:r>
          </a:p>
          <a:p>
            <a:r>
              <a:rPr lang="en-GB" dirty="0" smtClean="0"/>
              <a:t>The current location is known as the </a:t>
            </a:r>
            <a:r>
              <a:rPr lang="en-GB" b="1" dirty="0" smtClean="0"/>
              <a:t>“working” directory </a:t>
            </a:r>
            <a:endParaRPr lang="en-GB" b="1" dirty="0"/>
          </a:p>
          <a:p>
            <a:r>
              <a:rPr lang="en-GB" dirty="0" smtClean="0"/>
              <a:t>e.g. if the current working directory was </a:t>
            </a:r>
            <a:r>
              <a:rPr lang="en-GB" dirty="0" smtClean="0">
                <a:solidFill>
                  <a:schemeClr val="accent1"/>
                </a:solidFill>
              </a:rPr>
              <a:t>users</a:t>
            </a:r>
            <a:r>
              <a:rPr lang="en-GB" dirty="0" smtClean="0"/>
              <a:t>, the relative pathname of the “</a:t>
            </a:r>
            <a:r>
              <a:rPr lang="en-GB" dirty="0" err="1" smtClean="0">
                <a:solidFill>
                  <a:schemeClr val="accent1"/>
                </a:solidFill>
              </a:rPr>
              <a:t>rd</a:t>
            </a:r>
            <a:r>
              <a:rPr lang="en-GB" dirty="0" smtClean="0"/>
              <a:t>” directory would be </a:t>
            </a:r>
            <a:r>
              <a:rPr lang="en-GB" dirty="0" smtClean="0">
                <a:solidFill>
                  <a:schemeClr val="accent1"/>
                </a:solidFill>
              </a:rPr>
              <a:t>staff/</a:t>
            </a:r>
            <a:r>
              <a:rPr lang="en-GB" dirty="0" err="1" smtClean="0">
                <a:solidFill>
                  <a:schemeClr val="accent1"/>
                </a:solidFill>
              </a:rPr>
              <a:t>rd</a:t>
            </a:r>
            <a:endParaRPr lang="en-GB" dirty="0" smtClean="0">
              <a:solidFill>
                <a:schemeClr val="accent1"/>
              </a:solidFill>
            </a:endParaRPr>
          </a:p>
          <a:p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24744"/>
            <a:ext cx="4752528" cy="27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270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2040"/>
            <a:ext cx="8229600" cy="852704"/>
          </a:xfrm>
        </p:spPr>
        <p:txBody>
          <a:bodyPr/>
          <a:lstStyle/>
          <a:p>
            <a:pPr algn="ctr"/>
            <a:r>
              <a:rPr lang="en-GB" dirty="0" smtClean="0"/>
              <a:t>File System - Paths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>
            <a:normAutofit/>
          </a:bodyPr>
          <a:lstStyle/>
          <a:p>
            <a:endParaRPr lang="en-GB" b="1" dirty="0" smtClean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r>
              <a:rPr lang="en-GB" dirty="0" smtClean="0"/>
              <a:t>What if the current working directory was </a:t>
            </a:r>
            <a:r>
              <a:rPr lang="en-GB" dirty="0" err="1" smtClean="0"/>
              <a:t>rd</a:t>
            </a:r>
            <a:r>
              <a:rPr lang="en-GB" dirty="0" smtClean="0"/>
              <a:t> and we wanted to provide a relative path to the lib directory?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We cannot jump across the branches, we must always stay connected to the tree and follow a path</a:t>
            </a:r>
          </a:p>
          <a:p>
            <a:pPr lvl="2"/>
            <a:r>
              <a:rPr lang="en-GB" dirty="0" smtClean="0">
                <a:solidFill>
                  <a:schemeClr val="accent1"/>
                </a:solidFill>
              </a:rPr>
              <a:t>we have to go back up the tree, across and then down</a:t>
            </a:r>
          </a:p>
          <a:p>
            <a:r>
              <a:rPr lang="en-GB" dirty="0" smtClean="0"/>
              <a:t>How do we go back up the tree? 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24744"/>
            <a:ext cx="4752528" cy="27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74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Virtual box </a:t>
            </a:r>
            <a:r>
              <a:rPr lang="en-GB" dirty="0"/>
              <a:t>&amp;</a:t>
            </a:r>
            <a:r>
              <a:rPr lang="en-GB" dirty="0" smtClean="0"/>
              <a:t> Linux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Oracle virtualisation application</a:t>
            </a:r>
          </a:p>
          <a:p>
            <a:pPr lvl="1"/>
            <a:r>
              <a:rPr lang="en-GB" dirty="0" smtClean="0"/>
              <a:t>www.virtualbox.org</a:t>
            </a:r>
          </a:p>
          <a:p>
            <a:r>
              <a:rPr lang="en-GB" dirty="0" smtClean="0"/>
              <a:t>virtualises </a:t>
            </a:r>
            <a:r>
              <a:rPr lang="en-GB" dirty="0"/>
              <a:t>a standard </a:t>
            </a:r>
            <a:r>
              <a:rPr lang="en-GB" dirty="0" smtClean="0"/>
              <a:t>PC </a:t>
            </a:r>
            <a:r>
              <a:rPr lang="en-GB" dirty="0"/>
              <a:t>and its associated </a:t>
            </a:r>
            <a:r>
              <a:rPr lang="en-GB" dirty="0" smtClean="0"/>
              <a:t>hardware</a:t>
            </a:r>
          </a:p>
          <a:p>
            <a:r>
              <a:rPr lang="en-GB" dirty="0" smtClean="0"/>
              <a:t>Allows you to run </a:t>
            </a:r>
            <a:r>
              <a:rPr lang="en-GB" dirty="0"/>
              <a:t>an alternative OS </a:t>
            </a:r>
            <a:r>
              <a:rPr lang="en-GB" dirty="0" smtClean="0"/>
              <a:t>i.e. Linux, inside the virtual machine</a:t>
            </a:r>
          </a:p>
          <a:p>
            <a:pPr lvl="1"/>
            <a:r>
              <a:rPr lang="en-GB" dirty="0" err="1" smtClean="0"/>
              <a:t>Debian</a:t>
            </a:r>
            <a:r>
              <a:rPr lang="en-GB" dirty="0"/>
              <a:t> </a:t>
            </a:r>
            <a:r>
              <a:rPr lang="en-GB" dirty="0" smtClean="0"/>
              <a:t>Linux 8</a:t>
            </a:r>
          </a:p>
          <a:p>
            <a:r>
              <a:rPr lang="en-GB" dirty="0" smtClean="0"/>
              <a:t>Running virtual machine</a:t>
            </a:r>
          </a:p>
          <a:p>
            <a:pPr lvl="1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C:\Debian\Debian</a:t>
            </a:r>
          </a:p>
          <a:p>
            <a:pPr lvl="1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Login – root</a:t>
            </a:r>
          </a:p>
          <a:p>
            <a:pPr lvl="1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Password – password</a:t>
            </a:r>
          </a:p>
          <a:p>
            <a:r>
              <a:rPr lang="en-GB" dirty="0" smtClean="0"/>
              <a:t>All data is stored locally, therefore use the same PC each week</a:t>
            </a:r>
          </a:p>
          <a:p>
            <a:r>
              <a:rPr lang="en-GB" dirty="0" smtClean="0"/>
              <a:t>To log out of  virtual machine</a:t>
            </a:r>
          </a:p>
          <a:p>
            <a:pPr lvl="1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File-&gt;Close</a:t>
            </a:r>
          </a:p>
        </p:txBody>
      </p:sp>
    </p:spTree>
    <p:extLst>
      <p:ext uri="{BB962C8B-B14F-4D97-AF65-F5344CB8AC3E}">
        <p14:creationId xmlns:p14="http://schemas.microsoft.com/office/powerpoint/2010/main" val="1132163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dirty="0" smtClean="0"/>
              <a:t>File System Paths – special directory notations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4"/>
          </a:xfrm>
        </p:spPr>
        <p:txBody>
          <a:bodyPr>
            <a:normAutofit/>
          </a:bodyPr>
          <a:lstStyle/>
          <a:p>
            <a:endParaRPr lang="en-GB" b="1" dirty="0" smtClean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83" y="908720"/>
            <a:ext cx="4752528" cy="27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3816146"/>
              </p:ext>
            </p:extLst>
          </p:nvPr>
        </p:nvGraphicFramePr>
        <p:xfrm>
          <a:off x="4725145" y="1715254"/>
          <a:ext cx="4392488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09461"/>
                <a:gridCol w="298302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Current directory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Parent directory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~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Home directory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528" y="3634308"/>
            <a:ext cx="84969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 can use these special abbreviations denoted in the table to move within our file path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To refer to the current directory we use a single dot (.)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To refer to the parent directory i.e. go up one level, we use two dots (..)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To jump to the users home directory we use a tilde (~)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/>
                </a:solidFill>
              </a:rPr>
              <a:t>So if the current working directory is </a:t>
            </a:r>
            <a:r>
              <a:rPr lang="en-GB" dirty="0" err="1" smtClean="0">
                <a:solidFill>
                  <a:schemeClr val="accent1"/>
                </a:solidFill>
              </a:rPr>
              <a:t>rd</a:t>
            </a:r>
            <a:r>
              <a:rPr lang="en-GB" dirty="0" smtClean="0">
                <a:solidFill>
                  <a:schemeClr val="accent1"/>
                </a:solidFill>
              </a:rPr>
              <a:t> and we want to provide the relative path to lib then the pathname would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/>
              </a:solidFill>
            </a:endParaRPr>
          </a:p>
          <a:p>
            <a:r>
              <a:rPr lang="en-GB" dirty="0" smtClean="0">
                <a:solidFill>
                  <a:schemeClr val="accent1"/>
                </a:solidFill>
              </a:rPr>
              <a:t>	../../</a:t>
            </a:r>
            <a:r>
              <a:rPr lang="en-GB" dirty="0" err="1" smtClean="0">
                <a:solidFill>
                  <a:schemeClr val="accent1"/>
                </a:solidFill>
              </a:rPr>
              <a:t>usr</a:t>
            </a:r>
            <a:r>
              <a:rPr lang="en-GB" dirty="0" smtClean="0">
                <a:solidFill>
                  <a:schemeClr val="accent1"/>
                </a:solidFill>
              </a:rPr>
              <a:t>/lib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(move up 2 levels then along to </a:t>
            </a:r>
            <a:r>
              <a:rPr lang="en-GB" dirty="0" err="1" smtClean="0">
                <a:solidFill>
                  <a:schemeClr val="accent1"/>
                </a:solidFill>
              </a:rPr>
              <a:t>usr</a:t>
            </a:r>
            <a:r>
              <a:rPr lang="en-GB" dirty="0" smtClean="0">
                <a:solidFill>
                  <a:schemeClr val="accent1"/>
                </a:solidFill>
              </a:rPr>
              <a:t> and down a level to lib)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83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Linux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Data Files</a:t>
            </a:r>
            <a:endParaRPr lang="en-GB" dirty="0"/>
          </a:p>
          <a:p>
            <a:pPr lvl="1"/>
            <a:r>
              <a:rPr lang="en-GB" dirty="0" smtClean="0"/>
              <a:t>normally </a:t>
            </a:r>
            <a:r>
              <a:rPr lang="en-GB" dirty="0"/>
              <a:t>created by the system's </a:t>
            </a:r>
            <a:r>
              <a:rPr lang="en-GB" dirty="0" smtClean="0"/>
              <a:t>users and will </a:t>
            </a:r>
            <a:r>
              <a:rPr lang="en-GB" dirty="0"/>
              <a:t>simply be text files containing a sequence of ASCII characters.</a:t>
            </a:r>
          </a:p>
          <a:p>
            <a:r>
              <a:rPr lang="en-GB" b="1" dirty="0" smtClean="0"/>
              <a:t>Executable files</a:t>
            </a:r>
            <a:endParaRPr lang="en-GB" dirty="0"/>
          </a:p>
          <a:p>
            <a:pPr lvl="1"/>
            <a:r>
              <a:rPr lang="en-GB" dirty="0"/>
              <a:t>When users enter </a:t>
            </a:r>
            <a:r>
              <a:rPr lang="en-GB" dirty="0" smtClean="0"/>
              <a:t>Linux commands </a:t>
            </a:r>
            <a:r>
              <a:rPr lang="en-GB" dirty="0"/>
              <a:t>at the keyboard, what they are in effect doing is loading and then running executable files. </a:t>
            </a:r>
            <a:endParaRPr lang="en-GB" dirty="0" smtClean="0"/>
          </a:p>
          <a:p>
            <a:pPr lvl="1"/>
            <a:r>
              <a:rPr lang="en-GB" dirty="0" smtClean="0"/>
              <a:t>In </a:t>
            </a:r>
            <a:r>
              <a:rPr lang="en-GB" dirty="0"/>
              <a:t>addition to these, users can create their own executable files by writing and then compiling their programs in languages such as </a:t>
            </a:r>
            <a:r>
              <a:rPr lang="en-GB" dirty="0" smtClean="0"/>
              <a:t>C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resulting executable files can also be loaded and run by simply entering their name at the </a:t>
            </a:r>
            <a:r>
              <a:rPr lang="en-GB" dirty="0" smtClean="0"/>
              <a:t>Linux command </a:t>
            </a:r>
            <a:r>
              <a:rPr lang="en-GB" dirty="0"/>
              <a:t>line prompt.</a:t>
            </a:r>
          </a:p>
          <a:p>
            <a:r>
              <a:rPr lang="en-GB" b="1" dirty="0" smtClean="0"/>
              <a:t>Device files (special files/devices)</a:t>
            </a:r>
            <a:endParaRPr lang="en-GB" dirty="0"/>
          </a:p>
          <a:p>
            <a:pPr lvl="1"/>
            <a:r>
              <a:rPr lang="en-GB" dirty="0" smtClean="0"/>
              <a:t>Linux provides </a:t>
            </a:r>
            <a:r>
              <a:rPr lang="en-GB" dirty="0"/>
              <a:t>a standard interface between the Operating System and hardware peripherals which act like normal files. </a:t>
            </a:r>
            <a:endParaRPr lang="en-GB" dirty="0" smtClean="0"/>
          </a:p>
          <a:p>
            <a:pPr lvl="1"/>
            <a:r>
              <a:rPr lang="en-GB" dirty="0" smtClean="0"/>
              <a:t>This </a:t>
            </a:r>
            <a:r>
              <a:rPr lang="en-GB" dirty="0"/>
              <a:t>means that data is read from a device by reading a device file, and data is written to a peripheral by writing to a file. </a:t>
            </a:r>
            <a:endParaRPr lang="en-GB" dirty="0" smtClean="0"/>
          </a:p>
          <a:p>
            <a:pPr lvl="1"/>
            <a:r>
              <a:rPr lang="en-GB" dirty="0" smtClean="0"/>
              <a:t>This </a:t>
            </a:r>
            <a:r>
              <a:rPr lang="en-GB" dirty="0"/>
              <a:t>is not a disk file, but a special file, which refers to the </a:t>
            </a:r>
            <a:r>
              <a:rPr lang="en-GB" dirty="0" err="1"/>
              <a:t>Input/Output</a:t>
            </a:r>
            <a:r>
              <a:rPr lang="en-GB" dirty="0"/>
              <a:t> channel for that device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/</a:t>
            </a:r>
            <a:r>
              <a:rPr lang="en-GB" dirty="0" err="1" smtClean="0"/>
              <a:t>dev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706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Linux File Names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Must not exceed 255 chars</a:t>
            </a:r>
          </a:p>
          <a:p>
            <a:r>
              <a:rPr lang="en-GB" dirty="0" smtClean="0"/>
              <a:t>Must not contain a / character</a:t>
            </a:r>
          </a:p>
          <a:p>
            <a:r>
              <a:rPr lang="en-GB" dirty="0" smtClean="0"/>
              <a:t>Must not contain any spaces</a:t>
            </a:r>
          </a:p>
          <a:p>
            <a:r>
              <a:rPr lang="en-GB" dirty="0" smtClean="0"/>
              <a:t>Case sensitive</a:t>
            </a:r>
          </a:p>
          <a:p>
            <a:r>
              <a:rPr lang="en-GB" dirty="0" smtClean="0"/>
              <a:t>Can include</a:t>
            </a:r>
          </a:p>
          <a:p>
            <a:pPr lvl="1"/>
            <a:r>
              <a:rPr lang="en-GB" dirty="0" smtClean="0"/>
              <a:t>Upper case letters (A-Z)</a:t>
            </a:r>
          </a:p>
          <a:p>
            <a:pPr lvl="1"/>
            <a:r>
              <a:rPr lang="en-GB" dirty="0" smtClean="0"/>
              <a:t>Lower case letters (a-z)</a:t>
            </a:r>
          </a:p>
          <a:p>
            <a:pPr lvl="1"/>
            <a:r>
              <a:rPr lang="en-GB" dirty="0" smtClean="0"/>
              <a:t>Numbers (0-9)</a:t>
            </a:r>
          </a:p>
          <a:p>
            <a:pPr lvl="1"/>
            <a:r>
              <a:rPr lang="en-GB" dirty="0" smtClean="0"/>
              <a:t>Underscores (_)</a:t>
            </a:r>
          </a:p>
          <a:p>
            <a:pPr lvl="1"/>
            <a:r>
              <a:rPr lang="en-GB" dirty="0" smtClean="0"/>
              <a:t>Hyphens (-)</a:t>
            </a:r>
          </a:p>
          <a:p>
            <a:pPr lvl="1"/>
            <a:r>
              <a:rPr lang="en-GB" dirty="0" smtClean="0"/>
              <a:t>Dots (.)</a:t>
            </a:r>
          </a:p>
          <a:p>
            <a:pPr lvl="1"/>
            <a:r>
              <a:rPr lang="en-GB" dirty="0" smtClean="0"/>
              <a:t>Extensions (textfile.txt)</a:t>
            </a:r>
          </a:p>
          <a:p>
            <a:pPr lvl="1"/>
            <a:r>
              <a:rPr lang="en-GB" dirty="0" smtClean="0"/>
              <a:t>Other characters found on keyboard i.e. *, &amp; but not recommended as could have special meaning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805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700808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solidFill>
                  <a:srgbClr val="FF0000"/>
                </a:solidFill>
              </a:rPr>
              <a:t>File Management Commands</a:t>
            </a:r>
          </a:p>
          <a:p>
            <a:endParaRPr lang="en-GB" sz="4400" dirty="0">
              <a:solidFill>
                <a:srgbClr val="FF0000"/>
              </a:solidFill>
            </a:endParaRPr>
          </a:p>
          <a:p>
            <a:pPr algn="ctr"/>
            <a:r>
              <a:rPr lang="en-GB" sz="2800" i="1" dirty="0" smtClean="0"/>
              <a:t>The following section will cover the most commonly used file management commands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2573274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058" y="260648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GB" sz="3600" dirty="0" smtClean="0">
                <a:solidFill>
                  <a:srgbClr val="FF0000"/>
                </a:solidFill>
              </a:rPr>
              <a:t>List contents of a directory </a:t>
            </a:r>
            <a:r>
              <a:rPr lang="en-GB" sz="3600" dirty="0" smtClean="0"/>
              <a:t>- ls command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used to </a:t>
            </a:r>
            <a:r>
              <a:rPr lang="en-GB" b="1" dirty="0"/>
              <a:t>list</a:t>
            </a:r>
            <a:r>
              <a:rPr lang="en-GB" dirty="0"/>
              <a:t> the files which are present in a </a:t>
            </a:r>
            <a:r>
              <a:rPr lang="en-GB" dirty="0" smtClean="0"/>
              <a:t>directory</a:t>
            </a:r>
          </a:p>
          <a:p>
            <a:r>
              <a:rPr lang="en-GB" dirty="0"/>
              <a:t>The -l option will produce a 'long </a:t>
            </a:r>
            <a:r>
              <a:rPr lang="en-GB" dirty="0" smtClean="0"/>
              <a:t>listing‘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The –a option will show any hidden files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42" y="2348880"/>
            <a:ext cx="7488832" cy="333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File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105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GB" sz="3600" dirty="0" smtClean="0">
                <a:solidFill>
                  <a:srgbClr val="FF0000"/>
                </a:solidFill>
              </a:rPr>
              <a:t>Update/create a file </a:t>
            </a:r>
            <a:r>
              <a:rPr lang="en-GB" sz="3600" dirty="0" smtClean="0"/>
              <a:t>-touch command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r>
              <a:rPr lang="en-GB" dirty="0" smtClean="0"/>
              <a:t>Updates the access time and modification time to the current time and date</a:t>
            </a:r>
          </a:p>
          <a:p>
            <a:r>
              <a:rPr lang="en-GB" dirty="0" smtClean="0"/>
              <a:t>If a file does not exist, touch creates it with a file size of 0</a:t>
            </a:r>
          </a:p>
          <a:p>
            <a:r>
              <a:rPr lang="en-GB" dirty="0" smtClean="0"/>
              <a:t>touch can be used on one or more files: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b="1" dirty="0" smtClean="0"/>
              <a:t>touch</a:t>
            </a:r>
            <a:r>
              <a:rPr lang="en-GB" dirty="0" smtClean="0"/>
              <a:t> file1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 smtClean="0"/>
              <a:t>touch</a:t>
            </a:r>
            <a:r>
              <a:rPr lang="en-GB" dirty="0" smtClean="0"/>
              <a:t> file1 file2 file3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File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57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27" y="-99392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GB" sz="3600" dirty="0" smtClean="0">
                <a:solidFill>
                  <a:srgbClr val="FF0000"/>
                </a:solidFill>
              </a:rPr>
              <a:t>Display/create file contents </a:t>
            </a:r>
            <a:r>
              <a:rPr lang="en-GB" sz="3600" dirty="0" smtClean="0"/>
              <a:t>-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dirty="0" smtClean="0"/>
              <a:t>cat command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27" y="620688"/>
            <a:ext cx="8229600" cy="594928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displays the contents of a text </a:t>
            </a:r>
            <a:r>
              <a:rPr lang="en-GB" dirty="0" smtClean="0"/>
              <a:t>file (only use on text file)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cat &lt;</a:t>
            </a:r>
            <a:r>
              <a:rPr lang="en-GB" i="1" dirty="0" err="1" smtClean="0"/>
              <a:t>file_name</a:t>
            </a:r>
            <a:r>
              <a:rPr lang="en-GB" i="1" dirty="0" smtClean="0"/>
              <a:t>&gt;</a:t>
            </a:r>
            <a:r>
              <a:rPr lang="en-GB" dirty="0" smtClean="0"/>
              <a:t> </a:t>
            </a:r>
            <a:endParaRPr lang="en-GB" dirty="0"/>
          </a:p>
          <a:p>
            <a:pPr marL="0" indent="0">
              <a:buNone/>
            </a:pPr>
            <a:r>
              <a:rPr lang="en-GB" b="1" dirty="0" smtClean="0"/>
              <a:t>cat </a:t>
            </a:r>
            <a:r>
              <a:rPr lang="en-GB" b="1" dirty="0"/>
              <a:t>/</a:t>
            </a:r>
            <a:r>
              <a:rPr lang="en-GB" b="1" dirty="0" smtClean="0"/>
              <a:t>users/staff/.profile</a:t>
            </a:r>
          </a:p>
          <a:p>
            <a:pPr marL="0" indent="0">
              <a:buNone/>
            </a:pPr>
            <a:endParaRPr lang="en-GB" b="1" dirty="0"/>
          </a:p>
          <a:p>
            <a:endParaRPr lang="en-GB" dirty="0" smtClean="0"/>
          </a:p>
          <a:p>
            <a:r>
              <a:rPr lang="en-GB" dirty="0" smtClean="0"/>
              <a:t>Can also be used to create a file: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cat </a:t>
            </a:r>
            <a:r>
              <a:rPr lang="en-GB" b="1" dirty="0"/>
              <a:t>&gt; </a:t>
            </a:r>
            <a:r>
              <a:rPr lang="en-GB" b="1" dirty="0" err="1" smtClean="0"/>
              <a:t>testfile</a:t>
            </a:r>
            <a:endParaRPr lang="en-GB" b="1" dirty="0" smtClean="0"/>
          </a:p>
          <a:p>
            <a:pPr marL="393192" lvl="1" indent="0">
              <a:buNone/>
            </a:pPr>
            <a:endParaRPr lang="en-GB" dirty="0" smtClean="0"/>
          </a:p>
          <a:p>
            <a:pPr marL="393192" lvl="1" indent="0">
              <a:buNone/>
            </a:pPr>
            <a:endParaRPr lang="en-GB" dirty="0"/>
          </a:p>
          <a:p>
            <a:pPr marL="393192" lvl="1" indent="0">
              <a:buNone/>
            </a:pPr>
            <a:endParaRPr lang="en-GB" dirty="0" smtClean="0"/>
          </a:p>
          <a:p>
            <a:pPr marL="27432" indent="0">
              <a:buNone/>
            </a:pPr>
            <a:endParaRPr lang="en-GB" dirty="0"/>
          </a:p>
          <a:p>
            <a:pPr marL="27432" indent="0">
              <a:buNone/>
            </a:pPr>
            <a:r>
              <a:rPr lang="en-GB" dirty="0" smtClean="0"/>
              <a:t>Allows you to type in some text then , [Ctrl][Z] will save what you have typed to the file i.e. </a:t>
            </a:r>
            <a:r>
              <a:rPr lang="en-GB" dirty="0" err="1" smtClean="0"/>
              <a:t>testfile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96752"/>
            <a:ext cx="4484874" cy="168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15816" y="3429000"/>
            <a:ext cx="5340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Issuing the cat command without a file will allow you to collect data from the command line until you enter </a:t>
            </a:r>
            <a:r>
              <a:rPr lang="en-GB" dirty="0"/>
              <a:t>[Ctrl][Z] </a:t>
            </a:r>
            <a:r>
              <a:rPr lang="en-GB" dirty="0" smtClean="0"/>
              <a:t>to indicate  you are finished.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b="1" dirty="0"/>
              <a:t>&gt; </a:t>
            </a:r>
            <a:r>
              <a:rPr lang="en-GB" dirty="0"/>
              <a:t>symbol is the “redirection” symbol, indicating output from this command is redirected to a file called </a:t>
            </a:r>
            <a:r>
              <a:rPr lang="en-GB" dirty="0" err="1"/>
              <a:t>testfile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File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89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48072"/>
          </a:xfrm>
        </p:spPr>
        <p:txBody>
          <a:bodyPr>
            <a:normAutofit/>
          </a:bodyPr>
          <a:lstStyle/>
          <a:p>
            <a:pPr algn="ctr"/>
            <a:r>
              <a:rPr lang="en-GB" sz="3600" dirty="0" smtClean="0">
                <a:solidFill>
                  <a:srgbClr val="FF0000"/>
                </a:solidFill>
              </a:rPr>
              <a:t>Display file contents </a:t>
            </a:r>
            <a:r>
              <a:rPr lang="en-GB" sz="3600" dirty="0" smtClean="0"/>
              <a:t>-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dirty="0" smtClean="0"/>
              <a:t>more command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04656"/>
          </a:xfrm>
        </p:spPr>
        <p:txBody>
          <a:bodyPr>
            <a:normAutofit/>
          </a:bodyPr>
          <a:lstStyle/>
          <a:p>
            <a:r>
              <a:rPr lang="en-GB" dirty="0"/>
              <a:t>also used to display the contents of (text) </a:t>
            </a:r>
            <a:r>
              <a:rPr lang="en-GB" dirty="0" smtClean="0"/>
              <a:t>files</a:t>
            </a:r>
          </a:p>
          <a:p>
            <a:r>
              <a:rPr lang="en-GB" dirty="0"/>
              <a:t>u</a:t>
            </a:r>
            <a:r>
              <a:rPr lang="en-GB" dirty="0" smtClean="0"/>
              <a:t>seful because if ‘cat’ used to display </a:t>
            </a:r>
            <a:r>
              <a:rPr lang="en-GB" dirty="0"/>
              <a:t>the contents of a long file the text will quickly scroll off the top of the </a:t>
            </a:r>
            <a:r>
              <a:rPr lang="en-GB" dirty="0" smtClean="0"/>
              <a:t>screen</a:t>
            </a:r>
          </a:p>
          <a:p>
            <a:pPr marL="0" indent="0">
              <a:buNone/>
            </a:pPr>
            <a:r>
              <a:rPr lang="en-GB" b="1" dirty="0" smtClean="0"/>
              <a:t>more </a:t>
            </a:r>
            <a:r>
              <a:rPr lang="en-GB" b="1" dirty="0" err="1"/>
              <a:t>screen.cbl</a:t>
            </a:r>
            <a:endParaRPr lang="en-GB" dirty="0"/>
          </a:p>
          <a:p>
            <a:pPr marL="0" indent="0">
              <a:buNone/>
            </a:pPr>
            <a:r>
              <a:rPr lang="en-GB" b="1" dirty="0" smtClean="0"/>
              <a:t>more </a:t>
            </a:r>
            <a:r>
              <a:rPr lang="en-GB" b="1" dirty="0"/>
              <a:t>/</a:t>
            </a:r>
            <a:r>
              <a:rPr lang="en-GB" b="1" dirty="0" err="1" smtClean="0"/>
              <a:t>etc</a:t>
            </a:r>
            <a:r>
              <a:rPr lang="en-GB" b="1" dirty="0" smtClean="0"/>
              <a:t>/</a:t>
            </a:r>
            <a:r>
              <a:rPr lang="en-GB" b="1" dirty="0" err="1" smtClean="0"/>
              <a:t>conf</a:t>
            </a:r>
            <a:r>
              <a:rPr lang="en-GB" b="1" dirty="0" smtClean="0"/>
              <a:t>/gen/S800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/>
              <a:t>When more is used, the display will pause after each screen, and then you can press the following keys:</a:t>
            </a:r>
          </a:p>
          <a:p>
            <a:pPr lvl="1"/>
            <a:r>
              <a:rPr lang="en-GB" b="1" dirty="0"/>
              <a:t>[Space] - </a:t>
            </a:r>
            <a:r>
              <a:rPr lang="en-GB" dirty="0"/>
              <a:t>To move to the next screen,</a:t>
            </a:r>
          </a:p>
          <a:p>
            <a:pPr lvl="1"/>
            <a:r>
              <a:rPr lang="en-GB" b="1" dirty="0"/>
              <a:t>[Enter] - </a:t>
            </a:r>
            <a:r>
              <a:rPr lang="en-GB" dirty="0"/>
              <a:t>To display the next line, and</a:t>
            </a:r>
          </a:p>
          <a:p>
            <a:pPr lvl="1"/>
            <a:r>
              <a:rPr lang="en-GB" b="1" dirty="0"/>
              <a:t>[Ctrl] [C] - </a:t>
            </a:r>
            <a:r>
              <a:rPr lang="en-GB" dirty="0"/>
              <a:t>To stop displaying the file.</a:t>
            </a:r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File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5969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Display file contents </a:t>
            </a:r>
            <a:r>
              <a:rPr lang="en-GB" dirty="0" smtClean="0"/>
              <a:t>- </a:t>
            </a:r>
            <a:r>
              <a:rPr lang="en-GB" dirty="0" err="1" smtClean="0"/>
              <a:t>pg</a:t>
            </a:r>
            <a:r>
              <a:rPr lang="en-GB" dirty="0" smtClean="0"/>
              <a:t> command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also used to display the contents of text </a:t>
            </a:r>
            <a:r>
              <a:rPr lang="en-GB" dirty="0" smtClean="0"/>
              <a:t>files by showing </a:t>
            </a:r>
            <a:r>
              <a:rPr lang="en-GB" dirty="0"/>
              <a:t>the file one screen at a </a:t>
            </a:r>
            <a:r>
              <a:rPr lang="en-GB" dirty="0" smtClean="0"/>
              <a:t>time</a:t>
            </a:r>
          </a:p>
          <a:p>
            <a:r>
              <a:rPr lang="en-GB" dirty="0"/>
              <a:t>more flexible than </a:t>
            </a:r>
            <a:r>
              <a:rPr lang="en-GB" b="1" dirty="0"/>
              <a:t>more</a:t>
            </a:r>
            <a:r>
              <a:rPr lang="en-GB" dirty="0"/>
              <a:t>, because the user can move backwards and forwards through the </a:t>
            </a:r>
            <a:r>
              <a:rPr lang="en-GB" dirty="0" smtClean="0"/>
              <a:t>file</a:t>
            </a:r>
          </a:p>
          <a:p>
            <a:r>
              <a:rPr lang="en-GB" dirty="0" smtClean="0"/>
              <a:t>Common </a:t>
            </a:r>
            <a:r>
              <a:rPr lang="en-GB" dirty="0"/>
              <a:t>options used with the </a:t>
            </a:r>
            <a:r>
              <a:rPr lang="en-GB" b="1" dirty="0" err="1"/>
              <a:t>pg</a:t>
            </a:r>
            <a:r>
              <a:rPr lang="en-GB" dirty="0"/>
              <a:t> command are:</a:t>
            </a:r>
          </a:p>
          <a:p>
            <a:pPr lvl="1"/>
            <a:r>
              <a:rPr lang="en-GB" b="1" dirty="0"/>
              <a:t>-c</a:t>
            </a:r>
            <a:endParaRPr lang="en-GB" dirty="0"/>
          </a:p>
          <a:p>
            <a:pPr lvl="2"/>
            <a:r>
              <a:rPr lang="en-GB" dirty="0"/>
              <a:t>This will clear the screen and place the cursor in the 'home' position (i.e. the top left corner of the screen) before displaying each page of text.</a:t>
            </a:r>
          </a:p>
          <a:p>
            <a:pPr lvl="1"/>
            <a:r>
              <a:rPr lang="en-GB" b="1" dirty="0"/>
              <a:t>-p</a:t>
            </a:r>
            <a:endParaRPr lang="en-GB" dirty="0"/>
          </a:p>
          <a:p>
            <a:pPr lvl="2"/>
            <a:r>
              <a:rPr lang="en-GB" dirty="0"/>
              <a:t>Allows the user to select a prompt. This option must be followed by a string, for example: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/>
              <a:t>	</a:t>
            </a:r>
            <a:r>
              <a:rPr lang="en-GB" b="1" dirty="0" smtClean="0"/>
              <a:t>		</a:t>
            </a:r>
            <a:r>
              <a:rPr lang="en-GB" b="1" dirty="0" err="1" smtClean="0"/>
              <a:t>pg</a:t>
            </a:r>
            <a:r>
              <a:rPr lang="en-GB" b="1" dirty="0" smtClean="0"/>
              <a:t> </a:t>
            </a:r>
            <a:r>
              <a:rPr lang="en-GB" b="1" dirty="0"/>
              <a:t>-p# prog1.c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File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4669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Send file to printer </a:t>
            </a:r>
            <a:r>
              <a:rPr lang="en-GB" dirty="0" smtClean="0"/>
              <a:t>-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/>
              <a:t>lp</a:t>
            </a:r>
            <a:r>
              <a:rPr lang="en-GB" dirty="0" smtClean="0"/>
              <a:t> command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 err="1"/>
              <a:t>lp</a:t>
            </a:r>
            <a:r>
              <a:rPr lang="en-GB" dirty="0"/>
              <a:t> command is used to send files to the system's default printer, for </a:t>
            </a:r>
            <a:r>
              <a:rPr lang="en-GB" dirty="0" smtClean="0"/>
              <a:t>example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		</a:t>
            </a:r>
            <a:r>
              <a:rPr lang="en-GB" b="1" dirty="0" err="1" smtClean="0"/>
              <a:t>lp</a:t>
            </a:r>
            <a:r>
              <a:rPr lang="en-GB" b="1" dirty="0" smtClean="0"/>
              <a:t> prog1.c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would </a:t>
            </a:r>
            <a:r>
              <a:rPr lang="en-GB" dirty="0"/>
              <a:t>send the file called prog1.c in the current working directory to the printer.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File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32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646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Installing virtual box and </a:t>
            </a:r>
            <a:r>
              <a:rPr lang="en-GB" dirty="0" err="1" smtClean="0"/>
              <a:t>Debian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Copy the </a:t>
            </a:r>
            <a:r>
              <a:rPr lang="en-GB" dirty="0" err="1" smtClean="0"/>
              <a:t>Debian</a:t>
            </a:r>
            <a:r>
              <a:rPr lang="en-GB" dirty="0" smtClean="0"/>
              <a:t> folder from the C drive and this will give you the virtual machine with the Linux install</a:t>
            </a:r>
          </a:p>
          <a:p>
            <a:endParaRPr lang="en-GB" dirty="0" smtClean="0"/>
          </a:p>
          <a:p>
            <a:r>
              <a:rPr lang="en-GB" dirty="0" smtClean="0"/>
              <a:t>Alternatively you can install the latest version of virtual box from virtualbox.org and then create a new virtual machine with the latest </a:t>
            </a:r>
            <a:r>
              <a:rPr lang="en-GB" dirty="0" err="1" smtClean="0"/>
              <a:t>Debian</a:t>
            </a:r>
            <a:r>
              <a:rPr lang="en-GB" dirty="0" smtClean="0"/>
              <a:t> </a:t>
            </a:r>
            <a:r>
              <a:rPr lang="en-GB" dirty="0" err="1" smtClean="0"/>
              <a:t>iso</a:t>
            </a:r>
            <a:r>
              <a:rPr lang="en-GB" dirty="0" smtClean="0"/>
              <a:t> downloaded from debian.org</a:t>
            </a:r>
          </a:p>
          <a:p>
            <a:pPr lvl="1"/>
            <a:r>
              <a:rPr lang="en-GB" dirty="0" smtClean="0"/>
              <a:t>See instructions – Virtual Machine Instructions.doc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929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Copy file </a:t>
            </a:r>
            <a:r>
              <a:rPr lang="en-GB" dirty="0" smtClean="0"/>
              <a:t>-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/>
              <a:t>cp</a:t>
            </a:r>
            <a:r>
              <a:rPr lang="en-GB" dirty="0" smtClean="0"/>
              <a:t> command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used to copy </a:t>
            </a:r>
            <a:r>
              <a:rPr lang="en-GB" dirty="0" smtClean="0"/>
              <a:t>files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 err="1"/>
              <a:t>cp</a:t>
            </a:r>
            <a:r>
              <a:rPr lang="en-GB" b="1" dirty="0"/>
              <a:t> </a:t>
            </a:r>
            <a:r>
              <a:rPr lang="en-GB" b="1" dirty="0" smtClean="0"/>
              <a:t>&lt;</a:t>
            </a:r>
            <a:r>
              <a:rPr lang="en-GB" i="1" dirty="0" smtClean="0"/>
              <a:t>source&gt; &lt;destination&gt;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GB" dirty="0"/>
              <a:t>If the data to be copied is not located in the current working directory, a path must be </a:t>
            </a:r>
            <a:r>
              <a:rPr lang="en-GB" dirty="0" smtClean="0"/>
              <a:t>given</a:t>
            </a:r>
          </a:p>
          <a:p>
            <a:r>
              <a:rPr lang="en-GB" dirty="0"/>
              <a:t>The destination can either be a </a:t>
            </a:r>
            <a:r>
              <a:rPr lang="en-GB" dirty="0" smtClean="0"/>
              <a:t>filename or </a:t>
            </a:r>
            <a:r>
              <a:rPr lang="en-GB" dirty="0"/>
              <a:t>a directory </a:t>
            </a:r>
            <a:r>
              <a:rPr lang="en-GB" dirty="0" smtClean="0"/>
              <a:t>name</a:t>
            </a:r>
          </a:p>
          <a:p>
            <a:pPr lvl="1"/>
            <a:r>
              <a:rPr lang="en-GB" dirty="0" smtClean="0"/>
              <a:t>filename - this </a:t>
            </a:r>
            <a:r>
              <a:rPr lang="en-GB" dirty="0"/>
              <a:t>will be used to name the copy of the source </a:t>
            </a:r>
            <a:r>
              <a:rPr lang="en-GB" dirty="0" smtClean="0"/>
              <a:t>file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irectory - the </a:t>
            </a:r>
            <a:r>
              <a:rPr lang="en-GB" dirty="0"/>
              <a:t>file or files to be copied will be placed in that directory, with the actual names of the files remaining the same</a:t>
            </a:r>
            <a:r>
              <a:rPr lang="en-GB" dirty="0" smtClean="0"/>
              <a:t>.</a:t>
            </a:r>
          </a:p>
          <a:p>
            <a:r>
              <a:rPr lang="en-GB" dirty="0"/>
              <a:t>If a file already exists with the same name as the one being copied, it will be overwritten without any warning being given to the </a:t>
            </a:r>
            <a:r>
              <a:rPr lang="en-GB" dirty="0" smtClean="0"/>
              <a:t>user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 err="1"/>
              <a:t>cp</a:t>
            </a:r>
            <a:r>
              <a:rPr lang="en-GB" b="1" dirty="0"/>
              <a:t> prog1.c </a:t>
            </a:r>
            <a:r>
              <a:rPr lang="en-GB" b="1" dirty="0" smtClean="0"/>
              <a:t>prog1.bak</a:t>
            </a:r>
          </a:p>
          <a:p>
            <a:pPr marL="0" indent="0">
              <a:buNone/>
            </a:pPr>
            <a:r>
              <a:rPr lang="en-GB" b="1" dirty="0"/>
              <a:t>	</a:t>
            </a:r>
            <a:r>
              <a:rPr lang="en-GB" b="1" dirty="0" err="1"/>
              <a:t>cp</a:t>
            </a:r>
            <a:r>
              <a:rPr lang="en-GB" b="1" dirty="0"/>
              <a:t> /users/staff/</a:t>
            </a:r>
            <a:r>
              <a:rPr lang="en-GB" b="1" dirty="0" err="1"/>
              <a:t>emf</a:t>
            </a:r>
            <a:r>
              <a:rPr lang="en-GB" b="1" dirty="0"/>
              <a:t>/prog1.c </a:t>
            </a:r>
            <a:r>
              <a:rPr lang="en-GB" b="1" dirty="0" err="1" smtClean="0"/>
              <a:t>prog1.c</a:t>
            </a: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	</a:t>
            </a:r>
            <a:r>
              <a:rPr lang="en-GB" b="1" dirty="0" err="1" smtClean="0"/>
              <a:t>cp</a:t>
            </a:r>
            <a:r>
              <a:rPr lang="en-GB" b="1" dirty="0" smtClean="0"/>
              <a:t> </a:t>
            </a:r>
            <a:r>
              <a:rPr lang="en-GB" b="1" dirty="0"/>
              <a:t>/users/staff/</a:t>
            </a:r>
            <a:r>
              <a:rPr lang="en-GB" b="1" dirty="0" err="1"/>
              <a:t>emf</a:t>
            </a:r>
            <a:r>
              <a:rPr lang="en-GB" b="1" dirty="0"/>
              <a:t>/prog1.c /users/staff/</a:t>
            </a:r>
            <a:r>
              <a:rPr lang="en-GB" b="1" dirty="0" err="1"/>
              <a:t>jan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File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852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Rename/move file </a:t>
            </a:r>
            <a:r>
              <a:rPr lang="en-GB" dirty="0" smtClean="0"/>
              <a:t>-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mv command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r>
              <a:rPr lang="en-GB" dirty="0"/>
              <a:t>used to </a:t>
            </a:r>
            <a:r>
              <a:rPr lang="en-GB" b="1" dirty="0"/>
              <a:t>rename</a:t>
            </a:r>
            <a:r>
              <a:rPr lang="en-GB" dirty="0"/>
              <a:t> and/or </a:t>
            </a:r>
            <a:r>
              <a:rPr lang="en-GB" b="1" dirty="0"/>
              <a:t>move</a:t>
            </a:r>
            <a:r>
              <a:rPr lang="en-GB" dirty="0"/>
              <a:t> </a:t>
            </a:r>
            <a:r>
              <a:rPr lang="en-GB" dirty="0" smtClean="0"/>
              <a:t>files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b="1" dirty="0"/>
              <a:t>mv </a:t>
            </a:r>
            <a:r>
              <a:rPr lang="en-GB" i="1" dirty="0" err="1"/>
              <a:t>old_name</a:t>
            </a:r>
            <a:r>
              <a:rPr lang="en-GB" i="1" dirty="0"/>
              <a:t> </a:t>
            </a:r>
            <a:r>
              <a:rPr lang="en-GB" i="1" dirty="0" err="1" smtClean="0"/>
              <a:t>new_name</a:t>
            </a:r>
            <a:endParaRPr lang="en-GB" i="1" dirty="0" smtClean="0"/>
          </a:p>
          <a:p>
            <a:pPr marL="0" indent="0">
              <a:buNone/>
            </a:pPr>
            <a:r>
              <a:rPr lang="en-GB" i="1" dirty="0" smtClean="0"/>
              <a:t>		</a:t>
            </a:r>
            <a:r>
              <a:rPr lang="en-GB" b="1" dirty="0" smtClean="0"/>
              <a:t>mv </a:t>
            </a:r>
            <a:r>
              <a:rPr lang="en-GB" b="1" dirty="0"/>
              <a:t>prog1.cbl prog1.bak</a:t>
            </a:r>
            <a:endParaRPr lang="en-GB" i="1" dirty="0" smtClean="0"/>
          </a:p>
          <a:p>
            <a:r>
              <a:rPr lang="en-GB" dirty="0"/>
              <a:t>if there is already a file in existence with the same name as the one being used to rename the file, then that file will be </a:t>
            </a:r>
            <a:r>
              <a:rPr lang="en-GB" dirty="0" smtClean="0"/>
              <a:t>overwritten</a:t>
            </a:r>
          </a:p>
          <a:p>
            <a:r>
              <a:rPr lang="en-GB" dirty="0"/>
              <a:t>If a directory is given as the destination the file will be moved into that directory. For example:</a:t>
            </a:r>
          </a:p>
          <a:p>
            <a:pPr marL="0" indent="0">
              <a:buNone/>
            </a:pPr>
            <a:r>
              <a:rPr lang="en-GB" b="1" dirty="0" smtClean="0"/>
              <a:t>		mv </a:t>
            </a:r>
            <a:r>
              <a:rPr lang="en-GB" b="1" dirty="0"/>
              <a:t>prog1.cbl </a:t>
            </a:r>
            <a:r>
              <a:rPr lang="en-GB" b="1" dirty="0" err="1" smtClean="0"/>
              <a:t>cbl_files</a:t>
            </a:r>
            <a:endParaRPr lang="en-GB" b="1" dirty="0" smtClean="0"/>
          </a:p>
          <a:p>
            <a:r>
              <a:rPr lang="en-GB" b="1" dirty="0"/>
              <a:t>mv</a:t>
            </a:r>
            <a:r>
              <a:rPr lang="en-GB" dirty="0"/>
              <a:t> command can also be used to rename or move directories</a:t>
            </a:r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File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323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Delete file </a:t>
            </a:r>
            <a:r>
              <a:rPr lang="en-GB" dirty="0" smtClean="0"/>
              <a:t>-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/>
              <a:t>rm</a:t>
            </a:r>
            <a:r>
              <a:rPr lang="en-GB" dirty="0" smtClean="0"/>
              <a:t> command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407768"/>
          </a:xfrm>
        </p:spPr>
        <p:txBody>
          <a:bodyPr/>
          <a:lstStyle/>
          <a:p>
            <a:r>
              <a:rPr lang="en-GB" dirty="0"/>
              <a:t>used to </a:t>
            </a:r>
            <a:r>
              <a:rPr lang="en-GB" b="1" dirty="0"/>
              <a:t>delete</a:t>
            </a:r>
            <a:r>
              <a:rPr lang="en-GB" dirty="0"/>
              <a:t> files, and cannot (without specifying options) be used to remove </a:t>
            </a:r>
            <a:r>
              <a:rPr lang="en-GB" dirty="0" smtClean="0"/>
              <a:t>directories</a:t>
            </a:r>
          </a:p>
          <a:p>
            <a:pPr marL="0" indent="0">
              <a:buNone/>
            </a:pPr>
            <a:r>
              <a:rPr lang="en-GB" b="1" dirty="0" smtClean="0"/>
              <a:t>		</a:t>
            </a:r>
            <a:r>
              <a:rPr lang="en-GB" b="1" dirty="0" err="1" smtClean="0"/>
              <a:t>rm</a:t>
            </a:r>
            <a:r>
              <a:rPr lang="en-GB" b="1" dirty="0" smtClean="0"/>
              <a:t> </a:t>
            </a:r>
            <a:r>
              <a:rPr lang="en-GB" i="1" dirty="0" err="1" smtClean="0"/>
              <a:t>file_name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b="1" dirty="0" err="1" smtClean="0"/>
              <a:t>rm</a:t>
            </a:r>
            <a:r>
              <a:rPr lang="en-GB" b="1" dirty="0" smtClean="0"/>
              <a:t> prog1.cbl</a:t>
            </a:r>
          </a:p>
          <a:p>
            <a:pPr marL="0" indent="0">
              <a:buNone/>
            </a:pPr>
            <a:r>
              <a:rPr lang="en-GB" b="1" dirty="0"/>
              <a:t>		</a:t>
            </a:r>
            <a:r>
              <a:rPr lang="en-GB" b="1" dirty="0" err="1" smtClean="0"/>
              <a:t>rm</a:t>
            </a:r>
            <a:r>
              <a:rPr lang="en-GB" b="1" dirty="0" smtClean="0"/>
              <a:t> </a:t>
            </a:r>
            <a:r>
              <a:rPr lang="en-GB" b="1" dirty="0"/>
              <a:t>/users/staff/</a:t>
            </a:r>
            <a:r>
              <a:rPr lang="en-GB" b="1" dirty="0" err="1"/>
              <a:t>emf</a:t>
            </a:r>
            <a:r>
              <a:rPr lang="en-GB" b="1" dirty="0"/>
              <a:t>/prog1.cbl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File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5224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89" y="188640"/>
            <a:ext cx="8229600" cy="636680"/>
          </a:xfrm>
        </p:spPr>
        <p:txBody>
          <a:bodyPr>
            <a:normAutofit/>
          </a:bodyPr>
          <a:lstStyle/>
          <a:p>
            <a:pPr algn="ctr"/>
            <a:r>
              <a:rPr lang="en-GB" sz="3600" dirty="0" smtClean="0">
                <a:solidFill>
                  <a:srgbClr val="FF0000"/>
                </a:solidFill>
              </a:rPr>
              <a:t>Create a link to file/directory </a:t>
            </a:r>
            <a:r>
              <a:rPr lang="en-GB" sz="3600" dirty="0" smtClean="0"/>
              <a:t>-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dirty="0" smtClean="0"/>
              <a:t>ln command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89" y="776837"/>
            <a:ext cx="8229600" cy="5606343"/>
          </a:xfrm>
        </p:spPr>
        <p:txBody>
          <a:bodyPr/>
          <a:lstStyle/>
          <a:p>
            <a:r>
              <a:rPr lang="en-GB" dirty="0" smtClean="0"/>
              <a:t>Creates </a:t>
            </a:r>
            <a:r>
              <a:rPr lang="en-GB" dirty="0"/>
              <a:t>a link to </a:t>
            </a:r>
            <a:r>
              <a:rPr lang="en-GB" dirty="0" smtClean="0"/>
              <a:t>a specified target with </a:t>
            </a:r>
            <a:r>
              <a:rPr lang="en-GB" dirty="0"/>
              <a:t>optional </a:t>
            </a:r>
            <a:r>
              <a:rPr lang="en-GB" dirty="0" smtClean="0"/>
              <a:t>link name</a:t>
            </a:r>
          </a:p>
          <a:p>
            <a:pPr marL="0" indent="0">
              <a:buNone/>
            </a:pPr>
            <a:r>
              <a:rPr lang="en-GB" b="1" dirty="0" smtClean="0"/>
              <a:t>		ln </a:t>
            </a:r>
            <a:r>
              <a:rPr lang="en-GB" b="1" dirty="0"/>
              <a:t>prog1.cbl prog1.bak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240" y="2348880"/>
            <a:ext cx="312802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247" y="2276872"/>
            <a:ext cx="3263932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535" y="4365104"/>
            <a:ext cx="2931466" cy="199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2852936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 smtClean="0"/>
              <a:t>cp</a:t>
            </a:r>
            <a:endParaRPr lang="en-GB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58152" y="5069895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ln</a:t>
            </a:r>
            <a:endParaRPr lang="en-GB" sz="3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File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278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S:\</a:t>
            </a:r>
            <a:r>
              <a:rPr lang="en-GB" dirty="0" smtClean="0"/>
              <a:t>hccomp\Dawn\MUOS\Exercises\Activity2-LinuxCommands2.docx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714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Wildcards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Wildcards allow the user to create patterns that can be used to match patterns in filename (and directory names)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This makes searching, copying, deleting much easier when working with groups of files/directories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There </a:t>
            </a:r>
            <a:r>
              <a:rPr lang="en-GB" dirty="0"/>
              <a:t>are </a:t>
            </a:r>
            <a:r>
              <a:rPr lang="en-GB" dirty="0" smtClean="0"/>
              <a:t>three wildcard </a:t>
            </a:r>
            <a:r>
              <a:rPr lang="en-GB" dirty="0"/>
              <a:t>characters available which can simplify access to groups of </a:t>
            </a:r>
            <a:r>
              <a:rPr lang="en-GB" dirty="0" smtClean="0"/>
              <a:t>files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			* 	?	[]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File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813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Wildcard</a:t>
            </a:r>
            <a:r>
              <a:rPr lang="en-GB" dirty="0" smtClean="0"/>
              <a:t> *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The asterisk matches </a:t>
            </a:r>
            <a:r>
              <a:rPr lang="en-GB" i="1" dirty="0" smtClean="0"/>
              <a:t>any number </a:t>
            </a:r>
            <a:r>
              <a:rPr lang="en-GB" dirty="0" smtClean="0"/>
              <a:t>of characters that occur at a particular position in a pattern</a:t>
            </a:r>
          </a:p>
          <a:p>
            <a:r>
              <a:rPr lang="en-GB" dirty="0" smtClean="0"/>
              <a:t>simplest </a:t>
            </a:r>
            <a:r>
              <a:rPr lang="en-GB" dirty="0"/>
              <a:t>form, </a:t>
            </a:r>
            <a:r>
              <a:rPr lang="en-GB" b="1" dirty="0"/>
              <a:t>*</a:t>
            </a:r>
            <a:r>
              <a:rPr lang="en-GB" dirty="0"/>
              <a:t> can be used to access all the files in a directory, for example:</a:t>
            </a:r>
          </a:p>
          <a:p>
            <a:pPr marL="0" indent="0">
              <a:buNone/>
            </a:pPr>
            <a:r>
              <a:rPr lang="en-GB" b="1" dirty="0" smtClean="0"/>
              <a:t>			</a:t>
            </a:r>
            <a:r>
              <a:rPr lang="en-GB" b="1" dirty="0" err="1" smtClean="0"/>
              <a:t>cp</a:t>
            </a:r>
            <a:r>
              <a:rPr lang="en-GB" b="1" dirty="0" smtClean="0"/>
              <a:t> </a:t>
            </a:r>
            <a:r>
              <a:rPr lang="en-GB" b="1" dirty="0"/>
              <a:t>* </a:t>
            </a:r>
            <a:r>
              <a:rPr lang="en-GB" b="1" dirty="0" smtClean="0"/>
              <a:t>backup</a:t>
            </a:r>
          </a:p>
          <a:p>
            <a:r>
              <a:rPr lang="en-GB" b="1" dirty="0" err="1"/>
              <a:t>ls</a:t>
            </a:r>
            <a:r>
              <a:rPr lang="en-GB" b="1" dirty="0"/>
              <a:t> -l </a:t>
            </a:r>
            <a:r>
              <a:rPr lang="en-GB" b="1" dirty="0" err="1"/>
              <a:t>pr</a:t>
            </a:r>
            <a:r>
              <a:rPr lang="en-GB" b="1" dirty="0"/>
              <a:t>*</a:t>
            </a:r>
            <a:endParaRPr lang="en-GB" dirty="0"/>
          </a:p>
          <a:p>
            <a:pPr lvl="1"/>
            <a:r>
              <a:rPr lang="en-GB" dirty="0"/>
              <a:t>would generate a long listing of all files (in the current working directory) whose names begin with the letters </a:t>
            </a:r>
            <a:r>
              <a:rPr lang="en-GB" dirty="0" err="1" smtClean="0"/>
              <a:t>pr</a:t>
            </a:r>
            <a:endParaRPr lang="en-GB" dirty="0" smtClean="0"/>
          </a:p>
          <a:p>
            <a:r>
              <a:rPr lang="en-GB" b="1" dirty="0" err="1"/>
              <a:t>ls</a:t>
            </a:r>
            <a:r>
              <a:rPr lang="en-GB" b="1" dirty="0"/>
              <a:t>-l *c</a:t>
            </a:r>
            <a:endParaRPr lang="en-GB" dirty="0"/>
          </a:p>
          <a:p>
            <a:pPr lvl="1"/>
            <a:r>
              <a:rPr lang="en-GB" dirty="0"/>
              <a:t>would generate a long listing of all files whose names ends with the letter c</a:t>
            </a:r>
          </a:p>
          <a:p>
            <a:r>
              <a:rPr lang="en-GB" b="1" dirty="0" err="1"/>
              <a:t>ls</a:t>
            </a:r>
            <a:r>
              <a:rPr lang="en-GB" b="1" dirty="0"/>
              <a:t> -l *.*</a:t>
            </a:r>
            <a:endParaRPr lang="en-GB" dirty="0"/>
          </a:p>
          <a:p>
            <a:pPr lvl="1"/>
            <a:r>
              <a:rPr lang="en-GB" dirty="0"/>
              <a:t>will produce a long listing for those files with a full stop in their </a:t>
            </a:r>
            <a:r>
              <a:rPr lang="en-GB" dirty="0" smtClean="0"/>
              <a:t>filename</a:t>
            </a:r>
          </a:p>
          <a:p>
            <a:r>
              <a:rPr lang="en-GB" b="1" dirty="0" err="1"/>
              <a:t>ls</a:t>
            </a:r>
            <a:r>
              <a:rPr lang="en-GB" b="1" dirty="0"/>
              <a:t> -l *.c</a:t>
            </a:r>
            <a:endParaRPr lang="en-GB" dirty="0"/>
          </a:p>
          <a:p>
            <a:pPr lvl="1"/>
            <a:r>
              <a:rPr lang="en-GB" dirty="0"/>
              <a:t>will access the files whose name ends in </a:t>
            </a:r>
            <a:r>
              <a:rPr lang="en-GB" b="1" dirty="0"/>
              <a:t>.</a:t>
            </a:r>
            <a:r>
              <a:rPr lang="en-GB" b="1" dirty="0" smtClean="0"/>
              <a:t>c</a:t>
            </a:r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File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972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Wildcard</a:t>
            </a:r>
            <a:r>
              <a:rPr lang="en-GB" dirty="0" smtClean="0"/>
              <a:t>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used to substitute for </a:t>
            </a:r>
            <a:r>
              <a:rPr lang="en-GB" i="1" dirty="0"/>
              <a:t>one</a:t>
            </a:r>
            <a:r>
              <a:rPr lang="en-GB" dirty="0"/>
              <a:t> </a:t>
            </a:r>
            <a:r>
              <a:rPr lang="en-GB" dirty="0" smtClean="0"/>
              <a:t>character</a:t>
            </a:r>
          </a:p>
          <a:p>
            <a:r>
              <a:rPr lang="en-GB" b="1" dirty="0" err="1"/>
              <a:t>ls</a:t>
            </a:r>
            <a:r>
              <a:rPr lang="en-GB" b="1" dirty="0"/>
              <a:t> </a:t>
            </a:r>
            <a:r>
              <a:rPr lang="en-GB" b="1" dirty="0" err="1"/>
              <a:t>prog</a:t>
            </a:r>
            <a:r>
              <a:rPr lang="en-GB" b="1" dirty="0"/>
              <a:t>?</a:t>
            </a:r>
            <a:endParaRPr lang="en-GB" dirty="0"/>
          </a:p>
          <a:p>
            <a:pPr lvl="1"/>
            <a:r>
              <a:rPr lang="en-GB" dirty="0"/>
              <a:t>would list those files whose names begin with the letters </a:t>
            </a:r>
            <a:r>
              <a:rPr lang="en-GB" dirty="0" err="1"/>
              <a:t>prog</a:t>
            </a:r>
            <a:r>
              <a:rPr lang="en-GB" dirty="0"/>
              <a:t> followed by one other </a:t>
            </a:r>
            <a:r>
              <a:rPr lang="en-GB" dirty="0" smtClean="0"/>
              <a:t>character</a:t>
            </a:r>
          </a:p>
          <a:p>
            <a:r>
              <a:rPr lang="en-GB" b="1" dirty="0" err="1"/>
              <a:t>rm</a:t>
            </a:r>
            <a:r>
              <a:rPr lang="en-GB" b="1" dirty="0"/>
              <a:t> </a:t>
            </a:r>
            <a:r>
              <a:rPr lang="en-GB" b="1" dirty="0" err="1"/>
              <a:t>prog</a:t>
            </a:r>
            <a:r>
              <a:rPr lang="en-GB" b="1" dirty="0"/>
              <a:t>?.c</a:t>
            </a:r>
            <a:endParaRPr lang="en-GB" dirty="0"/>
          </a:p>
          <a:p>
            <a:pPr lvl="1"/>
            <a:r>
              <a:rPr lang="en-GB" dirty="0"/>
              <a:t>would delete all the files whose name starts with </a:t>
            </a:r>
            <a:r>
              <a:rPr lang="en-GB" dirty="0" err="1"/>
              <a:t>prog</a:t>
            </a:r>
            <a:r>
              <a:rPr lang="en-GB" dirty="0"/>
              <a:t>, followed by one character, followed by .</a:t>
            </a:r>
            <a:r>
              <a:rPr lang="en-GB" dirty="0" smtClean="0"/>
              <a:t>c</a:t>
            </a:r>
          </a:p>
          <a:p>
            <a:endParaRPr lang="en-GB" dirty="0" smtClean="0"/>
          </a:p>
          <a:p>
            <a:r>
              <a:rPr lang="en-GB" dirty="0" smtClean="0"/>
              <a:t>wildcard </a:t>
            </a:r>
            <a:r>
              <a:rPr lang="en-GB" dirty="0"/>
              <a:t>characters can be mixed freely, for example</a:t>
            </a:r>
          </a:p>
          <a:p>
            <a:pPr lvl="1"/>
            <a:r>
              <a:rPr lang="en-GB" dirty="0" err="1"/>
              <a:t>ls</a:t>
            </a:r>
            <a:r>
              <a:rPr lang="en-GB" dirty="0"/>
              <a:t> -l </a:t>
            </a:r>
            <a:r>
              <a:rPr lang="en-GB" dirty="0" err="1"/>
              <a:t>prog</a:t>
            </a:r>
            <a:r>
              <a:rPr lang="en-GB" dirty="0"/>
              <a:t>*.?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49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Wildcard</a:t>
            </a:r>
            <a:r>
              <a:rPr lang="en-GB" dirty="0" smtClean="0"/>
              <a:t> []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represent any of the characters enclosed in the </a:t>
            </a:r>
            <a:r>
              <a:rPr lang="en-GB" dirty="0" smtClean="0"/>
              <a:t>brackets</a:t>
            </a:r>
          </a:p>
          <a:p>
            <a:r>
              <a:rPr lang="en-GB" b="1" dirty="0"/>
              <a:t>file *[xyz</a:t>
            </a:r>
            <a:r>
              <a:rPr lang="en-GB" b="1" dirty="0" smtClean="0"/>
              <a:t>]*</a:t>
            </a:r>
          </a:p>
          <a:p>
            <a:pPr lvl="1"/>
            <a:r>
              <a:rPr lang="en-GB" dirty="0"/>
              <a:t>all objects in the current directory that have an x, y and/or z in </a:t>
            </a:r>
            <a:r>
              <a:rPr lang="en-GB" dirty="0" smtClean="0"/>
              <a:t>them</a:t>
            </a:r>
          </a:p>
          <a:p>
            <a:r>
              <a:rPr lang="en-GB" b="1" dirty="0" err="1"/>
              <a:t>ls</a:t>
            </a:r>
            <a:r>
              <a:rPr lang="en-GB" b="1" dirty="0"/>
              <a:t> *.[xyz</a:t>
            </a:r>
            <a:r>
              <a:rPr lang="en-GB" b="1" dirty="0" smtClean="0"/>
              <a:t>]*</a:t>
            </a:r>
          </a:p>
          <a:p>
            <a:pPr lvl="1"/>
            <a:r>
              <a:rPr lang="en-GB" dirty="0"/>
              <a:t>list all files that had an extension that begins with x, y or z</a:t>
            </a:r>
            <a:endParaRPr lang="en-GB" dirty="0" smtClean="0"/>
          </a:p>
          <a:p>
            <a:r>
              <a:rPr lang="en-GB" dirty="0"/>
              <a:t>file [a-f</a:t>
            </a:r>
            <a:r>
              <a:rPr lang="en-GB" dirty="0" smtClean="0"/>
              <a:t>]*</a:t>
            </a:r>
          </a:p>
          <a:p>
            <a:pPr lvl="1"/>
            <a:r>
              <a:rPr lang="en-GB" dirty="0"/>
              <a:t>When a hyphen is used between two characters in the square brackets wildcard, it indicates a range inclusive of those two characters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all of the objects in the current directory that begin with any letter from </a:t>
            </a:r>
            <a:r>
              <a:rPr lang="en-GB" i="1" dirty="0"/>
              <a:t>a</a:t>
            </a:r>
            <a:r>
              <a:rPr lang="en-GB" dirty="0"/>
              <a:t> through </a:t>
            </a:r>
            <a:r>
              <a:rPr lang="en-GB" i="1" dirty="0"/>
              <a:t>f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File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73867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rgbClr val="FF0000"/>
                </a:solidFill>
              </a:rPr>
              <a:t>Creating a directory </a:t>
            </a:r>
            <a:r>
              <a:rPr lang="en-GB" sz="4000" dirty="0" smtClean="0"/>
              <a:t>- </a:t>
            </a:r>
            <a:r>
              <a:rPr lang="en-GB" sz="4000" dirty="0" err="1" smtClean="0"/>
              <a:t>mkdir</a:t>
            </a:r>
            <a:r>
              <a:rPr lang="en-GB" sz="4000" dirty="0" smtClean="0"/>
              <a:t> command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92500"/>
          </a:bodyPr>
          <a:lstStyle/>
          <a:p>
            <a:r>
              <a:rPr lang="en-GB" dirty="0"/>
              <a:t>used to </a:t>
            </a:r>
            <a:r>
              <a:rPr lang="en-GB" b="1" dirty="0"/>
              <a:t>create</a:t>
            </a:r>
            <a:r>
              <a:rPr lang="en-GB" dirty="0"/>
              <a:t> a new </a:t>
            </a:r>
            <a:r>
              <a:rPr lang="en-GB" dirty="0" smtClean="0"/>
              <a:t>directory</a:t>
            </a:r>
          </a:p>
          <a:p>
            <a:pPr marL="393192" lvl="1" indent="0"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b="1" dirty="0" err="1"/>
              <a:t>mkdir</a:t>
            </a:r>
            <a:r>
              <a:rPr lang="en-GB" b="1" dirty="0"/>
              <a:t> </a:t>
            </a:r>
            <a:r>
              <a:rPr lang="en-GB" i="1" dirty="0" err="1" smtClean="0"/>
              <a:t>directory_name</a:t>
            </a:r>
            <a:endParaRPr lang="en-GB" i="1" dirty="0" smtClean="0"/>
          </a:p>
          <a:p>
            <a:pPr marL="393192" lvl="1" indent="0">
              <a:buNone/>
            </a:pPr>
            <a:r>
              <a:rPr lang="en-GB" i="1" dirty="0"/>
              <a:t>	</a:t>
            </a:r>
            <a:r>
              <a:rPr lang="en-GB" i="1" dirty="0" smtClean="0"/>
              <a:t>	</a:t>
            </a:r>
            <a:r>
              <a:rPr lang="en-GB" b="1" dirty="0" err="1"/>
              <a:t>mkdir</a:t>
            </a:r>
            <a:r>
              <a:rPr lang="en-GB" b="1" dirty="0"/>
              <a:t> </a:t>
            </a:r>
            <a:r>
              <a:rPr lang="en-GB" b="1" dirty="0" err="1" smtClean="0"/>
              <a:t>c_progs</a:t>
            </a:r>
            <a:endParaRPr lang="en-GB" b="1" dirty="0"/>
          </a:p>
          <a:p>
            <a:r>
              <a:rPr lang="en-GB" dirty="0" smtClean="0"/>
              <a:t>command </a:t>
            </a:r>
            <a:r>
              <a:rPr lang="en-GB" dirty="0"/>
              <a:t>will fail (and an error message displayed) if the directory already exists, or, there is a file already present with the same name as that chosen for the new </a:t>
            </a:r>
            <a:r>
              <a:rPr lang="en-GB" dirty="0" smtClean="0"/>
              <a:t>directory</a:t>
            </a:r>
          </a:p>
          <a:p>
            <a:r>
              <a:rPr lang="en-GB" b="1" dirty="0" err="1"/>
              <a:t>mkdir</a:t>
            </a:r>
            <a:r>
              <a:rPr lang="en-GB" b="1" dirty="0"/>
              <a:t> </a:t>
            </a:r>
            <a:r>
              <a:rPr lang="en-GB" b="1" dirty="0" err="1" smtClean="0"/>
              <a:t>wordprocessor</a:t>
            </a:r>
            <a:r>
              <a:rPr lang="en-GB" b="1" dirty="0" smtClean="0"/>
              <a:t>/documents</a:t>
            </a:r>
          </a:p>
          <a:p>
            <a:pPr lvl="1"/>
            <a:r>
              <a:rPr lang="en-GB" dirty="0"/>
              <a:t>make a sub-directory called documents within the </a:t>
            </a:r>
            <a:r>
              <a:rPr lang="en-GB" dirty="0" err="1"/>
              <a:t>wordprocessor</a:t>
            </a:r>
            <a:r>
              <a:rPr lang="en-GB" dirty="0"/>
              <a:t> directory. </a:t>
            </a:r>
            <a:r>
              <a:rPr lang="en-GB" dirty="0" smtClean="0"/>
              <a:t>Would </a:t>
            </a:r>
            <a:r>
              <a:rPr lang="en-GB" dirty="0"/>
              <a:t>fail if </a:t>
            </a:r>
            <a:r>
              <a:rPr lang="en-GB" dirty="0" err="1" smtClean="0"/>
              <a:t>wordprocessor</a:t>
            </a:r>
            <a:r>
              <a:rPr lang="en-GB" dirty="0" smtClean="0"/>
              <a:t> </a:t>
            </a:r>
            <a:r>
              <a:rPr lang="en-GB" dirty="0"/>
              <a:t>sub-directory was not already </a:t>
            </a:r>
            <a:r>
              <a:rPr lang="en-GB" dirty="0" smtClean="0"/>
              <a:t>present</a:t>
            </a:r>
          </a:p>
          <a:p>
            <a:r>
              <a:rPr lang="en-GB" b="1" dirty="0" err="1"/>
              <a:t>mkdir</a:t>
            </a:r>
            <a:r>
              <a:rPr lang="en-GB" b="1" dirty="0"/>
              <a:t> -p </a:t>
            </a:r>
            <a:r>
              <a:rPr lang="en-GB" b="1" dirty="0" err="1" smtClean="0"/>
              <a:t>wordprocessor</a:t>
            </a:r>
            <a:r>
              <a:rPr lang="en-GB" b="1" dirty="0" smtClean="0"/>
              <a:t>/documents</a:t>
            </a:r>
          </a:p>
          <a:p>
            <a:pPr lvl="1"/>
            <a:r>
              <a:rPr lang="en-GB" dirty="0"/>
              <a:t>other directories given as part of the path will be created if they are not already present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File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30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Adding a user account - </a:t>
            </a:r>
            <a:r>
              <a:rPr lang="en-GB" dirty="0" err="1" smtClean="0"/>
              <a:t>Debian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the </a:t>
            </a:r>
            <a:r>
              <a:rPr lang="en-GB" b="1" dirty="0"/>
              <a:t>root</a:t>
            </a:r>
            <a:r>
              <a:rPr lang="en-GB" dirty="0"/>
              <a:t> user gives you a lot of power and </a:t>
            </a:r>
            <a:r>
              <a:rPr lang="en-GB" dirty="0" smtClean="0"/>
              <a:t>flexibility however </a:t>
            </a:r>
            <a:r>
              <a:rPr lang="en-GB" dirty="0"/>
              <a:t>it is also dangerous and can be destructive. It is almost always a better idea to add an additional, unprivileged user to do common </a:t>
            </a:r>
            <a:r>
              <a:rPr lang="en-GB" dirty="0" smtClean="0"/>
              <a:t>tasks.</a:t>
            </a:r>
          </a:p>
          <a:p>
            <a:r>
              <a:rPr lang="en-GB" dirty="0" err="1" smtClean="0"/>
              <a:t>Debian</a:t>
            </a:r>
            <a:r>
              <a:rPr lang="en-GB" dirty="0" smtClean="0"/>
              <a:t> command </a:t>
            </a:r>
            <a:r>
              <a:rPr lang="en-GB" b="1" dirty="0" err="1" smtClean="0">
                <a:solidFill>
                  <a:schemeClr val="accent1">
                    <a:lumMod val="75000"/>
                  </a:schemeClr>
                </a:solidFill>
              </a:rPr>
              <a:t>adduser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smtClean="0"/>
              <a:t>to create a user account: </a:t>
            </a:r>
            <a:endParaRPr lang="en-GB" dirty="0"/>
          </a:p>
          <a:p>
            <a:pPr marL="393192" lvl="1" indent="0">
              <a:buNone/>
            </a:pPr>
            <a:r>
              <a:rPr lang="en-GB" dirty="0" smtClean="0"/>
              <a:t>		</a:t>
            </a:r>
            <a:r>
              <a:rPr lang="en-GB" dirty="0" err="1" smtClean="0"/>
              <a:t>adduser</a:t>
            </a:r>
            <a:r>
              <a:rPr lang="en-GB" dirty="0" smtClean="0"/>
              <a:t>  </a:t>
            </a:r>
            <a:r>
              <a:rPr lang="en-GB" i="1" dirty="0" smtClean="0"/>
              <a:t>&lt;username</a:t>
            </a:r>
            <a:r>
              <a:rPr lang="en-GB" i="1" dirty="0"/>
              <a:t>&gt;</a:t>
            </a:r>
            <a:endParaRPr lang="en-GB" dirty="0"/>
          </a:p>
          <a:p>
            <a:r>
              <a:rPr lang="en-GB" dirty="0" smtClean="0"/>
              <a:t>This asks for a password and personal details to create the account.</a:t>
            </a:r>
            <a:endParaRPr lang="en-GB" i="1" dirty="0" smtClean="0"/>
          </a:p>
          <a:p>
            <a:r>
              <a:rPr lang="en-GB" dirty="0"/>
              <a:t>It edits /</a:t>
            </a:r>
            <a:r>
              <a:rPr lang="en-GB" dirty="0" err="1"/>
              <a:t>etc</a:t>
            </a:r>
            <a:r>
              <a:rPr lang="en-GB" dirty="0"/>
              <a:t>/</a:t>
            </a:r>
            <a:r>
              <a:rPr lang="en-GB" dirty="0" err="1"/>
              <a:t>passwd</a:t>
            </a:r>
            <a:r>
              <a:rPr lang="en-GB" dirty="0"/>
              <a:t>, /</a:t>
            </a:r>
            <a:r>
              <a:rPr lang="en-GB" dirty="0" err="1"/>
              <a:t>etc</a:t>
            </a:r>
            <a:r>
              <a:rPr lang="en-GB" dirty="0"/>
              <a:t>/shadow, /</a:t>
            </a:r>
            <a:r>
              <a:rPr lang="en-GB" dirty="0" err="1"/>
              <a:t>etc</a:t>
            </a:r>
            <a:r>
              <a:rPr lang="en-GB" dirty="0"/>
              <a:t>/group and /</a:t>
            </a:r>
            <a:r>
              <a:rPr lang="en-GB" dirty="0" err="1"/>
              <a:t>etc</a:t>
            </a:r>
            <a:r>
              <a:rPr lang="en-GB" dirty="0"/>
              <a:t>/</a:t>
            </a:r>
            <a:r>
              <a:rPr lang="en-GB" dirty="0" err="1"/>
              <a:t>gshadow</a:t>
            </a:r>
            <a:r>
              <a:rPr lang="en-GB" dirty="0"/>
              <a:t> files for the newly created User account.</a:t>
            </a:r>
          </a:p>
          <a:p>
            <a:r>
              <a:rPr lang="en-GB" dirty="0"/>
              <a:t>Creates and </a:t>
            </a:r>
            <a:r>
              <a:rPr lang="en-GB" dirty="0" smtClean="0"/>
              <a:t>populates </a:t>
            </a:r>
            <a:r>
              <a:rPr lang="en-GB" dirty="0"/>
              <a:t>a home directory for the new </a:t>
            </a:r>
            <a:r>
              <a:rPr lang="en-GB" dirty="0" smtClean="0"/>
              <a:t>user i.e. /home/&lt;username&gt;</a:t>
            </a:r>
            <a:endParaRPr lang="en-GB" dirty="0"/>
          </a:p>
          <a:p>
            <a:r>
              <a:rPr lang="en-GB" dirty="0"/>
              <a:t>Sets permissions and ownerships to home directory.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2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852704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rgbClr val="FF0000"/>
                </a:solidFill>
              </a:rPr>
              <a:t>Removing a directory </a:t>
            </a:r>
            <a:r>
              <a:rPr lang="en-GB" sz="4000" dirty="0" smtClean="0"/>
              <a:t>- </a:t>
            </a:r>
            <a:r>
              <a:rPr lang="en-GB" sz="4000" dirty="0" err="1" smtClean="0"/>
              <a:t>rmdir</a:t>
            </a:r>
            <a:r>
              <a:rPr lang="en-GB" sz="4000" dirty="0" smtClean="0"/>
              <a:t> command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rmAutofit fontScale="92500"/>
          </a:bodyPr>
          <a:lstStyle/>
          <a:p>
            <a:r>
              <a:rPr lang="en-GB" dirty="0"/>
              <a:t>used to </a:t>
            </a:r>
            <a:r>
              <a:rPr lang="en-GB" b="1" dirty="0"/>
              <a:t>remove</a:t>
            </a:r>
            <a:r>
              <a:rPr lang="en-GB" dirty="0"/>
              <a:t> </a:t>
            </a:r>
            <a:r>
              <a:rPr lang="en-GB" dirty="0" smtClean="0"/>
              <a:t>directories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b="1" dirty="0" err="1" smtClean="0"/>
              <a:t>rmdir</a:t>
            </a:r>
            <a:r>
              <a:rPr lang="en-GB" b="1" dirty="0" smtClean="0"/>
              <a:t> </a:t>
            </a:r>
            <a:r>
              <a:rPr lang="en-GB" i="1" dirty="0" err="1"/>
              <a:t>directory_name</a:t>
            </a:r>
            <a:r>
              <a:rPr lang="en-GB" dirty="0"/>
              <a:t> </a:t>
            </a:r>
          </a:p>
          <a:p>
            <a:r>
              <a:rPr lang="en-GB" dirty="0"/>
              <a:t>The </a:t>
            </a:r>
            <a:r>
              <a:rPr lang="en-GB" dirty="0" err="1"/>
              <a:t>rmdir</a:t>
            </a:r>
            <a:r>
              <a:rPr lang="en-GB" dirty="0"/>
              <a:t> command will fail if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directory specified is not </a:t>
            </a:r>
            <a:r>
              <a:rPr lang="en-GB" dirty="0" smtClean="0"/>
              <a:t>empty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directory specified does not </a:t>
            </a:r>
            <a:r>
              <a:rPr lang="en-GB" dirty="0" smtClean="0"/>
              <a:t>exist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name given for the directory is actually a </a:t>
            </a:r>
            <a:r>
              <a:rPr lang="en-GB" dirty="0" smtClean="0"/>
              <a:t>file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user does not have permission to remove the directory.</a:t>
            </a:r>
          </a:p>
          <a:p>
            <a:pPr marL="0" indent="0">
              <a:buNone/>
            </a:pPr>
            <a:r>
              <a:rPr lang="en-GB" dirty="0" smtClean="0"/>
              <a:t>		</a:t>
            </a:r>
            <a:r>
              <a:rPr lang="en-GB" b="1" dirty="0" err="1" smtClean="0"/>
              <a:t>rmdir</a:t>
            </a:r>
            <a:r>
              <a:rPr lang="en-GB" b="1" dirty="0" smtClean="0"/>
              <a:t> </a:t>
            </a:r>
            <a:r>
              <a:rPr lang="en-GB" b="1" dirty="0"/>
              <a:t>/</a:t>
            </a:r>
            <a:r>
              <a:rPr lang="en-GB" b="1" dirty="0" smtClean="0"/>
              <a:t>users/staff/</a:t>
            </a:r>
            <a:r>
              <a:rPr lang="en-GB" b="1" dirty="0" err="1" smtClean="0"/>
              <a:t>emf</a:t>
            </a:r>
            <a:r>
              <a:rPr lang="en-GB" b="1" dirty="0" smtClean="0"/>
              <a:t>/</a:t>
            </a:r>
            <a:r>
              <a:rPr lang="en-GB" b="1" dirty="0" err="1" smtClean="0"/>
              <a:t>pascal</a:t>
            </a:r>
            <a:endParaRPr lang="en-GB" b="1" dirty="0" smtClean="0"/>
          </a:p>
          <a:p>
            <a:pPr marL="0" indent="0">
              <a:buNone/>
            </a:pPr>
            <a:r>
              <a:rPr lang="en-GB" b="1" dirty="0"/>
              <a:t>		</a:t>
            </a:r>
            <a:r>
              <a:rPr lang="en-GB" b="1" dirty="0" err="1"/>
              <a:t>rmdir</a:t>
            </a:r>
            <a:r>
              <a:rPr lang="en-GB" b="1" dirty="0"/>
              <a:t> t</a:t>
            </a:r>
            <a:r>
              <a:rPr lang="en-GB" b="1" dirty="0" smtClean="0"/>
              <a:t>*</a:t>
            </a:r>
          </a:p>
          <a:p>
            <a:r>
              <a:rPr lang="en-GB" b="1" dirty="0" smtClean="0"/>
              <a:t>-</a:t>
            </a:r>
            <a:r>
              <a:rPr lang="en-GB" b="1" dirty="0" err="1" smtClean="0"/>
              <a:t>i</a:t>
            </a:r>
            <a:r>
              <a:rPr lang="en-GB" dirty="0" smtClean="0"/>
              <a:t> option </a:t>
            </a:r>
            <a:r>
              <a:rPr lang="en-GB" dirty="0"/>
              <a:t>causes the removal of one or more directories to be carried out interactively (i.e., the user will be prompted as to whether or not a directory is to be deleted)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File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504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976665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File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8096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Changing directory </a:t>
            </a:r>
            <a:r>
              <a:rPr lang="en-GB" dirty="0" smtClean="0"/>
              <a:t>- cd command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30120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used to change the current working directory, allowing users to move to various positions on the directory </a:t>
            </a:r>
            <a:r>
              <a:rPr lang="en-GB" dirty="0" smtClean="0"/>
              <a:t>tree</a:t>
            </a:r>
          </a:p>
          <a:p>
            <a:pPr marL="0" indent="0">
              <a:buNone/>
            </a:pPr>
            <a:r>
              <a:rPr lang="en-GB" dirty="0" smtClean="0"/>
              <a:t>		</a:t>
            </a:r>
            <a:r>
              <a:rPr lang="en-GB" b="1" dirty="0"/>
              <a:t>cd </a:t>
            </a:r>
            <a:r>
              <a:rPr lang="en-GB" i="1" dirty="0" err="1"/>
              <a:t>directory_name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b="1" dirty="0"/>
              <a:t>cd </a:t>
            </a:r>
            <a:r>
              <a:rPr lang="en-GB" b="1" dirty="0" smtClean="0"/>
              <a:t>/</a:t>
            </a:r>
          </a:p>
          <a:p>
            <a:pPr lvl="1"/>
            <a:r>
              <a:rPr lang="en-GB" dirty="0"/>
              <a:t>m</a:t>
            </a:r>
            <a:r>
              <a:rPr lang="en-GB" dirty="0" smtClean="0"/>
              <a:t>ove to </a:t>
            </a:r>
            <a:r>
              <a:rPr lang="en-GB" dirty="0"/>
              <a:t>the root </a:t>
            </a:r>
            <a:r>
              <a:rPr lang="en-GB" dirty="0" smtClean="0"/>
              <a:t>directory</a:t>
            </a:r>
          </a:p>
          <a:p>
            <a:r>
              <a:rPr lang="en-GB" b="1" dirty="0"/>
              <a:t>cd </a:t>
            </a:r>
            <a:r>
              <a:rPr lang="en-GB" b="1" dirty="0" smtClean="0"/>
              <a:t>users/staff/</a:t>
            </a:r>
            <a:r>
              <a:rPr lang="en-GB" b="1" dirty="0" err="1" smtClean="0"/>
              <a:t>emf</a:t>
            </a:r>
            <a:endParaRPr lang="en-GB" b="1" dirty="0" smtClean="0"/>
          </a:p>
          <a:p>
            <a:pPr lvl="1"/>
            <a:r>
              <a:rPr lang="en-GB" dirty="0"/>
              <a:t>move from the root level to the home directory of the user </a:t>
            </a:r>
            <a:r>
              <a:rPr lang="en-GB" dirty="0" err="1"/>
              <a:t>emf</a:t>
            </a:r>
            <a:endParaRPr lang="en-GB" b="1" dirty="0" smtClean="0"/>
          </a:p>
          <a:p>
            <a:r>
              <a:rPr lang="en-GB" b="1" dirty="0"/>
              <a:t>c</a:t>
            </a:r>
            <a:r>
              <a:rPr lang="en-GB" b="1" dirty="0" smtClean="0"/>
              <a:t>d</a:t>
            </a:r>
          </a:p>
          <a:p>
            <a:pPr lvl="1"/>
            <a:r>
              <a:rPr lang="en-GB" dirty="0"/>
              <a:t>immediately return the user to their </a:t>
            </a:r>
            <a:r>
              <a:rPr lang="en-GB" b="1" dirty="0"/>
              <a:t>home </a:t>
            </a:r>
            <a:r>
              <a:rPr lang="en-GB" b="1" dirty="0" smtClean="0"/>
              <a:t>directory</a:t>
            </a:r>
          </a:p>
          <a:p>
            <a:r>
              <a:rPr lang="en-GB" b="1" dirty="0" err="1"/>
              <a:t>p</a:t>
            </a:r>
            <a:r>
              <a:rPr lang="en-GB" b="1" dirty="0" err="1" smtClean="0"/>
              <a:t>wd</a:t>
            </a:r>
            <a:endParaRPr lang="en-GB" b="1" dirty="0" smtClean="0"/>
          </a:p>
          <a:p>
            <a:pPr lvl="1"/>
            <a:r>
              <a:rPr lang="en-GB" b="1" dirty="0"/>
              <a:t>p</a:t>
            </a:r>
            <a:r>
              <a:rPr lang="en-GB" dirty="0"/>
              <a:t>rint</a:t>
            </a:r>
            <a:r>
              <a:rPr lang="en-GB" b="1" dirty="0"/>
              <a:t> w</a:t>
            </a:r>
            <a:r>
              <a:rPr lang="en-GB" dirty="0"/>
              <a:t>orking </a:t>
            </a:r>
            <a:r>
              <a:rPr lang="en-GB" b="1" dirty="0"/>
              <a:t>d</a:t>
            </a:r>
            <a:r>
              <a:rPr lang="en-GB" dirty="0"/>
              <a:t>irectory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File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1074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/>
              <a:t>Parent, current and home directories</a:t>
            </a:r>
            <a:endParaRPr lang="en-GB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 fontScale="85000" lnSpcReduction="20000"/>
          </a:bodyPr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These abbreviations can be used in place of pathnames when commands are </a:t>
            </a:r>
            <a:r>
              <a:rPr lang="en-GB" dirty="0" smtClean="0"/>
              <a:t>entered</a:t>
            </a:r>
          </a:p>
          <a:p>
            <a:r>
              <a:rPr lang="en-GB" b="1" dirty="0"/>
              <a:t>cd .. </a:t>
            </a:r>
            <a:endParaRPr lang="en-GB" b="1" dirty="0" smtClean="0"/>
          </a:p>
          <a:p>
            <a:pPr lvl="1"/>
            <a:r>
              <a:rPr lang="en-GB" dirty="0" smtClean="0"/>
              <a:t>Move </a:t>
            </a:r>
            <a:r>
              <a:rPr lang="en-GB" dirty="0"/>
              <a:t>up one level on the directory tree (i.e. change directory to the parent </a:t>
            </a:r>
            <a:r>
              <a:rPr lang="en-GB" dirty="0" smtClean="0"/>
              <a:t>directory)</a:t>
            </a:r>
          </a:p>
          <a:p>
            <a:r>
              <a:rPr lang="en-GB" b="1" dirty="0" smtClean="0"/>
              <a:t>cd </a:t>
            </a:r>
            <a:r>
              <a:rPr lang="en-GB" b="1" dirty="0"/>
              <a:t>../staff </a:t>
            </a:r>
            <a:endParaRPr lang="en-GB" b="1" dirty="0" smtClean="0"/>
          </a:p>
          <a:p>
            <a:pPr lvl="1"/>
            <a:r>
              <a:rPr lang="en-GB" dirty="0" smtClean="0"/>
              <a:t>Move </a:t>
            </a:r>
            <a:r>
              <a:rPr lang="en-GB" dirty="0"/>
              <a:t>up one level and then down into the staff </a:t>
            </a:r>
            <a:r>
              <a:rPr lang="en-GB" dirty="0" smtClean="0"/>
              <a:t>sub-directory.</a:t>
            </a:r>
          </a:p>
          <a:p>
            <a:r>
              <a:rPr lang="en-GB" b="1" dirty="0" smtClean="0"/>
              <a:t>cd </a:t>
            </a:r>
            <a:r>
              <a:rPr lang="en-GB" b="1" dirty="0"/>
              <a:t>~/</a:t>
            </a:r>
            <a:r>
              <a:rPr lang="en-GB" b="1" dirty="0" err="1"/>
              <a:t>wordprocessor</a:t>
            </a:r>
            <a:r>
              <a:rPr lang="en-GB" b="1" dirty="0"/>
              <a:t> </a:t>
            </a:r>
            <a:endParaRPr lang="en-GB" b="1" dirty="0" smtClean="0"/>
          </a:p>
          <a:p>
            <a:pPr lvl="1"/>
            <a:r>
              <a:rPr lang="en-GB" dirty="0" smtClean="0"/>
              <a:t>Move </a:t>
            </a:r>
            <a:r>
              <a:rPr lang="en-GB" dirty="0"/>
              <a:t>into the </a:t>
            </a:r>
            <a:r>
              <a:rPr lang="en-GB" dirty="0" err="1"/>
              <a:t>wordprocessor</a:t>
            </a:r>
            <a:r>
              <a:rPr lang="en-GB" dirty="0"/>
              <a:t> directory, which is contained within the home </a:t>
            </a:r>
            <a:r>
              <a:rPr lang="en-GB" dirty="0" smtClean="0"/>
              <a:t>directory</a:t>
            </a:r>
          </a:p>
          <a:p>
            <a:r>
              <a:rPr lang="en-GB" dirty="0" smtClean="0"/>
              <a:t> </a:t>
            </a:r>
            <a:r>
              <a:rPr lang="en-GB" b="1" dirty="0" err="1"/>
              <a:t>cp</a:t>
            </a:r>
            <a:r>
              <a:rPr lang="en-GB" b="1" dirty="0"/>
              <a:t> ../* </a:t>
            </a:r>
            <a:r>
              <a:rPr lang="en-GB" b="1" dirty="0" smtClean="0"/>
              <a:t>.</a:t>
            </a:r>
          </a:p>
          <a:p>
            <a:pPr lvl="1"/>
            <a:r>
              <a:rPr lang="en-GB" dirty="0" smtClean="0"/>
              <a:t>Copy </a:t>
            </a:r>
            <a:r>
              <a:rPr lang="en-GB" dirty="0"/>
              <a:t>all the files one level up on the directory tree down to the current working directory.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81152"/>
              </p:ext>
            </p:extLst>
          </p:nvPr>
        </p:nvGraphicFramePr>
        <p:xfrm>
          <a:off x="2339752" y="1412776"/>
          <a:ext cx="4392488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09461"/>
                <a:gridCol w="298302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Current directory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Parent directory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~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Home directory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File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020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File Permissions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84576"/>
          </a:xfrm>
        </p:spPr>
        <p:txBody>
          <a:bodyPr>
            <a:normAutofit fontScale="85000" lnSpcReduction="2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left hand column gives an indication of the permissions for the various entries</a:t>
            </a:r>
            <a:r>
              <a:rPr lang="en-GB" dirty="0" smtClean="0"/>
              <a:t>, with the </a:t>
            </a:r>
            <a:r>
              <a:rPr lang="en-GB" dirty="0"/>
              <a:t>first character in this column </a:t>
            </a:r>
            <a:r>
              <a:rPr lang="en-GB" dirty="0" smtClean="0"/>
              <a:t>indicating whether </a:t>
            </a:r>
            <a:r>
              <a:rPr lang="en-GB" dirty="0"/>
              <a:t>the entry is a </a:t>
            </a:r>
            <a:r>
              <a:rPr lang="en-GB" b="1" dirty="0"/>
              <a:t>file</a:t>
            </a:r>
            <a:r>
              <a:rPr lang="en-GB" dirty="0"/>
              <a:t> (denoted by a</a:t>
            </a:r>
            <a:r>
              <a:rPr lang="en-GB" b="1" dirty="0"/>
              <a:t> -</a:t>
            </a:r>
            <a:r>
              <a:rPr lang="en-GB" dirty="0"/>
              <a:t>), or a </a:t>
            </a:r>
            <a:r>
              <a:rPr lang="en-GB" b="1" dirty="0"/>
              <a:t>directory</a:t>
            </a:r>
            <a:r>
              <a:rPr lang="en-GB" dirty="0"/>
              <a:t> (using a </a:t>
            </a:r>
            <a:r>
              <a:rPr lang="en-GB" b="1" dirty="0"/>
              <a:t>d</a:t>
            </a:r>
            <a:r>
              <a:rPr lang="en-GB" dirty="0" smtClean="0"/>
              <a:t>)</a:t>
            </a:r>
          </a:p>
          <a:p>
            <a:r>
              <a:rPr lang="en-GB" dirty="0"/>
              <a:t>the first nine characters in the first column show the permissions which have been set for the various file and/or directories. These nine characters are split up into three groups of three characters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7488832" cy="333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File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92621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File Permissions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First three characters = permissions for owner (</a:t>
            </a:r>
            <a:r>
              <a:rPr lang="en-GB" b="1" dirty="0" smtClean="0"/>
              <a:t>user</a:t>
            </a:r>
            <a:r>
              <a:rPr lang="en-GB" dirty="0" smtClean="0"/>
              <a:t>)</a:t>
            </a:r>
          </a:p>
          <a:p>
            <a:r>
              <a:rPr lang="en-GB" dirty="0" smtClean="0"/>
              <a:t>Middle three </a:t>
            </a:r>
            <a:r>
              <a:rPr lang="en-GB" dirty="0"/>
              <a:t>characters </a:t>
            </a:r>
            <a:r>
              <a:rPr lang="en-GB" dirty="0" smtClean="0"/>
              <a:t>= permissions </a:t>
            </a:r>
            <a:r>
              <a:rPr lang="en-GB" dirty="0"/>
              <a:t>for other members of the </a:t>
            </a:r>
            <a:r>
              <a:rPr lang="en-GB" b="1" dirty="0"/>
              <a:t>group</a:t>
            </a:r>
            <a:r>
              <a:rPr lang="en-GB" dirty="0"/>
              <a:t> to which the user </a:t>
            </a:r>
            <a:r>
              <a:rPr lang="en-GB" dirty="0" smtClean="0"/>
              <a:t>belongs</a:t>
            </a:r>
          </a:p>
          <a:p>
            <a:r>
              <a:rPr lang="en-GB" dirty="0" smtClean="0"/>
              <a:t>Last </a:t>
            </a:r>
            <a:r>
              <a:rPr lang="en-GB" dirty="0"/>
              <a:t>three characters = permissions for everyone else on the system (referred to as </a:t>
            </a:r>
            <a:r>
              <a:rPr lang="en-GB" b="1" dirty="0" smtClean="0"/>
              <a:t>other)</a:t>
            </a:r>
          </a:p>
          <a:p>
            <a:r>
              <a:rPr lang="en-GB" dirty="0"/>
              <a:t>In each group of three characters, an </a:t>
            </a:r>
            <a:r>
              <a:rPr lang="en-GB" b="1" dirty="0"/>
              <a:t>r</a:t>
            </a:r>
            <a:r>
              <a:rPr lang="en-GB" dirty="0"/>
              <a:t>, </a:t>
            </a:r>
            <a:r>
              <a:rPr lang="en-GB" b="1" dirty="0"/>
              <a:t>w</a:t>
            </a:r>
            <a:r>
              <a:rPr lang="en-GB" dirty="0"/>
              <a:t> and </a:t>
            </a:r>
            <a:r>
              <a:rPr lang="en-GB" b="1" dirty="0"/>
              <a:t>x</a:t>
            </a:r>
            <a:r>
              <a:rPr lang="en-GB" dirty="0"/>
              <a:t> are used to denote </a:t>
            </a:r>
            <a:r>
              <a:rPr lang="en-GB" b="1" dirty="0"/>
              <a:t>read</a:t>
            </a:r>
            <a:r>
              <a:rPr lang="en-GB" dirty="0"/>
              <a:t>, </a:t>
            </a:r>
            <a:r>
              <a:rPr lang="en-GB" b="1" dirty="0"/>
              <a:t>write</a:t>
            </a:r>
            <a:r>
              <a:rPr lang="en-GB" dirty="0"/>
              <a:t> and </a:t>
            </a:r>
            <a:r>
              <a:rPr lang="en-GB" b="1" dirty="0"/>
              <a:t>execute </a:t>
            </a:r>
            <a:r>
              <a:rPr lang="en-GB" dirty="0"/>
              <a:t>permissions respectively. A dash (</a:t>
            </a:r>
            <a:r>
              <a:rPr lang="en-GB" b="1" dirty="0"/>
              <a:t>-</a:t>
            </a:r>
            <a:r>
              <a:rPr lang="en-GB" dirty="0"/>
              <a:t>) in any position indicates that the permission usually placed at that point has been </a:t>
            </a:r>
            <a:r>
              <a:rPr lang="en-GB" dirty="0" smtClean="0"/>
              <a:t>removed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	</a:t>
            </a:r>
            <a:r>
              <a:rPr lang="en-GB" b="1" dirty="0" err="1" smtClean="0"/>
              <a:t>check_call</a:t>
            </a:r>
            <a:r>
              <a:rPr lang="en-GB" dirty="0" smtClean="0"/>
              <a:t> </a:t>
            </a:r>
            <a:r>
              <a:rPr lang="en-GB" dirty="0"/>
              <a:t>has access rights of</a:t>
            </a:r>
            <a:r>
              <a:rPr lang="en-GB" b="1" dirty="0"/>
              <a:t> -</a:t>
            </a:r>
            <a:r>
              <a:rPr lang="en-GB" b="1" dirty="0" err="1" smtClean="0"/>
              <a:t>rwxr</a:t>
            </a:r>
            <a:r>
              <a:rPr lang="en-GB" b="1" dirty="0" smtClean="0"/>
              <a:t>-x—x</a:t>
            </a:r>
            <a:endParaRPr lang="en-GB" dirty="0"/>
          </a:p>
          <a:p>
            <a:r>
              <a:rPr lang="en-GB" dirty="0" smtClean="0"/>
              <a:t>This </a:t>
            </a:r>
            <a:r>
              <a:rPr lang="en-GB" dirty="0"/>
              <a:t>gives the owner of the file read, write and execute permission, members of the group read and execute rights, and execute only to other users on the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File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2298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564672"/>
          </a:xfrm>
        </p:spPr>
        <p:txBody>
          <a:bodyPr>
            <a:noAutofit/>
          </a:bodyPr>
          <a:lstStyle/>
          <a:p>
            <a:pPr algn="ctr"/>
            <a:r>
              <a:rPr lang="en-GB" sz="3200" dirty="0" smtClean="0">
                <a:solidFill>
                  <a:srgbClr val="FF0000"/>
                </a:solidFill>
              </a:rPr>
              <a:t>Changing file permissions </a:t>
            </a:r>
            <a:r>
              <a:rPr lang="en-GB" sz="3200" dirty="0" smtClean="0"/>
              <a:t>- </a:t>
            </a:r>
            <a:r>
              <a:rPr lang="en-GB" sz="3200" dirty="0" err="1" smtClean="0"/>
              <a:t>chmod</a:t>
            </a:r>
            <a:r>
              <a:rPr lang="en-GB" sz="3200" dirty="0" smtClean="0"/>
              <a:t> command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used to make </a:t>
            </a:r>
            <a:r>
              <a:rPr lang="en-GB" b="1" dirty="0"/>
              <a:t>alterations</a:t>
            </a:r>
            <a:r>
              <a:rPr lang="en-GB" dirty="0"/>
              <a:t> to file and directory </a:t>
            </a:r>
            <a:r>
              <a:rPr lang="en-GB" dirty="0" smtClean="0"/>
              <a:t>permissions</a:t>
            </a:r>
          </a:p>
          <a:p>
            <a:r>
              <a:rPr lang="en-GB" dirty="0" err="1"/>
              <a:t>c</a:t>
            </a:r>
            <a:r>
              <a:rPr lang="en-GB" dirty="0" err="1" smtClean="0"/>
              <a:t>hmod</a:t>
            </a:r>
            <a:r>
              <a:rPr lang="en-GB" dirty="0" smtClean="0"/>
              <a:t>  &lt;table 1 choice&gt; &lt;table 2 choice&gt; &lt;table 3 choice</a:t>
            </a:r>
            <a:r>
              <a:rPr lang="en-GB" dirty="0" smtClean="0"/>
              <a:t>&gt; &lt;filename&gt;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b="1" dirty="0" smtClean="0"/>
          </a:p>
          <a:p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r>
              <a:rPr lang="en-GB" dirty="0" smtClean="0"/>
              <a:t>The file </a:t>
            </a:r>
            <a:r>
              <a:rPr lang="en-GB" b="1" dirty="0" smtClean="0"/>
              <a:t>message</a:t>
            </a:r>
            <a:r>
              <a:rPr lang="en-GB" dirty="0" smtClean="0"/>
              <a:t> has the permissions -</a:t>
            </a:r>
            <a:r>
              <a:rPr lang="en-GB" b="1" dirty="0" smtClean="0"/>
              <a:t>-</a:t>
            </a:r>
            <a:r>
              <a:rPr lang="en-GB" b="1" dirty="0" err="1" smtClean="0"/>
              <a:t>wx-wx-wx</a:t>
            </a:r>
            <a:r>
              <a:rPr lang="en-GB" dirty="0" smtClean="0"/>
              <a:t> </a:t>
            </a:r>
            <a:endParaRPr lang="en-GB" dirty="0"/>
          </a:p>
          <a:p>
            <a:pPr lvl="1"/>
            <a:r>
              <a:rPr lang="en-GB" dirty="0" smtClean="0"/>
              <a:t>Issuing the command </a:t>
            </a:r>
            <a:r>
              <a:rPr lang="en-GB" b="1" dirty="0" err="1"/>
              <a:t>chmod</a:t>
            </a:r>
            <a:r>
              <a:rPr lang="en-GB" b="1" dirty="0"/>
              <a:t> o-w </a:t>
            </a:r>
            <a:r>
              <a:rPr lang="en-GB" b="1" dirty="0" smtClean="0"/>
              <a:t>message</a:t>
            </a:r>
            <a:endParaRPr lang="en-GB" dirty="0"/>
          </a:p>
          <a:p>
            <a:pPr lvl="1"/>
            <a:r>
              <a:rPr lang="en-GB" dirty="0" smtClean="0"/>
              <a:t>would </a:t>
            </a:r>
            <a:r>
              <a:rPr lang="en-GB" dirty="0"/>
              <a:t>remove write permission for 'other', meaning that only the owner of the file and members of his or her group would then have write access to the file. </a:t>
            </a:r>
            <a:r>
              <a:rPr lang="en-GB" dirty="0" smtClean="0"/>
              <a:t>The </a:t>
            </a:r>
            <a:r>
              <a:rPr lang="en-GB" dirty="0"/>
              <a:t>new permissions are </a:t>
            </a:r>
            <a:r>
              <a:rPr lang="en-GB" b="1" dirty="0" smtClean="0"/>
              <a:t>--</a:t>
            </a:r>
            <a:r>
              <a:rPr lang="en-GB" b="1" dirty="0" err="1" smtClean="0"/>
              <a:t>wx-wx</a:t>
            </a:r>
            <a:r>
              <a:rPr lang="en-GB" b="1" dirty="0" smtClean="0"/>
              <a:t>—x</a:t>
            </a:r>
            <a:endParaRPr lang="en-GB" dirty="0" smtClean="0"/>
          </a:p>
          <a:p>
            <a:pPr marL="0" indent="0">
              <a:buNone/>
            </a:pPr>
            <a:endParaRPr lang="en-GB" b="1" dirty="0" smtClean="0"/>
          </a:p>
          <a:p>
            <a:r>
              <a:rPr lang="en-GB" dirty="0" smtClean="0"/>
              <a:t>The file </a:t>
            </a:r>
            <a:r>
              <a:rPr lang="en-GB" b="1" dirty="0" smtClean="0"/>
              <a:t>test</a:t>
            </a:r>
            <a:r>
              <a:rPr lang="en-GB" dirty="0" smtClean="0"/>
              <a:t> has the permissions </a:t>
            </a:r>
            <a:r>
              <a:rPr lang="en-GB" b="1" dirty="0" smtClean="0"/>
              <a:t>--</a:t>
            </a:r>
            <a:r>
              <a:rPr lang="en-GB" b="1" dirty="0" err="1"/>
              <a:t>wx</a:t>
            </a:r>
            <a:r>
              <a:rPr lang="en-GB" b="1" dirty="0"/>
              <a:t>--</a:t>
            </a:r>
            <a:r>
              <a:rPr lang="en-GB" b="1" dirty="0" smtClean="0"/>
              <a:t>x—x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Issuing the command </a:t>
            </a:r>
            <a:r>
              <a:rPr lang="en-GB" b="1" dirty="0" err="1" smtClean="0"/>
              <a:t>chmod</a:t>
            </a:r>
            <a:r>
              <a:rPr lang="en-GB" b="1" dirty="0" smtClean="0"/>
              <a:t> </a:t>
            </a:r>
            <a:r>
              <a:rPr lang="en-GB" b="1" dirty="0" err="1"/>
              <a:t>u+r</a:t>
            </a:r>
            <a:r>
              <a:rPr lang="en-GB" b="1" dirty="0"/>
              <a:t> </a:t>
            </a:r>
            <a:r>
              <a:rPr lang="en-GB" b="1" dirty="0" smtClean="0"/>
              <a:t>test</a:t>
            </a:r>
            <a:endParaRPr lang="en-GB" dirty="0"/>
          </a:p>
          <a:p>
            <a:pPr lvl="1"/>
            <a:r>
              <a:rPr lang="en-GB" dirty="0"/>
              <a:t>would give read permission to the owner of the file (i.e., user). After the command had been issued, the permissions would be </a:t>
            </a:r>
            <a:r>
              <a:rPr lang="en-GB" b="1" dirty="0" smtClean="0"/>
              <a:t>-</a:t>
            </a:r>
            <a:r>
              <a:rPr lang="en-GB" b="1" dirty="0" err="1" smtClean="0"/>
              <a:t>rwx</a:t>
            </a:r>
            <a:r>
              <a:rPr lang="en-GB" b="1" dirty="0" smtClean="0"/>
              <a:t>-</a:t>
            </a:r>
            <a:r>
              <a:rPr lang="en-GB" b="1" dirty="0"/>
              <a:t>-x--x</a:t>
            </a:r>
            <a:endParaRPr lang="en-GB" dirty="0"/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47802"/>
              </p:ext>
            </p:extLst>
          </p:nvPr>
        </p:nvGraphicFramePr>
        <p:xfrm>
          <a:off x="1115616" y="2276872"/>
          <a:ext cx="194421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108"/>
                <a:gridCol w="972108"/>
              </a:tblGrid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user</a:t>
                      </a:r>
                      <a:endParaRPr lang="en-GB" dirty="0"/>
                    </a:p>
                  </a:txBody>
                  <a:tcPr/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group</a:t>
                      </a:r>
                      <a:endParaRPr lang="en-GB" dirty="0"/>
                    </a:p>
                  </a:txBody>
                  <a:tcPr/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other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021315"/>
              </p:ext>
            </p:extLst>
          </p:nvPr>
        </p:nvGraphicFramePr>
        <p:xfrm>
          <a:off x="3419872" y="2276873"/>
          <a:ext cx="194421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108"/>
                <a:gridCol w="972108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add</a:t>
                      </a:r>
                      <a:endParaRPr lang="en-GB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remove</a:t>
                      </a:r>
                      <a:endParaRPr lang="en-GB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=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set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11232"/>
              </p:ext>
            </p:extLst>
          </p:nvPr>
        </p:nvGraphicFramePr>
        <p:xfrm>
          <a:off x="5868144" y="2276872"/>
          <a:ext cx="194421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108"/>
                <a:gridCol w="972108"/>
              </a:tblGrid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read</a:t>
                      </a:r>
                      <a:endParaRPr lang="en-GB" dirty="0"/>
                    </a:p>
                  </a:txBody>
                  <a:tcPr/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write</a:t>
                      </a:r>
                      <a:endParaRPr lang="en-GB" dirty="0"/>
                    </a:p>
                  </a:txBody>
                  <a:tcPr/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execute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File Management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34290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table 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372200" y="34372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table 3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851920" y="343301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table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1314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80696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Changing file permissions </a:t>
            </a:r>
            <a:r>
              <a:rPr lang="en-GB" sz="3200" dirty="0"/>
              <a:t>- </a:t>
            </a:r>
            <a:r>
              <a:rPr lang="en-GB" sz="3200" dirty="0" err="1"/>
              <a:t>chmod</a:t>
            </a:r>
            <a:r>
              <a:rPr lang="en-GB" sz="3200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Alternatively:</a:t>
            </a:r>
          </a:p>
          <a:p>
            <a:r>
              <a:rPr lang="en-GB" dirty="0" smtClean="0"/>
              <a:t>place </a:t>
            </a:r>
            <a:r>
              <a:rPr lang="en-GB" dirty="0"/>
              <a:t>a three digit number between the </a:t>
            </a:r>
            <a:r>
              <a:rPr lang="en-GB" dirty="0" err="1"/>
              <a:t>chmod</a:t>
            </a:r>
            <a:r>
              <a:rPr lang="en-GB" dirty="0"/>
              <a:t> command and the name of the file or directory whose permissions are to be </a:t>
            </a:r>
            <a:r>
              <a:rPr lang="en-GB" dirty="0" smtClean="0"/>
              <a:t>altered</a:t>
            </a:r>
          </a:p>
          <a:p>
            <a:r>
              <a:rPr lang="en-GB" dirty="0"/>
              <a:t>first digit indicates the permissions being granted to the owner, the second digit for the group access rights and the final digit for the permissions required for </a:t>
            </a:r>
            <a:r>
              <a:rPr lang="en-GB" dirty="0" smtClean="0"/>
              <a:t>other</a:t>
            </a:r>
          </a:p>
          <a:p>
            <a:r>
              <a:rPr lang="en-GB" dirty="0" smtClean="0"/>
              <a:t>Each type of permission (read, write and execute) is allocated a numeric value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each </a:t>
            </a:r>
            <a:r>
              <a:rPr lang="en-GB" dirty="0"/>
              <a:t>of the three digits is the total of the permissions being granted to either owner, group or </a:t>
            </a:r>
            <a:r>
              <a:rPr lang="en-GB" dirty="0" smtClean="0"/>
              <a:t>other</a:t>
            </a:r>
            <a:endParaRPr lang="en-GB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err="1" smtClean="0"/>
              <a:t>chmod</a:t>
            </a:r>
            <a:r>
              <a:rPr lang="en-GB" b="1" dirty="0" smtClean="0"/>
              <a:t> </a:t>
            </a:r>
            <a:r>
              <a:rPr lang="en-GB" b="1" dirty="0"/>
              <a:t>777 </a:t>
            </a:r>
            <a:r>
              <a:rPr lang="en-GB" b="1" dirty="0" smtClean="0"/>
              <a:t>file2</a:t>
            </a:r>
            <a:endParaRPr lang="en-GB" dirty="0" smtClean="0"/>
          </a:p>
          <a:p>
            <a:r>
              <a:rPr lang="en-GB" dirty="0"/>
              <a:t>grant read, write and execute rights to </a:t>
            </a:r>
            <a:r>
              <a:rPr lang="en-GB" dirty="0" smtClean="0"/>
              <a:t>owner, </a:t>
            </a:r>
            <a:r>
              <a:rPr lang="en-GB" dirty="0"/>
              <a:t>group and other, 7 being the total of the read, write and execute permissions being </a:t>
            </a:r>
            <a:r>
              <a:rPr lang="en-GB" dirty="0"/>
              <a:t>granted (4+2+1)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1163"/>
              </p:ext>
            </p:extLst>
          </p:nvPr>
        </p:nvGraphicFramePr>
        <p:xfrm>
          <a:off x="3779912" y="3356992"/>
          <a:ext cx="194421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108"/>
                <a:gridCol w="972108"/>
              </a:tblGrid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read</a:t>
                      </a:r>
                      <a:endParaRPr lang="en-GB" dirty="0"/>
                    </a:p>
                  </a:txBody>
                  <a:tcPr/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write</a:t>
                      </a:r>
                      <a:endParaRPr lang="en-GB" dirty="0"/>
                    </a:p>
                  </a:txBody>
                  <a:tcPr/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execute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File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91827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S:\</a:t>
            </a:r>
            <a:r>
              <a:rPr lang="en-GB" dirty="0" smtClean="0"/>
              <a:t>hccomp\Dawn\MUOS\Exercises\Activity3-LinuxCommands3.docx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04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Interacting with the 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Most users do not interact directly with the OS, they use applications or provided utilities</a:t>
            </a:r>
          </a:p>
          <a:p>
            <a:r>
              <a:rPr lang="en-GB" dirty="0" smtClean="0"/>
              <a:t>Interacting directly with the OS is normally only attempted by technical users and system administrators.</a:t>
            </a:r>
          </a:p>
          <a:p>
            <a:pPr lvl="1"/>
            <a:r>
              <a:rPr lang="en-GB" dirty="0" smtClean="0"/>
              <a:t>Technical users such as software engineers are required to install and configure clients software on Linux servers therefore they need to be able to access the file system</a:t>
            </a:r>
          </a:p>
          <a:p>
            <a:pPr lvl="1"/>
            <a:r>
              <a:rPr lang="en-GB" dirty="0" smtClean="0"/>
              <a:t>System administrators have to install, configure and maintain the server.  This involves maintaining the network environment, maintaining the health of the servers (security), keeping the OS up to date, installing/maintaining any application software, addressing issues raised by users e.g. performance.</a:t>
            </a:r>
          </a:p>
          <a:p>
            <a:pPr marL="2743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58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Linux Shell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>
            <a:normAutofit/>
          </a:bodyPr>
          <a:lstStyle/>
          <a:p>
            <a:r>
              <a:rPr lang="en-GB" dirty="0" smtClean="0"/>
              <a:t>At the heart of the OS is a core series of machine instructions known as the Kernel, which has control over everything that occurs in the system</a:t>
            </a:r>
          </a:p>
          <a:p>
            <a:r>
              <a:rPr lang="en-GB" dirty="0" smtClean="0"/>
              <a:t>Kernel is a technical program, not user-friendly , designed to communicate with electronic components</a:t>
            </a:r>
          </a:p>
          <a:p>
            <a:r>
              <a:rPr lang="en-GB" dirty="0" smtClean="0"/>
              <a:t>So how do we communicate with the Kernel?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5083" y="3718679"/>
            <a:ext cx="4320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/>
              <a:t>A Linux “shell” is a facility that allows the user to communicate directly with the Kernel in a human-readable </a:t>
            </a:r>
            <a:r>
              <a:rPr lang="en-GB" dirty="0" smtClean="0"/>
              <a:t>form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Shell translates English style command line instructions so they can be processed by the </a:t>
            </a:r>
            <a:r>
              <a:rPr lang="en-GB" dirty="0" smtClean="0"/>
              <a:t>Kernel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Default Linux shell program is called the Bourne Again Shell (BASH)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66" y="3785557"/>
            <a:ext cx="3894236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2627784" y="4149080"/>
            <a:ext cx="23042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04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Linux Command Format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  <a:ln>
            <a:noFill/>
          </a:ln>
        </p:spPr>
        <p:txBody>
          <a:bodyPr>
            <a:normAutofit fontScale="85000" lnSpcReduction="10000"/>
          </a:bodyPr>
          <a:lstStyle/>
          <a:p>
            <a:r>
              <a:rPr lang="en-GB" dirty="0"/>
              <a:t>On most Linux systems a program </a:t>
            </a:r>
            <a:r>
              <a:rPr lang="en-GB" dirty="0" smtClean="0"/>
              <a:t>called </a:t>
            </a:r>
            <a:r>
              <a:rPr lang="en-GB" b="1" dirty="0" smtClean="0"/>
              <a:t>bash</a:t>
            </a:r>
            <a:r>
              <a:rPr lang="en-GB" dirty="0" smtClean="0"/>
              <a:t> (which </a:t>
            </a:r>
            <a:r>
              <a:rPr lang="en-GB" dirty="0"/>
              <a:t>stands for Bourne Again </a:t>
            </a:r>
            <a:r>
              <a:rPr lang="en-GB" dirty="0" err="1"/>
              <a:t>SHell</a:t>
            </a:r>
            <a:r>
              <a:rPr lang="en-GB" dirty="0"/>
              <a:t>, an enhanced version of the original Unix shell program, </a:t>
            </a:r>
            <a:r>
              <a:rPr lang="en-GB" dirty="0" err="1" smtClean="0"/>
              <a:t>sh</a:t>
            </a:r>
            <a:r>
              <a:rPr lang="en-GB" dirty="0" smtClean="0"/>
              <a:t>) </a:t>
            </a:r>
            <a:r>
              <a:rPr lang="en-GB" dirty="0"/>
              <a:t>acts as the shell </a:t>
            </a:r>
            <a:r>
              <a:rPr lang="en-GB" dirty="0" smtClean="0"/>
              <a:t>program</a:t>
            </a:r>
          </a:p>
          <a:p>
            <a:r>
              <a:rPr lang="en-GB" dirty="0" smtClean="0"/>
              <a:t>shell understands a large number of commands, each of which are entered at the prompt</a:t>
            </a:r>
          </a:p>
          <a:p>
            <a:r>
              <a:rPr lang="en-GB" dirty="0"/>
              <a:t>You should see a </a:t>
            </a:r>
            <a:r>
              <a:rPr lang="en-GB" i="1" dirty="0"/>
              <a:t>shell prompt</a:t>
            </a:r>
            <a:r>
              <a:rPr lang="en-GB" dirty="0"/>
              <a:t> that contains your user name and the name of the machine followed by a dollar sign. Something like this:</a:t>
            </a:r>
          </a:p>
          <a:p>
            <a:pPr marL="393192" lvl="1" indent="0">
              <a:buNone/>
            </a:pPr>
            <a:r>
              <a:rPr lang="en-GB" dirty="0" smtClean="0"/>
              <a:t>	</a:t>
            </a:r>
          </a:p>
          <a:p>
            <a:pPr marL="393192" lvl="1" indent="0">
              <a:buNone/>
            </a:pPr>
            <a:r>
              <a:rPr lang="en-GB" dirty="0"/>
              <a:t>	</a:t>
            </a:r>
            <a:r>
              <a:rPr lang="en-GB" dirty="0" smtClean="0"/>
              <a:t>[</a:t>
            </a:r>
            <a:r>
              <a:rPr lang="en-GB" dirty="0" err="1"/>
              <a:t>me@linuxbox</a:t>
            </a:r>
            <a:r>
              <a:rPr lang="en-GB" dirty="0"/>
              <a:t> me]$</a:t>
            </a:r>
          </a:p>
          <a:p>
            <a:endParaRPr lang="en-GB" dirty="0" smtClean="0"/>
          </a:p>
          <a:p>
            <a:r>
              <a:rPr lang="en-GB" dirty="0" smtClean="0"/>
              <a:t>Commands can have a number of options that </a:t>
            </a:r>
            <a:r>
              <a:rPr lang="en-GB" i="1" dirty="0" smtClean="0"/>
              <a:t>may </a:t>
            </a:r>
            <a:r>
              <a:rPr lang="en-GB" dirty="0" smtClean="0"/>
              <a:t>be specified to modify their behaviour, each option is prefixed by a hyphen</a:t>
            </a:r>
          </a:p>
          <a:p>
            <a:r>
              <a:rPr lang="en-GB" dirty="0" smtClean="0"/>
              <a:t>Some commands accept arguments that provide data to be used by the command</a:t>
            </a:r>
          </a:p>
          <a:p>
            <a:r>
              <a:rPr lang="en-GB" dirty="0" smtClean="0"/>
              <a:t>Typical syntax of a shell command: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 smtClean="0"/>
              <a:t>	</a:t>
            </a:r>
            <a:r>
              <a:rPr lang="en-GB" b="1" i="1" dirty="0" smtClean="0">
                <a:solidFill>
                  <a:schemeClr val="accent1"/>
                </a:solidFill>
              </a:rPr>
              <a:t>command –option argument</a:t>
            </a:r>
          </a:p>
          <a:p>
            <a:pPr marL="0" indent="0">
              <a:buNone/>
            </a:pP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044415" y="3573016"/>
            <a:ext cx="4608512" cy="93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i="1" dirty="0"/>
              <a:t>If the last character of your shell prompt is # rather than $, you are operating as the </a:t>
            </a:r>
            <a:r>
              <a:rPr lang="en-GB" i="1" dirty="0" err="1"/>
              <a:t>superuser</a:t>
            </a:r>
            <a:r>
              <a:rPr lang="en-GB" i="1" dirty="0"/>
              <a:t> (logged in as root user)</a:t>
            </a:r>
          </a:p>
        </p:txBody>
      </p:sp>
    </p:spTree>
    <p:extLst>
      <p:ext uri="{BB962C8B-B14F-4D97-AF65-F5344CB8AC3E}">
        <p14:creationId xmlns:p14="http://schemas.microsoft.com/office/powerpoint/2010/main" val="224386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Linux 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i="1" dirty="0" smtClean="0">
                <a:solidFill>
                  <a:srgbClr val="FF0000"/>
                </a:solidFill>
              </a:rPr>
              <a:t>When describing commands I use the &lt;  &gt; notation to indicate that you must replace this with a value, and the description of the value is given within the angled brackets</a:t>
            </a:r>
          </a:p>
          <a:p>
            <a:r>
              <a:rPr lang="en-GB" sz="1800" b="1" dirty="0" smtClean="0">
                <a:solidFill>
                  <a:schemeClr val="accent1">
                    <a:lumMod val="75000"/>
                  </a:schemeClr>
                </a:solidFill>
              </a:rPr>
              <a:t>man </a:t>
            </a:r>
            <a:r>
              <a:rPr lang="en-GB" sz="1800" b="1" i="1" dirty="0" smtClean="0">
                <a:solidFill>
                  <a:schemeClr val="accent1">
                    <a:lumMod val="75000"/>
                  </a:schemeClr>
                </a:solidFill>
              </a:rPr>
              <a:t>&lt;command&gt;</a:t>
            </a:r>
            <a:r>
              <a:rPr lang="en-GB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1800" dirty="0"/>
              <a:t>- allows users to access the system's on-line manual </a:t>
            </a:r>
            <a:r>
              <a:rPr lang="en-GB" sz="1800" dirty="0" smtClean="0"/>
              <a:t>pages.  The manual pages give you full information on the command you search for i.e. description, options, arguments</a:t>
            </a:r>
          </a:p>
          <a:p>
            <a:pPr lvl="1"/>
            <a:r>
              <a:rPr lang="en-GB" sz="1800" dirty="0" smtClean="0"/>
              <a:t>e.g. man ls</a:t>
            </a:r>
            <a:r>
              <a:rPr lang="en-GB" dirty="0" smtClean="0"/>
              <a:t>	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933" y="3303265"/>
            <a:ext cx="5209244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23" y="3284984"/>
            <a:ext cx="3872409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/>
              <a:t>Navigating man pages</a:t>
            </a:r>
          </a:p>
          <a:p>
            <a:endParaRPr lang="en-GB" dirty="0"/>
          </a:p>
          <a:p>
            <a:r>
              <a:rPr lang="en-GB" dirty="0" smtClean="0"/>
              <a:t>Up/Down- </a:t>
            </a:r>
            <a:r>
              <a:rPr lang="en-GB" dirty="0">
                <a:solidFill>
                  <a:schemeClr val="accent1"/>
                </a:solidFill>
              </a:rPr>
              <a:t>Up &amp; Down </a:t>
            </a:r>
            <a:r>
              <a:rPr lang="en-GB" dirty="0" smtClean="0">
                <a:solidFill>
                  <a:schemeClr val="accent1"/>
                </a:solidFill>
              </a:rPr>
              <a:t>Keys</a:t>
            </a:r>
            <a:r>
              <a:rPr lang="en-GB" dirty="0">
                <a:solidFill>
                  <a:schemeClr val="accent1"/>
                </a:solidFill>
              </a:rPr>
              <a:t/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 smtClean="0"/>
              <a:t>Page Up/Down </a:t>
            </a:r>
            <a:r>
              <a:rPr lang="en-GB" dirty="0"/>
              <a:t>- </a:t>
            </a:r>
            <a:r>
              <a:rPr lang="en-GB" dirty="0" err="1">
                <a:solidFill>
                  <a:schemeClr val="accent1"/>
                </a:solidFill>
              </a:rPr>
              <a:t>PgUp</a:t>
            </a:r>
            <a:r>
              <a:rPr lang="en-GB" dirty="0">
                <a:solidFill>
                  <a:schemeClr val="accent1"/>
                </a:solidFill>
              </a:rPr>
              <a:t>/</a:t>
            </a:r>
            <a:r>
              <a:rPr lang="en-GB" dirty="0" err="1">
                <a:solidFill>
                  <a:schemeClr val="accent1"/>
                </a:solidFill>
              </a:rPr>
              <a:t>PgDn</a:t>
            </a:r>
            <a:r>
              <a:rPr lang="en-GB" dirty="0">
                <a:solidFill>
                  <a:schemeClr val="accent1"/>
                </a:solidFill>
              </a:rPr>
              <a:t> Keys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 smtClean="0"/>
              <a:t>Search </a:t>
            </a:r>
            <a:r>
              <a:rPr lang="en-GB" dirty="0"/>
              <a:t>- </a:t>
            </a:r>
            <a:r>
              <a:rPr lang="en-GB" dirty="0">
                <a:solidFill>
                  <a:schemeClr val="accent1"/>
                </a:solidFill>
              </a:rPr>
              <a:t>'/foo'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 smtClean="0"/>
              <a:t>Search </a:t>
            </a:r>
            <a:r>
              <a:rPr lang="en-GB" dirty="0"/>
              <a:t>Next - </a:t>
            </a:r>
            <a:r>
              <a:rPr lang="en-GB" dirty="0">
                <a:solidFill>
                  <a:schemeClr val="accent1"/>
                </a:solidFill>
              </a:rPr>
              <a:t>'/' or N key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 smtClean="0"/>
              <a:t>Summary </a:t>
            </a:r>
            <a:r>
              <a:rPr lang="en-GB" dirty="0"/>
              <a:t>of Commands (help) -</a:t>
            </a:r>
            <a:r>
              <a:rPr lang="en-GB" dirty="0">
                <a:solidFill>
                  <a:schemeClr val="accent1"/>
                </a:solidFill>
              </a:rPr>
              <a:t> h 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 smtClean="0"/>
              <a:t>Quit </a:t>
            </a:r>
            <a:r>
              <a:rPr lang="en-GB" dirty="0"/>
              <a:t>- </a:t>
            </a:r>
            <a:r>
              <a:rPr lang="en-GB" dirty="0">
                <a:solidFill>
                  <a:schemeClr val="accent1"/>
                </a:solidFill>
              </a:rPr>
              <a:t>q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smtClean="0"/>
              <a:t>Down </a:t>
            </a:r>
            <a:r>
              <a:rPr lang="en-GB" dirty="0"/>
              <a:t>1 Screen - </a:t>
            </a:r>
            <a:r>
              <a:rPr lang="en-GB" dirty="0">
                <a:solidFill>
                  <a:schemeClr val="accent1"/>
                </a:solidFill>
              </a:rPr>
              <a:t>Spacebar or D 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Up </a:t>
            </a:r>
            <a:r>
              <a:rPr lang="en-GB" dirty="0"/>
              <a:t>1 Screen -</a:t>
            </a:r>
            <a:r>
              <a:rPr lang="en-GB" dirty="0">
                <a:solidFill>
                  <a:schemeClr val="accent1"/>
                </a:solidFill>
              </a:rPr>
              <a:t> B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smtClean="0"/>
              <a:t>Down </a:t>
            </a:r>
            <a:r>
              <a:rPr lang="en-GB" dirty="0"/>
              <a:t>1 line - </a:t>
            </a:r>
            <a:r>
              <a:rPr lang="en-GB" dirty="0">
                <a:solidFill>
                  <a:schemeClr val="accent1"/>
                </a:solidFill>
              </a:rPr>
              <a:t>Enter </a:t>
            </a:r>
          </a:p>
        </p:txBody>
      </p:sp>
    </p:spTree>
    <p:extLst>
      <p:ext uri="{BB962C8B-B14F-4D97-AF65-F5344CB8AC3E}">
        <p14:creationId xmlns:p14="http://schemas.microsoft.com/office/powerpoint/2010/main" val="100288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Linux Commands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457965"/>
              </p:ext>
            </p:extLst>
          </p:nvPr>
        </p:nvGraphicFramePr>
        <p:xfrm>
          <a:off x="457200" y="1700209"/>
          <a:ext cx="8229600" cy="4393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3218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COMMAND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</a:tr>
              <a:tr h="73218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on-line manual pages</a:t>
                      </a:r>
                      <a:endParaRPr lang="en-GB" dirty="0"/>
                    </a:p>
                  </a:txBody>
                  <a:tcPr/>
                </a:tc>
              </a:tr>
              <a:tr h="732181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list all</a:t>
                      </a:r>
                      <a:r>
                        <a:rPr lang="en-GB" baseline="0" dirty="0" smtClean="0"/>
                        <a:t> files/sub-directories</a:t>
                      </a:r>
                      <a:endParaRPr lang="en-GB" dirty="0"/>
                    </a:p>
                  </a:txBody>
                  <a:tcPr/>
                </a:tc>
              </a:tr>
              <a:tr h="73218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current date and time</a:t>
                      </a:r>
                      <a:endParaRPr lang="en-GB" dirty="0"/>
                    </a:p>
                  </a:txBody>
                  <a:tcPr/>
                </a:tc>
              </a:tr>
              <a:tr h="73218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who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list of users logged</a:t>
                      </a:r>
                      <a:r>
                        <a:rPr lang="en-GB" baseline="0" dirty="0" smtClean="0"/>
                        <a:t> on to system</a:t>
                      </a:r>
                      <a:endParaRPr lang="en-GB" dirty="0"/>
                    </a:p>
                  </a:txBody>
                  <a:tcPr/>
                </a:tc>
              </a:tr>
              <a:tr h="732181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produces a calendar</a:t>
                      </a:r>
                      <a:r>
                        <a:rPr lang="en-GB" baseline="0" dirty="0" smtClean="0"/>
                        <a:t> for any given date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069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2870</TotalTime>
  <Words>3039</Words>
  <Application>Microsoft Office PowerPoint</Application>
  <PresentationFormat>On-screen Show (4:3)</PresentationFormat>
  <Paragraphs>522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Flow</vt:lpstr>
      <vt:lpstr>HND Networking: Multi User Operating Systems (DH3A 34) Week 3</vt:lpstr>
      <vt:lpstr>Virtual box &amp; Linux</vt:lpstr>
      <vt:lpstr>Installing virtual box and Debian</vt:lpstr>
      <vt:lpstr>Adding a user account - Debian</vt:lpstr>
      <vt:lpstr>Interacting with the OS</vt:lpstr>
      <vt:lpstr>Linux Shell</vt:lpstr>
      <vt:lpstr>Linux Command Format</vt:lpstr>
      <vt:lpstr>Linux Commands</vt:lpstr>
      <vt:lpstr>Linux Commands</vt:lpstr>
      <vt:lpstr>ACTIVITY</vt:lpstr>
      <vt:lpstr>What is a File System?</vt:lpstr>
      <vt:lpstr>Linux File System</vt:lpstr>
      <vt:lpstr>Linux File System</vt:lpstr>
      <vt:lpstr>Linux File System Standard Directories</vt:lpstr>
      <vt:lpstr>Linux file system Vs Windows file system</vt:lpstr>
      <vt:lpstr>Linux File System Paths</vt:lpstr>
      <vt:lpstr>File System - Paths</vt:lpstr>
      <vt:lpstr>File System - Paths</vt:lpstr>
      <vt:lpstr>File System - Paths</vt:lpstr>
      <vt:lpstr>File System Paths – special directory notations</vt:lpstr>
      <vt:lpstr>Linux Files</vt:lpstr>
      <vt:lpstr>Linux File Names</vt:lpstr>
      <vt:lpstr>PowerPoint Presentation</vt:lpstr>
      <vt:lpstr>List contents of a directory - ls command</vt:lpstr>
      <vt:lpstr>Update/create a file -touch command</vt:lpstr>
      <vt:lpstr>Display/create file contents - cat command</vt:lpstr>
      <vt:lpstr>Display file contents - more command</vt:lpstr>
      <vt:lpstr>Display file contents - pg command</vt:lpstr>
      <vt:lpstr>Send file to printer - lp command</vt:lpstr>
      <vt:lpstr>Copy file - cp command</vt:lpstr>
      <vt:lpstr>Rename/move file - mv command</vt:lpstr>
      <vt:lpstr>Delete file - rm command</vt:lpstr>
      <vt:lpstr>Create a link to file/directory - ln command</vt:lpstr>
      <vt:lpstr>ACTIVITY</vt:lpstr>
      <vt:lpstr>Wildcards</vt:lpstr>
      <vt:lpstr>Wildcard *</vt:lpstr>
      <vt:lpstr>Wildcard ?</vt:lpstr>
      <vt:lpstr>Wildcard []</vt:lpstr>
      <vt:lpstr>Creating a directory - mkdir command</vt:lpstr>
      <vt:lpstr>Removing a directory - rmdir command</vt:lpstr>
      <vt:lpstr>PowerPoint Presentation</vt:lpstr>
      <vt:lpstr>Changing directory - cd command</vt:lpstr>
      <vt:lpstr>Parent, current and home directories</vt:lpstr>
      <vt:lpstr>File Permissions</vt:lpstr>
      <vt:lpstr>File Permissions</vt:lpstr>
      <vt:lpstr>Changing file permissions - chmod command</vt:lpstr>
      <vt:lpstr>Changing file permissions - chmod command</vt:lpstr>
      <vt:lpstr>ACTIVITY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NQ1 Computing Introduction to Programming</dc:title>
  <dc:creator>stevenanddawn</dc:creator>
  <cp:lastModifiedBy>Dawn Wilson</cp:lastModifiedBy>
  <cp:revision>386</cp:revision>
  <dcterms:created xsi:type="dcterms:W3CDTF">2014-08-20T09:50:30Z</dcterms:created>
  <dcterms:modified xsi:type="dcterms:W3CDTF">2018-04-17T14:16:14Z</dcterms:modified>
</cp:coreProperties>
</file>