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1"/>
  </p:notesMasterIdLst>
  <p:sldIdLst>
    <p:sldId id="256" r:id="rId2"/>
    <p:sldId id="328" r:id="rId3"/>
    <p:sldId id="310" r:id="rId4"/>
    <p:sldId id="311" r:id="rId5"/>
    <p:sldId id="312" r:id="rId6"/>
    <p:sldId id="313" r:id="rId7"/>
    <p:sldId id="314" r:id="rId8"/>
    <p:sldId id="315" r:id="rId9"/>
    <p:sldId id="316" r:id="rId10"/>
    <p:sldId id="317" r:id="rId11"/>
    <p:sldId id="318" r:id="rId12"/>
    <p:sldId id="319" r:id="rId13"/>
    <p:sldId id="320" r:id="rId14"/>
    <p:sldId id="321" r:id="rId15"/>
    <p:sldId id="322" r:id="rId16"/>
    <p:sldId id="323" r:id="rId17"/>
    <p:sldId id="324" r:id="rId18"/>
    <p:sldId id="325" r:id="rId19"/>
    <p:sldId id="326"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5588" autoAdjust="0"/>
    <p:restoredTop sz="94671" autoAdjust="0"/>
  </p:normalViewPr>
  <p:slideViewPr>
    <p:cSldViewPr>
      <p:cViewPr varScale="1">
        <p:scale>
          <a:sx n="70" d="100"/>
          <a:sy n="70" d="100"/>
        </p:scale>
        <p:origin x="-82" y="-269"/>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1D609EF-EBB7-421D-90EE-3196F1BD4A87}" type="datetimeFigureOut">
              <a:rPr lang="en-GB" smtClean="0"/>
              <a:t>23/04/2018</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11F37F9-8805-47E2-90CF-EE7B6811D20D}" type="slidenum">
              <a:rPr lang="en-GB" smtClean="0"/>
              <a:t>‹#›</a:t>
            </a:fld>
            <a:endParaRPr lang="en-GB"/>
          </a:p>
        </p:txBody>
      </p:sp>
    </p:spTree>
    <p:extLst>
      <p:ext uri="{BB962C8B-B14F-4D97-AF65-F5344CB8AC3E}">
        <p14:creationId xmlns:p14="http://schemas.microsoft.com/office/powerpoint/2010/main" val="10451153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2E317F34-63E4-482E-ACC6-8F81F219B242}" type="slidenum">
              <a:rPr lang="en-GB" smtClean="0"/>
              <a:t>12</a:t>
            </a:fld>
            <a:endParaRPr lang="en-GB"/>
          </a:p>
        </p:txBody>
      </p:sp>
    </p:spTree>
    <p:extLst>
      <p:ext uri="{BB962C8B-B14F-4D97-AF65-F5344CB8AC3E}">
        <p14:creationId xmlns:p14="http://schemas.microsoft.com/office/powerpoint/2010/main" val="16539363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dirty="0" smtClean="0"/>
              <a:t>Click to edit Master title style</a:t>
            </a:r>
            <a:endParaRPr kumimoji="0" lang="en-US" dirty="0"/>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dirty="0" smtClean="0"/>
              <a:t>Click to edit Master subtitle style</a:t>
            </a:r>
            <a:endParaRPr kumimoji="0" lang="en-US" dirty="0"/>
          </a:p>
        </p:txBody>
      </p:sp>
      <p:sp>
        <p:nvSpPr>
          <p:cNvPr id="30" name="Date Placeholder 29"/>
          <p:cNvSpPr>
            <a:spLocks noGrp="1"/>
          </p:cNvSpPr>
          <p:nvPr>
            <p:ph type="dt" sz="half" idx="10"/>
          </p:nvPr>
        </p:nvSpPr>
        <p:spPr/>
        <p:txBody>
          <a:bodyPr/>
          <a:lstStyle/>
          <a:p>
            <a:fld id="{94DC7686-A8B1-4B8F-9D21-FF305E435517}" type="datetimeFigureOut">
              <a:rPr lang="en-GB" smtClean="0"/>
              <a:t>23/04/2018</a:t>
            </a:fld>
            <a:endParaRPr lang="en-GB" dirty="0"/>
          </a:p>
        </p:txBody>
      </p:sp>
      <p:sp>
        <p:nvSpPr>
          <p:cNvPr id="19" name="Footer Placeholder 18"/>
          <p:cNvSpPr>
            <a:spLocks noGrp="1"/>
          </p:cNvSpPr>
          <p:nvPr>
            <p:ph type="ftr" sz="quarter" idx="11"/>
          </p:nvPr>
        </p:nvSpPr>
        <p:spPr/>
        <p:txBody>
          <a:bodyPr/>
          <a:lstStyle/>
          <a:p>
            <a:endParaRPr lang="en-GB" dirty="0"/>
          </a:p>
        </p:txBody>
      </p:sp>
      <p:sp>
        <p:nvSpPr>
          <p:cNvPr id="27" name="Slide Number Placeholder 26"/>
          <p:cNvSpPr>
            <a:spLocks noGrp="1"/>
          </p:cNvSpPr>
          <p:nvPr>
            <p:ph type="sldNum" sz="quarter" idx="12"/>
          </p:nvPr>
        </p:nvSpPr>
        <p:spPr/>
        <p:txBody>
          <a:bodyPr/>
          <a:lstStyle/>
          <a:p>
            <a:endParaRPr lang="en-GB" dirty="0"/>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4DC7686-A8B1-4B8F-9D21-FF305E435517}" type="datetimeFigureOut">
              <a:rPr lang="en-GB" smtClean="0"/>
              <a:t>23/04/2018</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032FB646-FF89-496F-85DB-C678F5944239}" type="slidenum">
              <a:rPr lang="en-GB" smtClean="0"/>
              <a:t>‹#›</a:t>
            </a:fld>
            <a:endParaRPr lang="en-GB"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4DC7686-A8B1-4B8F-9D21-FF305E435517}" type="datetimeFigureOut">
              <a:rPr lang="en-GB" smtClean="0"/>
              <a:t>23/04/2018</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032FB646-FF89-496F-85DB-C678F5944239}" type="slidenum">
              <a:rPr lang="en-GB" smtClean="0"/>
              <a:t>‹#›</a:t>
            </a:fld>
            <a:endParaRPr lang="en-GB"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
        <p:nvSpPr>
          <p:cNvPr id="4" name="Date Placeholder 3"/>
          <p:cNvSpPr>
            <a:spLocks noGrp="1"/>
          </p:cNvSpPr>
          <p:nvPr>
            <p:ph type="dt" sz="half" idx="10"/>
          </p:nvPr>
        </p:nvSpPr>
        <p:spPr/>
        <p:txBody>
          <a:bodyPr/>
          <a:lstStyle/>
          <a:p>
            <a:fld id="{94DC7686-A8B1-4B8F-9D21-FF305E435517}" type="datetimeFigureOut">
              <a:rPr lang="en-GB" smtClean="0"/>
              <a:t>23/04/2018</a:t>
            </a:fld>
            <a:endParaRPr lang="en-GB" dirty="0"/>
          </a:p>
        </p:txBody>
      </p:sp>
      <p:sp>
        <p:nvSpPr>
          <p:cNvPr id="5" name="Footer Placeholder 4"/>
          <p:cNvSpPr>
            <a:spLocks noGrp="1"/>
          </p:cNvSpPr>
          <p:nvPr>
            <p:ph type="ftr" sz="quarter" idx="11"/>
          </p:nvPr>
        </p:nvSpPr>
        <p:spPr/>
        <p:txBody>
          <a:bodyPr/>
          <a:lstStyle>
            <a:lvl1pPr algn="ctr">
              <a:defRPr/>
            </a:lvl1pPr>
          </a:lstStyle>
          <a:p>
            <a:r>
              <a:rPr lang="en-GB" dirty="0" smtClean="0"/>
              <a:t>NQ1 Introduction to Programming</a:t>
            </a:r>
            <a:endParaRPr lang="en-GB" dirty="0"/>
          </a:p>
        </p:txBody>
      </p:sp>
      <p:sp>
        <p:nvSpPr>
          <p:cNvPr id="6" name="Slide Number Placeholder 5"/>
          <p:cNvSpPr>
            <a:spLocks noGrp="1"/>
          </p:cNvSpPr>
          <p:nvPr>
            <p:ph type="sldNum" sz="quarter" idx="12"/>
          </p:nvPr>
        </p:nvSpPr>
        <p:spPr/>
        <p:txBody>
          <a:bodyPr/>
          <a:lstStyle/>
          <a:p>
            <a:endParaRPr lang="en-GB"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94DC7686-A8B1-4B8F-9D21-FF305E435517}" type="datetimeFigureOut">
              <a:rPr lang="en-GB" smtClean="0"/>
              <a:t>23/04/2018</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032FB646-FF89-496F-85DB-C678F5944239}" type="slidenum">
              <a:rPr lang="en-GB" smtClean="0"/>
              <a:t>‹#›</a:t>
            </a:fld>
            <a:endParaRPr lang="en-GB"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94DC7686-A8B1-4B8F-9D21-FF305E435517}" type="datetimeFigureOut">
              <a:rPr lang="en-GB" smtClean="0"/>
              <a:t>23/04/2018</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032FB646-FF89-496F-85DB-C678F5944239}" type="slidenum">
              <a:rPr lang="en-GB" smtClean="0"/>
              <a:t>‹#›</a:t>
            </a:fld>
            <a:endParaRPr lang="en-GB"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94DC7686-A8B1-4B8F-9D21-FF305E435517}" type="datetimeFigureOut">
              <a:rPr lang="en-GB" smtClean="0"/>
              <a:t>23/04/2018</a:t>
            </a:fld>
            <a:endParaRPr lang="en-GB" dirty="0"/>
          </a:p>
        </p:txBody>
      </p:sp>
      <p:sp>
        <p:nvSpPr>
          <p:cNvPr id="8" name="Footer Placeholder 7"/>
          <p:cNvSpPr>
            <a:spLocks noGrp="1"/>
          </p:cNvSpPr>
          <p:nvPr>
            <p:ph type="ftr" sz="quarter" idx="11"/>
          </p:nvPr>
        </p:nvSpPr>
        <p:spPr/>
        <p:txBody>
          <a:bodyPr/>
          <a:lstStyle/>
          <a:p>
            <a:endParaRPr lang="en-GB" dirty="0"/>
          </a:p>
        </p:txBody>
      </p:sp>
      <p:sp>
        <p:nvSpPr>
          <p:cNvPr id="9" name="Slide Number Placeholder 8"/>
          <p:cNvSpPr>
            <a:spLocks noGrp="1"/>
          </p:cNvSpPr>
          <p:nvPr>
            <p:ph type="sldNum" sz="quarter" idx="12"/>
          </p:nvPr>
        </p:nvSpPr>
        <p:spPr/>
        <p:txBody>
          <a:bodyPr/>
          <a:lstStyle/>
          <a:p>
            <a:fld id="{032FB646-FF89-496F-85DB-C678F5944239}" type="slidenum">
              <a:rPr lang="en-GB" smtClean="0"/>
              <a:t>‹#›</a:t>
            </a:fld>
            <a:endParaRPr lang="en-GB"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94DC7686-A8B1-4B8F-9D21-FF305E435517}" type="datetimeFigureOut">
              <a:rPr lang="en-GB" smtClean="0"/>
              <a:t>23/04/2018</a:t>
            </a:fld>
            <a:endParaRPr lang="en-GB" dirty="0"/>
          </a:p>
        </p:txBody>
      </p:sp>
      <p:sp>
        <p:nvSpPr>
          <p:cNvPr id="4" name="Footer Placeholder 3"/>
          <p:cNvSpPr>
            <a:spLocks noGrp="1"/>
          </p:cNvSpPr>
          <p:nvPr>
            <p:ph type="ftr" sz="quarter" idx="11"/>
          </p:nvPr>
        </p:nvSpPr>
        <p:spPr/>
        <p:txBody>
          <a:bodyPr/>
          <a:lstStyle/>
          <a:p>
            <a:endParaRPr lang="en-GB" dirty="0"/>
          </a:p>
        </p:txBody>
      </p:sp>
      <p:sp>
        <p:nvSpPr>
          <p:cNvPr id="5" name="Slide Number Placeholder 4"/>
          <p:cNvSpPr>
            <a:spLocks noGrp="1"/>
          </p:cNvSpPr>
          <p:nvPr>
            <p:ph type="sldNum" sz="quarter" idx="12"/>
          </p:nvPr>
        </p:nvSpPr>
        <p:spPr/>
        <p:txBody>
          <a:bodyPr/>
          <a:lstStyle/>
          <a:p>
            <a:fld id="{032FB646-FF89-496F-85DB-C678F5944239}" type="slidenum">
              <a:rPr lang="en-GB" smtClean="0"/>
              <a:t>‹#›</a:t>
            </a:fld>
            <a:endParaRPr lang="en-GB"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4DC7686-A8B1-4B8F-9D21-FF305E435517}" type="datetimeFigureOut">
              <a:rPr lang="en-GB" smtClean="0"/>
              <a:t>23/04/2018</a:t>
            </a:fld>
            <a:endParaRPr lang="en-GB" dirty="0"/>
          </a:p>
        </p:txBody>
      </p:sp>
      <p:sp>
        <p:nvSpPr>
          <p:cNvPr id="3" name="Footer Placeholder 2"/>
          <p:cNvSpPr>
            <a:spLocks noGrp="1"/>
          </p:cNvSpPr>
          <p:nvPr>
            <p:ph type="ftr" sz="quarter" idx="11"/>
          </p:nvPr>
        </p:nvSpPr>
        <p:spPr/>
        <p:txBody>
          <a:bodyPr/>
          <a:lstStyle/>
          <a:p>
            <a:endParaRPr lang="en-GB" dirty="0"/>
          </a:p>
        </p:txBody>
      </p:sp>
      <p:sp>
        <p:nvSpPr>
          <p:cNvPr id="4" name="Slide Number Placeholder 3"/>
          <p:cNvSpPr>
            <a:spLocks noGrp="1"/>
          </p:cNvSpPr>
          <p:nvPr>
            <p:ph type="sldNum" sz="quarter" idx="12"/>
          </p:nvPr>
        </p:nvSpPr>
        <p:spPr/>
        <p:txBody>
          <a:bodyPr/>
          <a:lstStyle/>
          <a:p>
            <a:fld id="{032FB646-FF89-496F-85DB-C678F5944239}" type="slidenum">
              <a:rPr lang="en-GB" smtClean="0"/>
              <a:t>‹#›</a:t>
            </a:fld>
            <a:endParaRPr lang="en-GB"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94DC7686-A8B1-4B8F-9D21-FF305E435517}" type="datetimeFigureOut">
              <a:rPr lang="en-GB" smtClean="0"/>
              <a:t>23/04/2018</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032FB646-FF89-496F-85DB-C678F5944239}" type="slidenum">
              <a:rPr lang="en-GB" smtClean="0"/>
              <a:t>‹#›</a:t>
            </a:fld>
            <a:endParaRPr lang="en-GB"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94DC7686-A8B1-4B8F-9D21-FF305E435517}" type="datetimeFigureOut">
              <a:rPr lang="en-GB" smtClean="0"/>
              <a:t>23/04/2018</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a:xfrm>
            <a:off x="8077200" y="6356350"/>
            <a:ext cx="609600" cy="365125"/>
          </a:xfrm>
        </p:spPr>
        <p:txBody>
          <a:bodyPr/>
          <a:lstStyle/>
          <a:p>
            <a:fld id="{032FB646-FF89-496F-85DB-C678F5944239}" type="slidenum">
              <a:rPr lang="en-GB" smtClean="0"/>
              <a:t>‹#›</a:t>
            </a:fld>
            <a:endParaRPr lang="en-GB" dirty="0"/>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94DC7686-A8B1-4B8F-9D21-FF305E435517}" type="datetimeFigureOut">
              <a:rPr lang="en-GB" smtClean="0"/>
              <a:t>23/04/2018</a:t>
            </a:fld>
            <a:endParaRPr lang="en-GB" dirty="0"/>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GB" dirty="0"/>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032FB646-FF89-496F-85DB-C678F5944239}" type="slidenum">
              <a:rPr lang="en-GB" smtClean="0"/>
              <a:t>‹#›</a:t>
            </a:fld>
            <a:endParaRPr lang="en-GB" dirty="0"/>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539552" y="2420888"/>
            <a:ext cx="7851648" cy="1828800"/>
          </a:xfrm>
        </p:spPr>
        <p:txBody>
          <a:bodyPr anchor="ctr">
            <a:normAutofit fontScale="90000"/>
          </a:bodyPr>
          <a:lstStyle/>
          <a:p>
            <a:pPr algn="ctr"/>
            <a:r>
              <a:rPr lang="en-GB" dirty="0" smtClean="0">
                <a:solidFill>
                  <a:schemeClr val="bg1"/>
                </a:solidFill>
              </a:rPr>
              <a:t>HND Networking:</a:t>
            </a:r>
            <a:br>
              <a:rPr lang="en-GB" dirty="0" smtClean="0">
                <a:solidFill>
                  <a:schemeClr val="bg1"/>
                </a:solidFill>
              </a:rPr>
            </a:br>
            <a:r>
              <a:rPr lang="en-GB" sz="5300" dirty="0" smtClean="0">
                <a:solidFill>
                  <a:schemeClr val="bg1"/>
                </a:solidFill>
              </a:rPr>
              <a:t>Multi User Operating Systems</a:t>
            </a:r>
            <a:br>
              <a:rPr lang="en-GB" sz="5300" dirty="0" smtClean="0">
                <a:solidFill>
                  <a:schemeClr val="bg1"/>
                </a:solidFill>
              </a:rPr>
            </a:br>
            <a:r>
              <a:rPr lang="en-GB" dirty="0" smtClean="0">
                <a:solidFill>
                  <a:schemeClr val="bg1"/>
                </a:solidFill>
              </a:rPr>
              <a:t>(DH3A 34)</a:t>
            </a:r>
            <a:br>
              <a:rPr lang="en-GB" dirty="0" smtClean="0">
                <a:solidFill>
                  <a:schemeClr val="bg1"/>
                </a:solidFill>
              </a:rPr>
            </a:br>
            <a:r>
              <a:rPr lang="en-GB" dirty="0" smtClean="0">
                <a:solidFill>
                  <a:schemeClr val="bg1"/>
                </a:solidFill>
              </a:rPr>
              <a:t>Week </a:t>
            </a:r>
            <a:r>
              <a:rPr lang="en-GB" dirty="0">
                <a:solidFill>
                  <a:schemeClr val="bg1"/>
                </a:solidFill>
              </a:rPr>
              <a:t>4</a:t>
            </a:r>
            <a:endParaRPr lang="en-GB" dirty="0">
              <a:solidFill>
                <a:schemeClr val="bg1"/>
              </a:solidFill>
            </a:endParaRPr>
          </a:p>
        </p:txBody>
      </p:sp>
      <p:sp>
        <p:nvSpPr>
          <p:cNvPr id="4" name="Subtitle 3"/>
          <p:cNvSpPr>
            <a:spLocks noGrp="1"/>
          </p:cNvSpPr>
          <p:nvPr>
            <p:ph type="subTitle" idx="1"/>
          </p:nvPr>
        </p:nvSpPr>
        <p:spPr>
          <a:xfrm>
            <a:off x="533400" y="3228536"/>
            <a:ext cx="7854696" cy="2936768"/>
          </a:xfrm>
        </p:spPr>
        <p:txBody>
          <a:bodyPr/>
          <a:lstStyle/>
          <a:p>
            <a:endParaRPr lang="en-GB" dirty="0" smtClean="0"/>
          </a:p>
          <a:p>
            <a:endParaRPr lang="en-GB" dirty="0"/>
          </a:p>
          <a:p>
            <a:endParaRPr lang="en-GB" dirty="0" smtClean="0"/>
          </a:p>
          <a:p>
            <a:endParaRPr lang="en-GB" dirty="0"/>
          </a:p>
          <a:p>
            <a:pPr algn="ctr"/>
            <a:endParaRPr lang="en-GB" dirty="0" smtClean="0">
              <a:solidFill>
                <a:schemeClr val="bg2"/>
              </a:solidFill>
            </a:endParaRPr>
          </a:p>
          <a:p>
            <a:pPr algn="ctr"/>
            <a:r>
              <a:rPr lang="en-GB" dirty="0" smtClean="0">
                <a:solidFill>
                  <a:schemeClr val="bg2"/>
                </a:solidFill>
              </a:rPr>
              <a:t>Lecturer </a:t>
            </a:r>
            <a:r>
              <a:rPr lang="en-GB" dirty="0">
                <a:solidFill>
                  <a:schemeClr val="bg2"/>
                </a:solidFill>
              </a:rPr>
              <a:t>– Dawn Wilson</a:t>
            </a:r>
          </a:p>
          <a:p>
            <a:pPr algn="ctr"/>
            <a:endParaRPr lang="en-GB" dirty="0"/>
          </a:p>
        </p:txBody>
      </p:sp>
    </p:spTree>
    <p:extLst>
      <p:ext uri="{BB962C8B-B14F-4D97-AF65-F5344CB8AC3E}">
        <p14:creationId xmlns:p14="http://schemas.microsoft.com/office/powerpoint/2010/main" val="373996563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188640"/>
            <a:ext cx="8229600" cy="720080"/>
          </a:xfrm>
        </p:spPr>
        <p:txBody>
          <a:bodyPr>
            <a:normAutofit/>
          </a:bodyPr>
          <a:lstStyle/>
          <a:p>
            <a:pPr algn="ctr"/>
            <a:r>
              <a:rPr lang="en-GB" sz="4000" dirty="0" smtClean="0"/>
              <a:t>Data Manipulation Commands - </a:t>
            </a:r>
            <a:r>
              <a:rPr lang="en-GB" sz="4000" dirty="0" err="1" smtClean="0"/>
              <a:t>grep</a:t>
            </a:r>
            <a:endParaRPr lang="en-GB" sz="40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858613214"/>
              </p:ext>
            </p:extLst>
          </p:nvPr>
        </p:nvGraphicFramePr>
        <p:xfrm>
          <a:off x="0" y="980728"/>
          <a:ext cx="9144000" cy="5120640"/>
        </p:xfrm>
        <a:graphic>
          <a:graphicData uri="http://schemas.openxmlformats.org/drawingml/2006/table">
            <a:tbl>
              <a:tblPr firstRow="1" bandRow="1">
                <a:tableStyleId>{5C22544A-7EE6-4342-B048-85BDC9FD1C3A}</a:tableStyleId>
              </a:tblPr>
              <a:tblGrid>
                <a:gridCol w="2249129"/>
                <a:gridCol w="2249129"/>
                <a:gridCol w="1304048"/>
                <a:gridCol w="3341694"/>
              </a:tblGrid>
              <a:tr h="356036">
                <a:tc>
                  <a:txBody>
                    <a:bodyPr/>
                    <a:lstStyle/>
                    <a:p>
                      <a:r>
                        <a:rPr lang="en-GB" dirty="0" smtClean="0"/>
                        <a:t>COMMAND</a:t>
                      </a:r>
                      <a:endParaRPr lang="en-GB" dirty="0"/>
                    </a:p>
                  </a:txBody>
                  <a:tcPr/>
                </a:tc>
                <a:tc>
                  <a:txBody>
                    <a:bodyPr/>
                    <a:lstStyle/>
                    <a:p>
                      <a:r>
                        <a:rPr lang="en-GB" dirty="0" smtClean="0"/>
                        <a:t>DESCRIPTION</a:t>
                      </a:r>
                      <a:endParaRPr lang="en-GB" dirty="0"/>
                    </a:p>
                  </a:txBody>
                  <a:tcPr/>
                </a:tc>
                <a:tc>
                  <a:txBody>
                    <a:bodyPr/>
                    <a:lstStyle/>
                    <a:p>
                      <a:r>
                        <a:rPr lang="en-GB" dirty="0" smtClean="0"/>
                        <a:t>OPTIONS</a:t>
                      </a:r>
                      <a:endParaRPr lang="en-GB" dirty="0"/>
                    </a:p>
                  </a:txBody>
                  <a:tcPr/>
                </a:tc>
                <a:tc>
                  <a:txBody>
                    <a:bodyPr/>
                    <a:lstStyle/>
                    <a:p>
                      <a:r>
                        <a:rPr lang="en-GB" dirty="0" smtClean="0"/>
                        <a:t>EXAMPLE</a:t>
                      </a:r>
                      <a:endParaRPr lang="en-GB" dirty="0"/>
                    </a:p>
                  </a:txBody>
                  <a:tcPr/>
                </a:tc>
              </a:tr>
              <a:tr h="332300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b="1" baseline="0" dirty="0" smtClean="0"/>
                        <a:t>grep</a:t>
                      </a:r>
                      <a:r>
                        <a:rPr lang="en-GB" baseline="0" dirty="0" smtClean="0"/>
                        <a:t> </a:t>
                      </a:r>
                      <a:r>
                        <a:rPr lang="en-GB" baseline="0" dirty="0" smtClean="0"/>
                        <a:t>‘&lt;</a:t>
                      </a:r>
                      <a:r>
                        <a:rPr lang="en-GB" baseline="0" dirty="0" smtClean="0"/>
                        <a:t>expression</a:t>
                      </a:r>
                      <a:r>
                        <a:rPr lang="en-GB" baseline="0" dirty="0" smtClean="0"/>
                        <a:t>&gt;’ </a:t>
                      </a:r>
                      <a:r>
                        <a:rPr lang="en-GB" baseline="0" dirty="0" smtClean="0"/>
                        <a:t>&lt;</a:t>
                      </a:r>
                      <a:r>
                        <a:rPr lang="en-GB" i="1" baseline="0" dirty="0" smtClean="0"/>
                        <a:t>file</a:t>
                      </a:r>
                      <a:r>
                        <a:rPr lang="en-GB" baseline="0" dirty="0" smtClean="0"/>
                        <a:t>&gt;</a:t>
                      </a:r>
                      <a:endParaRPr lang="en-GB" dirty="0" smtClean="0"/>
                    </a:p>
                    <a:p>
                      <a:endParaRPr lang="en-GB"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Finds and returns all the lines in the file containing the expression</a:t>
                      </a:r>
                    </a:p>
                    <a:p>
                      <a:endParaRPr lang="en-GB" dirty="0"/>
                    </a:p>
                  </a:txBody>
                  <a:tcPr/>
                </a:tc>
                <a:tc>
                  <a:txBody>
                    <a:bodyPr/>
                    <a:lstStyle/>
                    <a:p>
                      <a:r>
                        <a:rPr lang="en-GB" b="1" dirty="0" smtClean="0"/>
                        <a:t>-n</a:t>
                      </a:r>
                      <a:endParaRPr lang="en-GB" dirty="0" smtClean="0"/>
                    </a:p>
                    <a:p>
                      <a:r>
                        <a:rPr lang="en-GB" dirty="0" smtClean="0"/>
                        <a:t>This will cause each line of output to be preceded by a number indicating its position in the file.</a:t>
                      </a:r>
                    </a:p>
                    <a:p>
                      <a:endParaRPr lang="en-GB" b="1" dirty="0"/>
                    </a:p>
                  </a:txBody>
                  <a:tcPr/>
                </a:tc>
                <a:tc>
                  <a:txBody>
                    <a:bodyPr/>
                    <a:lstStyle/>
                    <a:p>
                      <a:r>
                        <a:rPr lang="en-GB" b="1" dirty="0" err="1" smtClean="0"/>
                        <a:t>grep</a:t>
                      </a:r>
                      <a:r>
                        <a:rPr lang="en-GB" b="1" dirty="0" smtClean="0"/>
                        <a:t> ' William ' customers.txt</a:t>
                      </a:r>
                    </a:p>
                    <a:p>
                      <a:r>
                        <a:rPr lang="en-GB" dirty="0" smtClean="0"/>
                        <a:t>search for occurrences of William, with one space on either side of the string</a:t>
                      </a:r>
                      <a:r>
                        <a:rPr lang="en-GB" baseline="0" dirty="0" smtClean="0"/>
                        <a:t> i.e.</a:t>
                      </a:r>
                      <a:r>
                        <a:rPr lang="en-GB" dirty="0" smtClean="0"/>
                        <a:t> find records with 'William' in the middle of the line</a:t>
                      </a:r>
                    </a:p>
                    <a:p>
                      <a:endParaRPr lang="en-GB" b="0" dirty="0" smtClean="0"/>
                    </a:p>
                    <a:p>
                      <a:r>
                        <a:rPr lang="en-GB" b="1" dirty="0" err="1" smtClean="0"/>
                        <a:t>grep</a:t>
                      </a:r>
                      <a:r>
                        <a:rPr lang="en-GB" b="1" dirty="0" smtClean="0"/>
                        <a:t> '^Gibson' customers.txt</a:t>
                      </a:r>
                    </a:p>
                    <a:p>
                      <a:r>
                        <a:rPr lang="en-GB" b="1" dirty="0" smtClean="0"/>
                        <a:t>^</a:t>
                      </a:r>
                      <a:r>
                        <a:rPr lang="en-GB" dirty="0" smtClean="0"/>
                        <a:t> symbol ensures that the string must be located at the start of the line i.e. surname of Gibson</a:t>
                      </a:r>
                    </a:p>
                    <a:p>
                      <a:endParaRPr lang="en-GB" b="0" dirty="0" smtClean="0"/>
                    </a:p>
                    <a:p>
                      <a:r>
                        <a:rPr lang="en-GB" b="1" dirty="0" err="1" smtClean="0"/>
                        <a:t>grep</a:t>
                      </a:r>
                      <a:r>
                        <a:rPr lang="en-GB" b="1" dirty="0" smtClean="0"/>
                        <a:t> '5$' customers.txt</a:t>
                      </a:r>
                    </a:p>
                    <a:p>
                      <a:r>
                        <a:rPr lang="en-GB" b="1" dirty="0" smtClean="0"/>
                        <a:t>$</a:t>
                      </a:r>
                      <a:r>
                        <a:rPr lang="en-GB" dirty="0" smtClean="0"/>
                        <a:t> symbol can also be used to locate values at the end of lines. would display all lines ending in a 5  </a:t>
                      </a:r>
                      <a:endParaRPr lang="en-GB" b="0" dirty="0"/>
                    </a:p>
                  </a:txBody>
                  <a:tcPr/>
                </a:tc>
              </a:tr>
            </a:tbl>
          </a:graphicData>
        </a:graphic>
      </p:graphicFrame>
      <p:sp>
        <p:nvSpPr>
          <p:cNvPr id="3" name="Footer Placeholder 2"/>
          <p:cNvSpPr>
            <a:spLocks noGrp="1"/>
          </p:cNvSpPr>
          <p:nvPr>
            <p:ph type="ftr" sz="quarter" idx="11"/>
          </p:nvPr>
        </p:nvSpPr>
        <p:spPr/>
        <p:txBody>
          <a:bodyPr/>
          <a:lstStyle/>
          <a:p>
            <a:r>
              <a:rPr lang="en-GB" smtClean="0"/>
              <a:t>Manipulating Data</a:t>
            </a:r>
            <a:endParaRPr lang="en-GB" dirty="0"/>
          </a:p>
        </p:txBody>
      </p:sp>
    </p:spTree>
    <p:extLst>
      <p:ext uri="{BB962C8B-B14F-4D97-AF65-F5344CB8AC3E}">
        <p14:creationId xmlns:p14="http://schemas.microsoft.com/office/powerpoint/2010/main" val="14173849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332656"/>
            <a:ext cx="8229600" cy="720080"/>
          </a:xfrm>
        </p:spPr>
        <p:txBody>
          <a:bodyPr>
            <a:normAutofit/>
          </a:bodyPr>
          <a:lstStyle/>
          <a:p>
            <a:pPr algn="ctr"/>
            <a:r>
              <a:rPr lang="en-GB" sz="4000" dirty="0" smtClean="0"/>
              <a:t>Data Manipulation Commands - join</a:t>
            </a:r>
            <a:endParaRPr lang="en-GB" sz="4000" dirty="0"/>
          </a:p>
        </p:txBody>
      </p:sp>
      <p:graphicFrame>
        <p:nvGraphicFramePr>
          <p:cNvPr id="5" name="Content Placeholder 3"/>
          <p:cNvGraphicFramePr>
            <a:graphicFrameLocks/>
          </p:cNvGraphicFramePr>
          <p:nvPr>
            <p:extLst>
              <p:ext uri="{D42A27DB-BD31-4B8C-83A1-F6EECF244321}">
                <p14:modId xmlns:p14="http://schemas.microsoft.com/office/powerpoint/2010/main" val="2460480974"/>
              </p:ext>
            </p:extLst>
          </p:nvPr>
        </p:nvGraphicFramePr>
        <p:xfrm>
          <a:off x="14559" y="1268760"/>
          <a:ext cx="9144000" cy="5394960"/>
        </p:xfrm>
        <a:graphic>
          <a:graphicData uri="http://schemas.openxmlformats.org/drawingml/2006/table">
            <a:tbl>
              <a:tblPr firstRow="1" bandRow="1">
                <a:tableStyleId>{5C22544A-7EE6-4342-B048-85BDC9FD1C3A}</a:tableStyleId>
              </a:tblPr>
              <a:tblGrid>
                <a:gridCol w="1533105"/>
                <a:gridCol w="2448272"/>
                <a:gridCol w="1820929"/>
                <a:gridCol w="3341694"/>
              </a:tblGrid>
              <a:tr h="356036">
                <a:tc>
                  <a:txBody>
                    <a:bodyPr/>
                    <a:lstStyle/>
                    <a:p>
                      <a:r>
                        <a:rPr lang="en-GB" dirty="0" smtClean="0"/>
                        <a:t>COMMAND</a:t>
                      </a:r>
                      <a:endParaRPr lang="en-GB" dirty="0"/>
                    </a:p>
                  </a:txBody>
                  <a:tcPr/>
                </a:tc>
                <a:tc>
                  <a:txBody>
                    <a:bodyPr/>
                    <a:lstStyle/>
                    <a:p>
                      <a:r>
                        <a:rPr lang="en-GB" dirty="0" smtClean="0"/>
                        <a:t>DESCRIPTION</a:t>
                      </a:r>
                      <a:endParaRPr lang="en-GB" dirty="0"/>
                    </a:p>
                  </a:txBody>
                  <a:tcPr/>
                </a:tc>
                <a:tc>
                  <a:txBody>
                    <a:bodyPr/>
                    <a:lstStyle/>
                    <a:p>
                      <a:r>
                        <a:rPr lang="en-GB" dirty="0" smtClean="0"/>
                        <a:t>OPTIONS</a:t>
                      </a:r>
                      <a:endParaRPr lang="en-GB" dirty="0"/>
                    </a:p>
                  </a:txBody>
                  <a:tcPr/>
                </a:tc>
                <a:tc>
                  <a:txBody>
                    <a:bodyPr/>
                    <a:lstStyle/>
                    <a:p>
                      <a:r>
                        <a:rPr lang="en-GB" dirty="0" smtClean="0"/>
                        <a:t>EXAMPLE</a:t>
                      </a:r>
                      <a:endParaRPr lang="en-GB" dirty="0"/>
                    </a:p>
                  </a:txBody>
                  <a:tcPr/>
                </a:tc>
              </a:tr>
              <a:tr h="3323005">
                <a:tc>
                  <a:txBody>
                    <a:bodyPr/>
                    <a:lstStyle/>
                    <a:p>
                      <a:r>
                        <a:rPr lang="en-GB" b="1" dirty="0" smtClean="0"/>
                        <a:t>join</a:t>
                      </a:r>
                      <a:r>
                        <a:rPr lang="en-GB" dirty="0" smtClean="0"/>
                        <a:t> &lt;file1&gt; &lt;file2&gt;</a:t>
                      </a:r>
                      <a:endParaRPr lang="en-GB" dirty="0"/>
                    </a:p>
                  </a:txBody>
                  <a:tcPr/>
                </a:tc>
                <a:tc>
                  <a:txBody>
                    <a:bodyPr/>
                    <a:lstStyle/>
                    <a:p>
                      <a:r>
                        <a:rPr lang="en-GB" dirty="0" smtClean="0"/>
                        <a:t>Used to combine two files. </a:t>
                      </a:r>
                      <a:endParaRPr lang="en-GB" dirty="0" smtClean="0"/>
                    </a:p>
                    <a:p>
                      <a:endParaRPr lang="en-GB" dirty="0" smtClean="0"/>
                    </a:p>
                    <a:p>
                      <a:r>
                        <a:rPr lang="en-GB" dirty="0" smtClean="0"/>
                        <a:t>The files being joined must be sorted in order of the field, which they have in common</a:t>
                      </a:r>
                      <a:r>
                        <a:rPr lang="en-GB" dirty="0" smtClean="0"/>
                        <a:t>.  </a:t>
                      </a:r>
                    </a:p>
                    <a:p>
                      <a:endParaRPr lang="en-GB" dirty="0" smtClean="0"/>
                    </a:p>
                    <a:p>
                      <a:r>
                        <a:rPr lang="en-GB" dirty="0" smtClean="0"/>
                        <a:t>The example uses the first fields in each file to make the </a:t>
                      </a:r>
                      <a:r>
                        <a:rPr lang="en-GB" dirty="0" smtClean="0"/>
                        <a:t>connection (default), </a:t>
                      </a:r>
                      <a:r>
                        <a:rPr lang="en-GB" dirty="0" smtClean="0"/>
                        <a:t>but it is possible to specify which fields are to be used</a:t>
                      </a:r>
                      <a:endParaRPr lang="en-GB" dirty="0"/>
                    </a:p>
                  </a:txBody>
                  <a:tcPr/>
                </a:tc>
                <a:tc>
                  <a:txBody>
                    <a:bodyPr/>
                    <a:lstStyle/>
                    <a:p>
                      <a:r>
                        <a:rPr lang="en-GB" b="1" dirty="0" smtClean="0"/>
                        <a:t>-t</a:t>
                      </a:r>
                      <a:endParaRPr lang="en-GB" dirty="0" smtClean="0"/>
                    </a:p>
                    <a:p>
                      <a:r>
                        <a:rPr lang="en-GB" dirty="0" smtClean="0"/>
                        <a:t>must be used to specify the separator between the fields</a:t>
                      </a:r>
                    </a:p>
                    <a:p>
                      <a:endParaRPr lang="en-GB" dirty="0" smtClean="0"/>
                    </a:p>
                    <a:p>
                      <a:r>
                        <a:rPr lang="en-GB" b="1" dirty="0" smtClean="0"/>
                        <a:t>-o </a:t>
                      </a:r>
                    </a:p>
                    <a:p>
                      <a:r>
                        <a:rPr lang="en-GB" dirty="0" smtClean="0"/>
                        <a:t>specify which fields are to be output, and is followed by pairs of numbers separated by full stops</a:t>
                      </a:r>
                    </a:p>
                    <a:p>
                      <a:endParaRPr lang="en-GB" dirty="0" smtClean="0"/>
                    </a:p>
                    <a:p>
                      <a:endParaRPr lang="en-GB" b="1" dirty="0"/>
                    </a:p>
                  </a:txBody>
                  <a:tcPr/>
                </a:tc>
                <a:tc>
                  <a:txBody>
                    <a:bodyPr/>
                    <a:lstStyle/>
                    <a:p>
                      <a:r>
                        <a:rPr lang="en-GB" sz="1400" b="0" dirty="0" smtClean="0"/>
                        <a:t>1 William Robert</a:t>
                      </a:r>
                    </a:p>
                    <a:p>
                      <a:r>
                        <a:rPr lang="en-GB" sz="1400" b="0" dirty="0" smtClean="0"/>
                        <a:t>1 Robertson Margaret</a:t>
                      </a:r>
                    </a:p>
                    <a:p>
                      <a:r>
                        <a:rPr lang="en-GB" sz="1400" b="0" dirty="0" smtClean="0"/>
                        <a:t>2 Robertson Kenneth</a:t>
                      </a:r>
                    </a:p>
                    <a:p>
                      <a:r>
                        <a:rPr lang="en-GB" sz="1400" b="0" dirty="0" smtClean="0"/>
                        <a:t>3 MacDonald Christine</a:t>
                      </a:r>
                    </a:p>
                    <a:p>
                      <a:r>
                        <a:rPr lang="en-GB" sz="1400" b="0" dirty="0" smtClean="0"/>
                        <a:t>3 Johnston Alice</a:t>
                      </a:r>
                    </a:p>
                    <a:p>
                      <a:r>
                        <a:rPr lang="en-GB" sz="1400" b="0" dirty="0" smtClean="0"/>
                        <a:t>3 Glover Thomas</a:t>
                      </a:r>
                    </a:p>
                    <a:p>
                      <a:r>
                        <a:rPr lang="en-GB" sz="1400" b="0" dirty="0" smtClean="0"/>
                        <a:t>4 Davies Fiona</a:t>
                      </a:r>
                    </a:p>
                    <a:p>
                      <a:r>
                        <a:rPr lang="en-GB" sz="1400" b="0" dirty="0" smtClean="0"/>
                        <a:t>4 Anderson Charles</a:t>
                      </a:r>
                    </a:p>
                    <a:p>
                      <a:endParaRPr lang="en-GB" sz="1400" b="0" dirty="0" smtClean="0"/>
                    </a:p>
                    <a:p>
                      <a:r>
                        <a:rPr lang="en-GB" b="1" dirty="0" smtClean="0"/>
                        <a:t>join employees.txt rate.txt</a:t>
                      </a:r>
                    </a:p>
                    <a:p>
                      <a:endParaRPr lang="en-GB" b="1" dirty="0" smtClean="0"/>
                    </a:p>
                    <a:p>
                      <a:r>
                        <a:rPr lang="en-GB" sz="1400" b="0" dirty="0" smtClean="0"/>
                        <a:t>1 William Robert 196.87</a:t>
                      </a:r>
                    </a:p>
                    <a:p>
                      <a:r>
                        <a:rPr lang="en-GB" sz="1400" b="0" dirty="0" smtClean="0"/>
                        <a:t>1 Robertson Margaret 196.87</a:t>
                      </a:r>
                    </a:p>
                    <a:p>
                      <a:r>
                        <a:rPr lang="en-GB" sz="1400" b="0" dirty="0" smtClean="0"/>
                        <a:t>2 Robertson Kenneth 207.65</a:t>
                      </a:r>
                    </a:p>
                    <a:p>
                      <a:r>
                        <a:rPr lang="en-GB" sz="1400" b="0" dirty="0" smtClean="0"/>
                        <a:t>3 MacDonald Christine 225.98</a:t>
                      </a:r>
                    </a:p>
                    <a:p>
                      <a:r>
                        <a:rPr lang="en-GB" sz="1400" b="0" dirty="0" smtClean="0"/>
                        <a:t>3 Johnston Alice 225.98</a:t>
                      </a:r>
                    </a:p>
                    <a:p>
                      <a:r>
                        <a:rPr lang="en-GB" sz="1400" b="0" dirty="0" smtClean="0"/>
                        <a:t>3 Glover Thomas 225.98</a:t>
                      </a:r>
                    </a:p>
                    <a:p>
                      <a:r>
                        <a:rPr lang="en-GB" sz="1400" b="0" dirty="0" smtClean="0"/>
                        <a:t>4 Davies Fiona 251.30</a:t>
                      </a:r>
                    </a:p>
                    <a:p>
                      <a:r>
                        <a:rPr lang="en-GB" sz="1400" b="0" dirty="0" smtClean="0"/>
                        <a:t>4 Anderson Charles 251.30</a:t>
                      </a:r>
                    </a:p>
                    <a:p>
                      <a:endParaRPr lang="en-GB" sz="1400" b="0" dirty="0"/>
                    </a:p>
                  </a:txBody>
                  <a:tcPr/>
                </a:tc>
              </a:tr>
            </a:tbl>
          </a:graphicData>
        </a:graphic>
      </p:graphicFrame>
      <p:sp>
        <p:nvSpPr>
          <p:cNvPr id="7" name="TextBox 6"/>
          <p:cNvSpPr txBox="1"/>
          <p:nvPr/>
        </p:nvSpPr>
        <p:spPr>
          <a:xfrm>
            <a:off x="7758661" y="1628800"/>
            <a:ext cx="1403648" cy="1477328"/>
          </a:xfrm>
          <a:prstGeom prst="rect">
            <a:avLst/>
          </a:prstGeom>
          <a:noFill/>
        </p:spPr>
        <p:txBody>
          <a:bodyPr wrap="square" rtlCol="0">
            <a:spAutoFit/>
          </a:bodyPr>
          <a:lstStyle/>
          <a:p>
            <a:r>
              <a:rPr lang="en-GB" dirty="0"/>
              <a:t>1 196.87</a:t>
            </a:r>
          </a:p>
          <a:p>
            <a:r>
              <a:rPr lang="en-GB" dirty="0"/>
              <a:t>2 207.65</a:t>
            </a:r>
          </a:p>
          <a:p>
            <a:r>
              <a:rPr lang="en-GB" dirty="0"/>
              <a:t>3 225.98</a:t>
            </a:r>
          </a:p>
          <a:p>
            <a:r>
              <a:rPr lang="en-GB" dirty="0"/>
              <a:t>4 251.30</a:t>
            </a:r>
          </a:p>
          <a:p>
            <a:endParaRPr lang="en-GB" dirty="0"/>
          </a:p>
        </p:txBody>
      </p:sp>
      <p:sp>
        <p:nvSpPr>
          <p:cNvPr id="3" name="Footer Placeholder 2"/>
          <p:cNvSpPr>
            <a:spLocks noGrp="1"/>
          </p:cNvSpPr>
          <p:nvPr>
            <p:ph type="ftr" sz="quarter" idx="11"/>
          </p:nvPr>
        </p:nvSpPr>
        <p:spPr/>
        <p:txBody>
          <a:bodyPr/>
          <a:lstStyle/>
          <a:p>
            <a:r>
              <a:rPr lang="en-GB" smtClean="0"/>
              <a:t>Manipulating Data</a:t>
            </a:r>
            <a:endParaRPr lang="en-GB" dirty="0"/>
          </a:p>
        </p:txBody>
      </p:sp>
    </p:spTree>
    <p:extLst>
      <p:ext uri="{BB962C8B-B14F-4D97-AF65-F5344CB8AC3E}">
        <p14:creationId xmlns:p14="http://schemas.microsoft.com/office/powerpoint/2010/main" val="3006666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332656"/>
            <a:ext cx="8229600" cy="720080"/>
          </a:xfrm>
        </p:spPr>
        <p:txBody>
          <a:bodyPr>
            <a:normAutofit/>
          </a:bodyPr>
          <a:lstStyle/>
          <a:p>
            <a:pPr algn="ctr"/>
            <a:r>
              <a:rPr lang="en-GB" sz="4000" dirty="0" smtClean="0"/>
              <a:t>Data Manipulation Commands - join</a:t>
            </a:r>
            <a:endParaRPr lang="en-GB" sz="4000" dirty="0"/>
          </a:p>
        </p:txBody>
      </p:sp>
      <p:graphicFrame>
        <p:nvGraphicFramePr>
          <p:cNvPr id="5" name="Content Placeholder 3"/>
          <p:cNvGraphicFramePr>
            <a:graphicFrameLocks/>
          </p:cNvGraphicFramePr>
          <p:nvPr>
            <p:extLst>
              <p:ext uri="{D42A27DB-BD31-4B8C-83A1-F6EECF244321}">
                <p14:modId xmlns:p14="http://schemas.microsoft.com/office/powerpoint/2010/main" val="821845172"/>
              </p:ext>
            </p:extLst>
          </p:nvPr>
        </p:nvGraphicFramePr>
        <p:xfrm>
          <a:off x="14559" y="1268760"/>
          <a:ext cx="9144000" cy="5882640"/>
        </p:xfrm>
        <a:graphic>
          <a:graphicData uri="http://schemas.openxmlformats.org/drawingml/2006/table">
            <a:tbl>
              <a:tblPr firstRow="1" bandRow="1">
                <a:tableStyleId>{5C22544A-7EE6-4342-B048-85BDC9FD1C3A}</a:tableStyleId>
              </a:tblPr>
              <a:tblGrid>
                <a:gridCol w="1461097"/>
                <a:gridCol w="1800200"/>
                <a:gridCol w="1296144"/>
                <a:gridCol w="4586559"/>
              </a:tblGrid>
              <a:tr h="356036">
                <a:tc>
                  <a:txBody>
                    <a:bodyPr/>
                    <a:lstStyle/>
                    <a:p>
                      <a:r>
                        <a:rPr lang="en-GB" dirty="0" smtClean="0"/>
                        <a:t>COMMAND</a:t>
                      </a:r>
                      <a:endParaRPr lang="en-GB" dirty="0"/>
                    </a:p>
                  </a:txBody>
                  <a:tcPr/>
                </a:tc>
                <a:tc>
                  <a:txBody>
                    <a:bodyPr/>
                    <a:lstStyle/>
                    <a:p>
                      <a:r>
                        <a:rPr lang="en-GB" dirty="0" smtClean="0"/>
                        <a:t>DESCRIPTION</a:t>
                      </a:r>
                      <a:endParaRPr lang="en-GB" dirty="0"/>
                    </a:p>
                  </a:txBody>
                  <a:tcPr/>
                </a:tc>
                <a:tc>
                  <a:txBody>
                    <a:bodyPr/>
                    <a:lstStyle/>
                    <a:p>
                      <a:r>
                        <a:rPr lang="en-GB" dirty="0" smtClean="0"/>
                        <a:t>OPTIONS</a:t>
                      </a:r>
                      <a:endParaRPr lang="en-GB" dirty="0"/>
                    </a:p>
                  </a:txBody>
                  <a:tcPr/>
                </a:tc>
                <a:tc>
                  <a:txBody>
                    <a:bodyPr/>
                    <a:lstStyle/>
                    <a:p>
                      <a:r>
                        <a:rPr lang="en-GB" dirty="0" smtClean="0"/>
                        <a:t>EXAMPLE</a:t>
                      </a:r>
                      <a:endParaRPr lang="en-GB" dirty="0"/>
                    </a:p>
                  </a:txBody>
                  <a:tcPr/>
                </a:tc>
              </a:tr>
              <a:tr h="3323005">
                <a:tc>
                  <a:txBody>
                    <a:bodyPr/>
                    <a:lstStyle/>
                    <a:p>
                      <a:r>
                        <a:rPr lang="en-GB" b="1" dirty="0" smtClean="0"/>
                        <a:t>join</a:t>
                      </a:r>
                      <a:r>
                        <a:rPr lang="en-GB" dirty="0" smtClean="0"/>
                        <a:t> &lt;file1&gt; &lt;file2&gt;</a:t>
                      </a:r>
                      <a:endParaRPr lang="en-GB" dirty="0"/>
                    </a:p>
                  </a:txBody>
                  <a:tcPr/>
                </a:tc>
                <a:tc>
                  <a:txBody>
                    <a:bodyPr/>
                    <a:lstStyle/>
                    <a:p>
                      <a:r>
                        <a:rPr lang="en-GB" dirty="0" smtClean="0"/>
                        <a:t>As Above</a:t>
                      </a:r>
                      <a:endParaRPr lang="en-GB" dirty="0"/>
                    </a:p>
                  </a:txBody>
                  <a:tcPr/>
                </a:tc>
                <a:tc>
                  <a:txBody>
                    <a:bodyPr/>
                    <a:lstStyle/>
                    <a:p>
                      <a:r>
                        <a:rPr lang="en-GB" b="0" dirty="0" smtClean="0"/>
                        <a:t>As</a:t>
                      </a:r>
                      <a:r>
                        <a:rPr lang="en-GB" b="0" baseline="0" dirty="0" smtClean="0"/>
                        <a:t> Above</a:t>
                      </a:r>
                      <a:endParaRPr lang="en-GB" b="0" dirty="0"/>
                    </a:p>
                  </a:txBody>
                  <a:tcPr/>
                </a:tc>
                <a:tc>
                  <a:txBody>
                    <a:bodyPr/>
                    <a:lstStyle/>
                    <a:p>
                      <a:r>
                        <a:rPr lang="en-GB" sz="1800" b="1" dirty="0" smtClean="0"/>
                        <a:t>join -o 1.1 2.2 1.2 1.3 employees.txt rate.txt</a:t>
                      </a:r>
                    </a:p>
                    <a:p>
                      <a:r>
                        <a:rPr lang="en-GB" sz="1400" dirty="0" smtClean="0"/>
                        <a:t>join the files called employees.txt and rate.txt. The output would consist of field 1 from file 1 (1.1), followed by fields 2 from file 2 (2.2), then field</a:t>
                      </a:r>
                      <a:r>
                        <a:rPr lang="en-GB" sz="1400" baseline="0" dirty="0" smtClean="0"/>
                        <a:t> 2 from file 1 (1.2), then finally</a:t>
                      </a:r>
                      <a:r>
                        <a:rPr lang="en-GB" sz="1400" dirty="0" smtClean="0"/>
                        <a:t> field 3 from file 1 (1.3)</a:t>
                      </a:r>
                    </a:p>
                    <a:p>
                      <a:endParaRPr lang="en-GB" sz="1400" b="0" dirty="0" smtClean="0"/>
                    </a:p>
                    <a:p>
                      <a:r>
                        <a:rPr lang="en-GB" b="1" dirty="0" smtClean="0"/>
                        <a:t>-1 and -2 </a:t>
                      </a:r>
                    </a:p>
                    <a:p>
                      <a:r>
                        <a:rPr lang="en-GB" sz="1400" dirty="0" smtClean="0"/>
                        <a:t>If the files are to be joined, but the fields to be used as 'links' are not located at the start of the records, these options can be used to specify which fields are to be used to connect the files. </a:t>
                      </a:r>
                      <a:endParaRPr lang="en-GB" sz="1400" b="0" dirty="0" smtClean="0"/>
                    </a:p>
                    <a:p>
                      <a:endParaRPr lang="en-GB" sz="1400" b="0" dirty="0" smtClean="0"/>
                    </a:p>
                    <a:p>
                      <a:r>
                        <a:rPr lang="en-GB" b="1" dirty="0" smtClean="0"/>
                        <a:t>join -2 3 names.txt addresses.txt</a:t>
                      </a:r>
                    </a:p>
                    <a:p>
                      <a:r>
                        <a:rPr lang="en-GB" sz="1400" dirty="0" smtClean="0"/>
                        <a:t>If two files, called names and addresses are to be joined using the first field from names and the third field from addresses</a:t>
                      </a:r>
                    </a:p>
                    <a:p>
                      <a:endParaRPr lang="en-GB" sz="1800" b="0" dirty="0" smtClean="0"/>
                    </a:p>
                    <a:p>
                      <a:r>
                        <a:rPr lang="en-GB" b="1" dirty="0" smtClean="0"/>
                        <a:t>join -1 2 -2 4 names.txt addresses.txt</a:t>
                      </a:r>
                      <a:endParaRPr lang="en-GB" sz="1800" b="0" dirty="0" smtClean="0"/>
                    </a:p>
                    <a:p>
                      <a:r>
                        <a:rPr lang="en-GB" sz="1400" dirty="0" smtClean="0"/>
                        <a:t>would combine the names and addresses files, using field 2 in the names file and field 4 in the addresses file to make the link.</a:t>
                      </a:r>
                    </a:p>
                    <a:p>
                      <a:endParaRPr lang="en-GB" sz="1400" b="0" dirty="0" smtClean="0"/>
                    </a:p>
                    <a:p>
                      <a:r>
                        <a:rPr lang="en-GB" sz="1400" dirty="0" smtClean="0"/>
                        <a:t>essential that the files being joined are ordered using the fields which have been identified as the links</a:t>
                      </a:r>
                      <a:endParaRPr lang="en-GB" sz="1400" b="0" dirty="0" smtClean="0"/>
                    </a:p>
                  </a:txBody>
                  <a:tcPr/>
                </a:tc>
              </a:tr>
            </a:tbl>
          </a:graphicData>
        </a:graphic>
      </p:graphicFrame>
    </p:spTree>
    <p:extLst>
      <p:ext uri="{BB962C8B-B14F-4D97-AF65-F5344CB8AC3E}">
        <p14:creationId xmlns:p14="http://schemas.microsoft.com/office/powerpoint/2010/main" val="42711312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88640"/>
            <a:ext cx="8229600" cy="852704"/>
          </a:xfrm>
        </p:spPr>
        <p:txBody>
          <a:bodyPr/>
          <a:lstStyle/>
          <a:p>
            <a:pPr algn="ctr"/>
            <a:r>
              <a:rPr lang="en-GB" dirty="0" smtClean="0"/>
              <a:t>Linux Technique - redirection</a:t>
            </a:r>
            <a:endParaRPr lang="en-GB" dirty="0"/>
          </a:p>
        </p:txBody>
      </p:sp>
      <p:sp>
        <p:nvSpPr>
          <p:cNvPr id="3" name="Content Placeholder 2"/>
          <p:cNvSpPr>
            <a:spLocks noGrp="1"/>
          </p:cNvSpPr>
          <p:nvPr>
            <p:ph idx="1"/>
          </p:nvPr>
        </p:nvSpPr>
        <p:spPr>
          <a:xfrm>
            <a:off x="457200" y="1052736"/>
            <a:ext cx="8229600" cy="5271864"/>
          </a:xfrm>
        </p:spPr>
        <p:txBody>
          <a:bodyPr/>
          <a:lstStyle/>
          <a:p>
            <a:r>
              <a:rPr lang="en-GB" dirty="0" smtClean="0"/>
              <a:t>commands in </a:t>
            </a:r>
            <a:r>
              <a:rPr lang="en-GB" dirty="0"/>
              <a:t>general </a:t>
            </a:r>
            <a:r>
              <a:rPr lang="en-GB" dirty="0" smtClean="0"/>
              <a:t>direct </a:t>
            </a:r>
            <a:r>
              <a:rPr lang="en-GB" dirty="0"/>
              <a:t>output to the </a:t>
            </a:r>
            <a:r>
              <a:rPr lang="en-GB" b="1" dirty="0"/>
              <a:t>standard </a:t>
            </a:r>
            <a:r>
              <a:rPr lang="en-GB" b="1" dirty="0" smtClean="0"/>
              <a:t>output </a:t>
            </a:r>
            <a:r>
              <a:rPr lang="en-GB" dirty="0" smtClean="0"/>
              <a:t>device </a:t>
            </a:r>
            <a:r>
              <a:rPr lang="en-GB" dirty="0"/>
              <a:t>(monitor) </a:t>
            </a:r>
            <a:r>
              <a:rPr lang="en-GB" dirty="0" smtClean="0"/>
              <a:t>and use the </a:t>
            </a:r>
            <a:r>
              <a:rPr lang="en-GB" b="1" dirty="0"/>
              <a:t>standard input</a:t>
            </a:r>
            <a:r>
              <a:rPr lang="en-GB" dirty="0"/>
              <a:t> device </a:t>
            </a:r>
            <a:r>
              <a:rPr lang="en-GB" dirty="0" smtClean="0"/>
              <a:t>(keyboard)</a:t>
            </a:r>
          </a:p>
          <a:p>
            <a:r>
              <a:rPr lang="en-GB" dirty="0"/>
              <a:t>P</a:t>
            </a:r>
            <a:r>
              <a:rPr lang="en-GB" dirty="0" smtClean="0"/>
              <a:t>ossible </a:t>
            </a:r>
            <a:r>
              <a:rPr lang="en-GB" dirty="0"/>
              <a:t>to 'redirect' the standard input and output to files. This allows the contents of files to be used as input, while the output produced can be sent to files on </a:t>
            </a:r>
            <a:r>
              <a:rPr lang="en-GB" dirty="0" smtClean="0"/>
              <a:t>disk</a:t>
            </a:r>
          </a:p>
          <a:p>
            <a:r>
              <a:rPr lang="en-GB" dirty="0"/>
              <a:t>The</a:t>
            </a:r>
            <a:r>
              <a:rPr lang="en-GB" b="1" dirty="0"/>
              <a:t> &gt;</a:t>
            </a:r>
            <a:r>
              <a:rPr lang="en-GB" dirty="0"/>
              <a:t> character is used to redirect </a:t>
            </a:r>
            <a:r>
              <a:rPr lang="en-GB" dirty="0" smtClean="0"/>
              <a:t>output</a:t>
            </a:r>
          </a:p>
          <a:p>
            <a:pPr lvl="1"/>
            <a:r>
              <a:rPr lang="en-GB" b="1" dirty="0" err="1"/>
              <a:t>ls</a:t>
            </a:r>
            <a:r>
              <a:rPr lang="en-GB" b="1" dirty="0"/>
              <a:t> -l &gt; </a:t>
            </a:r>
            <a:r>
              <a:rPr lang="en-GB" b="1" dirty="0" err="1" smtClean="0"/>
              <a:t>dir.file</a:t>
            </a:r>
            <a:endParaRPr lang="en-GB" b="1" dirty="0" smtClean="0"/>
          </a:p>
          <a:p>
            <a:pPr lvl="1"/>
            <a:r>
              <a:rPr lang="en-GB" b="1" dirty="0"/>
              <a:t>cat &gt; </a:t>
            </a:r>
            <a:r>
              <a:rPr lang="en-GB" b="1" dirty="0" err="1" smtClean="0"/>
              <a:t>text.file</a:t>
            </a:r>
            <a:endParaRPr lang="en-GB" b="1" dirty="0" smtClean="0"/>
          </a:p>
          <a:p>
            <a:r>
              <a:rPr lang="en-GB" dirty="0"/>
              <a:t>The &lt; character allows input to be redirected</a:t>
            </a:r>
            <a:endParaRPr lang="en-GB" b="1" dirty="0"/>
          </a:p>
          <a:p>
            <a:pPr lvl="1"/>
            <a:r>
              <a:rPr lang="en-GB" dirty="0" err="1"/>
              <a:t>wc</a:t>
            </a:r>
            <a:r>
              <a:rPr lang="en-GB" dirty="0"/>
              <a:t> &lt; </a:t>
            </a:r>
            <a:r>
              <a:rPr lang="en-GB" dirty="0" err="1"/>
              <a:t>text.file</a:t>
            </a:r>
            <a:endParaRPr lang="en-GB" dirty="0"/>
          </a:p>
        </p:txBody>
      </p:sp>
      <p:sp>
        <p:nvSpPr>
          <p:cNvPr id="4" name="Footer Placeholder 3"/>
          <p:cNvSpPr>
            <a:spLocks noGrp="1"/>
          </p:cNvSpPr>
          <p:nvPr>
            <p:ph type="ftr" sz="quarter" idx="11"/>
          </p:nvPr>
        </p:nvSpPr>
        <p:spPr/>
        <p:txBody>
          <a:bodyPr/>
          <a:lstStyle/>
          <a:p>
            <a:r>
              <a:rPr lang="en-GB" smtClean="0"/>
              <a:t>Manipulating Data</a:t>
            </a:r>
            <a:endParaRPr lang="en-GB" dirty="0"/>
          </a:p>
        </p:txBody>
      </p:sp>
    </p:spTree>
    <p:extLst>
      <p:ext uri="{BB962C8B-B14F-4D97-AF65-F5344CB8AC3E}">
        <p14:creationId xmlns:p14="http://schemas.microsoft.com/office/powerpoint/2010/main" val="8016005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548680"/>
            <a:ext cx="8229600" cy="636680"/>
          </a:xfrm>
        </p:spPr>
        <p:txBody>
          <a:bodyPr>
            <a:normAutofit fontScale="90000"/>
          </a:bodyPr>
          <a:lstStyle/>
          <a:p>
            <a:pPr algn="ctr"/>
            <a:r>
              <a:rPr lang="en-GB" dirty="0"/>
              <a:t>Linux Technique - redirection</a:t>
            </a:r>
          </a:p>
        </p:txBody>
      </p:sp>
      <p:sp>
        <p:nvSpPr>
          <p:cNvPr id="3" name="Content Placeholder 2"/>
          <p:cNvSpPr>
            <a:spLocks noGrp="1"/>
          </p:cNvSpPr>
          <p:nvPr>
            <p:ph idx="1"/>
          </p:nvPr>
        </p:nvSpPr>
        <p:spPr>
          <a:xfrm>
            <a:off x="457200" y="1268760"/>
            <a:ext cx="8229600" cy="5055840"/>
          </a:xfrm>
        </p:spPr>
        <p:txBody>
          <a:bodyPr/>
          <a:lstStyle/>
          <a:p>
            <a:r>
              <a:rPr lang="en-GB" dirty="0"/>
              <a:t>If a user wished to count the number of files in the current working </a:t>
            </a:r>
            <a:r>
              <a:rPr lang="en-GB" dirty="0" smtClean="0"/>
              <a:t>directory</a:t>
            </a:r>
          </a:p>
          <a:p>
            <a:pPr marL="0" indent="0">
              <a:buNone/>
            </a:pPr>
            <a:r>
              <a:rPr lang="en-GB" b="1" dirty="0"/>
              <a:t>	</a:t>
            </a:r>
            <a:r>
              <a:rPr lang="en-GB" b="1" dirty="0" smtClean="0"/>
              <a:t>ls </a:t>
            </a:r>
            <a:r>
              <a:rPr lang="en-GB" b="1" dirty="0"/>
              <a:t>-l &gt; </a:t>
            </a:r>
            <a:r>
              <a:rPr lang="en-GB" b="1" dirty="0" smtClean="0"/>
              <a:t>result.txt</a:t>
            </a:r>
            <a:endParaRPr lang="en-GB" b="1" dirty="0"/>
          </a:p>
          <a:p>
            <a:pPr marL="365760" lvl="1" indent="0">
              <a:buNone/>
            </a:pPr>
            <a:r>
              <a:rPr lang="en-GB" b="1" dirty="0" smtClean="0"/>
              <a:t>	</a:t>
            </a:r>
            <a:r>
              <a:rPr lang="en-GB" b="1" dirty="0" err="1" smtClean="0"/>
              <a:t>wc</a:t>
            </a:r>
            <a:r>
              <a:rPr lang="en-GB" b="1" dirty="0" smtClean="0"/>
              <a:t> </a:t>
            </a:r>
            <a:r>
              <a:rPr lang="en-GB" b="1" dirty="0"/>
              <a:t>-l &lt; </a:t>
            </a:r>
            <a:r>
              <a:rPr lang="en-GB" b="1" dirty="0" smtClean="0"/>
              <a:t>result.txt</a:t>
            </a:r>
            <a:endParaRPr lang="en-GB" dirty="0"/>
          </a:p>
          <a:p>
            <a:endParaRPr lang="en-GB" dirty="0" smtClean="0"/>
          </a:p>
          <a:p>
            <a:r>
              <a:rPr lang="en-GB" dirty="0" smtClean="0"/>
              <a:t>If </a:t>
            </a:r>
            <a:r>
              <a:rPr lang="en-GB" dirty="0"/>
              <a:t>a file already existed with the same name as the one specified, it would be </a:t>
            </a:r>
            <a:r>
              <a:rPr lang="en-GB" dirty="0" smtClean="0"/>
              <a:t>overwritten.  It </a:t>
            </a:r>
            <a:r>
              <a:rPr lang="en-GB" dirty="0"/>
              <a:t>is possible to append data to files, which are already in existence using</a:t>
            </a:r>
            <a:r>
              <a:rPr lang="en-GB" b="1" dirty="0"/>
              <a:t> &gt;&gt;</a:t>
            </a:r>
            <a:endParaRPr lang="en-GB" dirty="0"/>
          </a:p>
          <a:p>
            <a:pPr marL="0" indent="0">
              <a:buNone/>
            </a:pPr>
            <a:r>
              <a:rPr lang="en-GB" dirty="0" smtClean="0"/>
              <a:t>	</a:t>
            </a:r>
            <a:r>
              <a:rPr lang="en-GB" b="1" dirty="0" smtClean="0"/>
              <a:t>ls </a:t>
            </a:r>
            <a:r>
              <a:rPr lang="en-GB" b="1" dirty="0"/>
              <a:t>&gt;&gt; </a:t>
            </a:r>
            <a:r>
              <a:rPr lang="en-GB" b="1" dirty="0" smtClean="0"/>
              <a:t>result.txt</a:t>
            </a:r>
            <a:endParaRPr lang="en-GB" dirty="0"/>
          </a:p>
        </p:txBody>
      </p:sp>
      <p:sp>
        <p:nvSpPr>
          <p:cNvPr id="4" name="Footer Placeholder 3"/>
          <p:cNvSpPr>
            <a:spLocks noGrp="1"/>
          </p:cNvSpPr>
          <p:nvPr>
            <p:ph type="ftr" sz="quarter" idx="11"/>
          </p:nvPr>
        </p:nvSpPr>
        <p:spPr/>
        <p:txBody>
          <a:bodyPr/>
          <a:lstStyle/>
          <a:p>
            <a:r>
              <a:rPr lang="en-GB" smtClean="0"/>
              <a:t>Manipulating Data</a:t>
            </a:r>
            <a:endParaRPr lang="en-GB" dirty="0"/>
          </a:p>
        </p:txBody>
      </p:sp>
    </p:spTree>
    <p:extLst>
      <p:ext uri="{BB962C8B-B14F-4D97-AF65-F5344CB8AC3E}">
        <p14:creationId xmlns:p14="http://schemas.microsoft.com/office/powerpoint/2010/main" val="26458237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564672"/>
          </a:xfrm>
        </p:spPr>
        <p:txBody>
          <a:bodyPr>
            <a:normAutofit/>
          </a:bodyPr>
          <a:lstStyle/>
          <a:p>
            <a:pPr algn="ctr"/>
            <a:r>
              <a:rPr lang="en-GB" sz="3200" dirty="0"/>
              <a:t>Linux Technique </a:t>
            </a:r>
            <a:r>
              <a:rPr lang="en-GB" sz="3200" dirty="0" smtClean="0"/>
              <a:t>– redirection of standard error</a:t>
            </a:r>
            <a:endParaRPr lang="en-GB" sz="3200" dirty="0"/>
          </a:p>
        </p:txBody>
      </p:sp>
      <p:sp>
        <p:nvSpPr>
          <p:cNvPr id="3" name="Content Placeholder 2"/>
          <p:cNvSpPr>
            <a:spLocks noGrp="1"/>
          </p:cNvSpPr>
          <p:nvPr>
            <p:ph idx="1"/>
          </p:nvPr>
        </p:nvSpPr>
        <p:spPr>
          <a:xfrm>
            <a:off x="457200" y="1412776"/>
            <a:ext cx="8229600" cy="4911824"/>
          </a:xfrm>
        </p:spPr>
        <p:txBody>
          <a:bodyPr>
            <a:normAutofit fontScale="77500" lnSpcReduction="20000"/>
          </a:bodyPr>
          <a:lstStyle/>
          <a:p>
            <a:r>
              <a:rPr lang="en-GB" dirty="0" smtClean="0"/>
              <a:t>In addition to the standard output stream is the standard error </a:t>
            </a:r>
            <a:r>
              <a:rPr lang="en-GB" dirty="0" smtClean="0"/>
              <a:t>stream, this is referred to as stream </a:t>
            </a:r>
            <a:r>
              <a:rPr lang="en-GB" b="1" dirty="0" smtClean="0"/>
              <a:t>2</a:t>
            </a:r>
            <a:endParaRPr lang="en-GB" b="1" dirty="0" smtClean="0"/>
          </a:p>
          <a:p>
            <a:r>
              <a:rPr lang="en-GB" dirty="0"/>
              <a:t>All error messages produced by the Operating System are passed to this stream. By default standard error is also directed to the terminal screen, but this can be redirected if </a:t>
            </a:r>
            <a:r>
              <a:rPr lang="en-GB" dirty="0" smtClean="0"/>
              <a:t>necessary.  To redirect standard output we use &gt; to redirect standard error we use 2&gt;</a:t>
            </a:r>
            <a:endParaRPr lang="en-GB" dirty="0" smtClean="0"/>
          </a:p>
          <a:p>
            <a:pPr marL="0" indent="0">
              <a:buNone/>
            </a:pPr>
            <a:endParaRPr lang="en-GB" dirty="0" smtClean="0"/>
          </a:p>
          <a:p>
            <a:pPr marL="0" indent="0">
              <a:buNone/>
            </a:pPr>
            <a:r>
              <a:rPr lang="en-GB" dirty="0"/>
              <a:t>	</a:t>
            </a:r>
            <a:r>
              <a:rPr lang="en-GB" b="1" dirty="0"/>
              <a:t>cat </a:t>
            </a:r>
            <a:r>
              <a:rPr lang="en-GB" b="1" dirty="0" smtClean="0"/>
              <a:t>result</a:t>
            </a:r>
            <a:r>
              <a:rPr lang="en-GB" b="1" dirty="0" smtClean="0"/>
              <a:t>.txt </a:t>
            </a:r>
            <a:r>
              <a:rPr lang="en-GB" b="1" dirty="0"/>
              <a:t>2 &gt; </a:t>
            </a:r>
            <a:r>
              <a:rPr lang="en-GB" b="1" dirty="0" err="1"/>
              <a:t>error.message</a:t>
            </a:r>
            <a:endParaRPr lang="en-GB" b="1" dirty="0"/>
          </a:p>
          <a:p>
            <a:pPr lvl="1"/>
            <a:r>
              <a:rPr lang="en-GB" dirty="0"/>
              <a:t>display the contents of a file called </a:t>
            </a:r>
            <a:r>
              <a:rPr lang="en-GB" dirty="0" smtClean="0"/>
              <a:t>result.txt </a:t>
            </a:r>
            <a:r>
              <a:rPr lang="en-GB" dirty="0"/>
              <a:t>if it existed. If the file did not exist, the error message that would normally be </a:t>
            </a:r>
            <a:r>
              <a:rPr lang="en-GB" dirty="0" smtClean="0"/>
              <a:t>displayed to the screen </a:t>
            </a:r>
            <a:r>
              <a:rPr lang="en-GB" dirty="0"/>
              <a:t>would be stored in the file called </a:t>
            </a:r>
            <a:r>
              <a:rPr lang="en-GB" dirty="0" err="1"/>
              <a:t>error.message</a:t>
            </a:r>
            <a:r>
              <a:rPr lang="en-GB" dirty="0"/>
              <a:t> </a:t>
            </a:r>
            <a:r>
              <a:rPr lang="en-GB" dirty="0" smtClean="0"/>
              <a:t>instead</a:t>
            </a:r>
          </a:p>
          <a:p>
            <a:pPr marL="0" indent="0">
              <a:buNone/>
            </a:pPr>
            <a:r>
              <a:rPr lang="en-GB" dirty="0"/>
              <a:t>	</a:t>
            </a:r>
            <a:endParaRPr lang="en-GB" dirty="0" smtClean="0"/>
          </a:p>
          <a:p>
            <a:pPr marL="0" indent="0">
              <a:buNone/>
            </a:pPr>
            <a:r>
              <a:rPr lang="en-GB" b="1" dirty="0"/>
              <a:t>	</a:t>
            </a:r>
            <a:r>
              <a:rPr lang="de-DE" b="1" dirty="0" smtClean="0"/>
              <a:t>sort </a:t>
            </a:r>
            <a:r>
              <a:rPr lang="de-DE" b="1" dirty="0"/>
              <a:t>&lt; names &gt;newnames 2 &gt;&gt;</a:t>
            </a:r>
            <a:r>
              <a:rPr lang="de-DE" b="1" dirty="0" smtClean="0"/>
              <a:t>error.log</a:t>
            </a:r>
            <a:endParaRPr lang="en-GB" dirty="0" smtClean="0"/>
          </a:p>
          <a:p>
            <a:pPr lvl="1"/>
            <a:r>
              <a:rPr lang="en-GB" dirty="0"/>
              <a:t>use the names file as input for sort, storing the output in </a:t>
            </a:r>
            <a:r>
              <a:rPr lang="en-GB" dirty="0" err="1"/>
              <a:t>newnames</a:t>
            </a:r>
            <a:r>
              <a:rPr lang="en-GB" dirty="0"/>
              <a:t>, and appending any error messages to the file called error.log</a:t>
            </a:r>
          </a:p>
        </p:txBody>
      </p:sp>
      <p:sp>
        <p:nvSpPr>
          <p:cNvPr id="4" name="Footer Placeholder 3"/>
          <p:cNvSpPr>
            <a:spLocks noGrp="1"/>
          </p:cNvSpPr>
          <p:nvPr>
            <p:ph type="ftr" sz="quarter" idx="11"/>
          </p:nvPr>
        </p:nvSpPr>
        <p:spPr/>
        <p:txBody>
          <a:bodyPr/>
          <a:lstStyle/>
          <a:p>
            <a:r>
              <a:rPr lang="en-GB" smtClean="0"/>
              <a:t>Manipulating Data</a:t>
            </a:r>
            <a:endParaRPr lang="en-GB" dirty="0"/>
          </a:p>
        </p:txBody>
      </p:sp>
    </p:spTree>
    <p:extLst>
      <p:ext uri="{BB962C8B-B14F-4D97-AF65-F5344CB8AC3E}">
        <p14:creationId xmlns:p14="http://schemas.microsoft.com/office/powerpoint/2010/main" val="24067712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332656"/>
            <a:ext cx="8229600" cy="708688"/>
          </a:xfrm>
        </p:spPr>
        <p:txBody>
          <a:bodyPr>
            <a:normAutofit fontScale="90000"/>
          </a:bodyPr>
          <a:lstStyle/>
          <a:p>
            <a:pPr algn="ctr"/>
            <a:r>
              <a:rPr lang="en-GB" dirty="0" smtClean="0"/>
              <a:t>Linux command - pipe</a:t>
            </a:r>
            <a:endParaRPr lang="en-GB" dirty="0"/>
          </a:p>
        </p:txBody>
      </p:sp>
      <p:sp>
        <p:nvSpPr>
          <p:cNvPr id="3" name="Content Placeholder 2"/>
          <p:cNvSpPr>
            <a:spLocks noGrp="1"/>
          </p:cNvSpPr>
          <p:nvPr>
            <p:ph idx="1"/>
          </p:nvPr>
        </p:nvSpPr>
        <p:spPr>
          <a:xfrm>
            <a:off x="457200" y="1124744"/>
            <a:ext cx="8229600" cy="5616624"/>
          </a:xfrm>
        </p:spPr>
        <p:txBody>
          <a:bodyPr/>
          <a:lstStyle/>
          <a:p>
            <a:r>
              <a:rPr lang="en-GB" dirty="0" smtClean="0"/>
              <a:t>Use the </a:t>
            </a:r>
            <a:r>
              <a:rPr lang="en-GB" dirty="0"/>
              <a:t>redirection technique </a:t>
            </a:r>
            <a:r>
              <a:rPr lang="en-GB" dirty="0" smtClean="0"/>
              <a:t>so that </a:t>
            </a:r>
            <a:r>
              <a:rPr lang="en-GB" dirty="0"/>
              <a:t>the output generated by one command could be used as the input for </a:t>
            </a:r>
            <a:r>
              <a:rPr lang="en-GB" dirty="0" smtClean="0"/>
              <a:t>another</a:t>
            </a:r>
          </a:p>
          <a:p>
            <a:pPr marL="0" indent="0">
              <a:buNone/>
            </a:pPr>
            <a:r>
              <a:rPr lang="en-GB" b="1" dirty="0" smtClean="0"/>
              <a:t>		ls </a:t>
            </a:r>
            <a:r>
              <a:rPr lang="en-GB" b="1" dirty="0"/>
              <a:t>-l &gt; </a:t>
            </a:r>
            <a:r>
              <a:rPr lang="en-GB" b="1" dirty="0" smtClean="0"/>
              <a:t>result.txt</a:t>
            </a:r>
            <a:endParaRPr lang="en-GB" dirty="0"/>
          </a:p>
          <a:p>
            <a:pPr marL="0" indent="0">
              <a:buNone/>
            </a:pPr>
            <a:r>
              <a:rPr lang="en-GB" b="1" dirty="0" smtClean="0"/>
              <a:t>		</a:t>
            </a:r>
            <a:r>
              <a:rPr lang="en-GB" b="1" dirty="0" err="1" smtClean="0"/>
              <a:t>wc</a:t>
            </a:r>
            <a:r>
              <a:rPr lang="en-GB" b="1" dirty="0" smtClean="0"/>
              <a:t> </a:t>
            </a:r>
            <a:r>
              <a:rPr lang="en-GB" b="1" dirty="0"/>
              <a:t>-l &lt; </a:t>
            </a:r>
            <a:r>
              <a:rPr lang="en-GB" b="1" dirty="0" smtClean="0"/>
              <a:t>result.txt</a:t>
            </a:r>
            <a:endParaRPr lang="en-GB" dirty="0"/>
          </a:p>
          <a:p>
            <a:r>
              <a:rPr lang="en-GB" dirty="0"/>
              <a:t>main drawback to this method is the fact that the output must be stored in a </a:t>
            </a:r>
            <a:r>
              <a:rPr lang="en-GB" dirty="0" smtClean="0"/>
              <a:t>file.  Ideally want:</a:t>
            </a:r>
          </a:p>
          <a:p>
            <a:pPr marL="0" indent="0">
              <a:buNone/>
            </a:pPr>
            <a:endParaRPr lang="en-GB" dirty="0" smtClean="0"/>
          </a:p>
          <a:p>
            <a:pPr marL="0" indent="0">
              <a:buNone/>
            </a:pPr>
            <a:endParaRPr lang="en-GB" dirty="0"/>
          </a:p>
          <a:p>
            <a:r>
              <a:rPr lang="en-GB" dirty="0"/>
              <a:t>The term used for the process above is </a:t>
            </a:r>
            <a:r>
              <a:rPr lang="en-GB" b="1" dirty="0"/>
              <a:t>pipelining</a:t>
            </a:r>
            <a:r>
              <a:rPr lang="en-GB" dirty="0"/>
              <a:t>, when the standard output from one command is used as standard input for another</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8" y="4293096"/>
            <a:ext cx="6615735" cy="7200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Footer Placeholder 3"/>
          <p:cNvSpPr>
            <a:spLocks noGrp="1"/>
          </p:cNvSpPr>
          <p:nvPr>
            <p:ph type="ftr" sz="quarter" idx="11"/>
          </p:nvPr>
        </p:nvSpPr>
        <p:spPr/>
        <p:txBody>
          <a:bodyPr/>
          <a:lstStyle/>
          <a:p>
            <a:r>
              <a:rPr lang="en-GB" smtClean="0"/>
              <a:t>Manipulating Data</a:t>
            </a:r>
            <a:endParaRPr lang="en-GB" dirty="0"/>
          </a:p>
        </p:txBody>
      </p:sp>
    </p:spTree>
    <p:extLst>
      <p:ext uri="{BB962C8B-B14F-4D97-AF65-F5344CB8AC3E}">
        <p14:creationId xmlns:p14="http://schemas.microsoft.com/office/powerpoint/2010/main" val="20506102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3965" y="548680"/>
            <a:ext cx="8229600" cy="780696"/>
          </a:xfrm>
        </p:spPr>
        <p:txBody>
          <a:bodyPr>
            <a:normAutofit fontScale="90000"/>
          </a:bodyPr>
          <a:lstStyle/>
          <a:p>
            <a:pPr algn="ctr"/>
            <a:r>
              <a:rPr lang="en-GB" dirty="0"/>
              <a:t>Linux </a:t>
            </a:r>
            <a:r>
              <a:rPr lang="en-GB" dirty="0" smtClean="0"/>
              <a:t>command - </a:t>
            </a:r>
            <a:r>
              <a:rPr lang="en-GB" dirty="0"/>
              <a:t>pipe </a:t>
            </a:r>
          </a:p>
        </p:txBody>
      </p:sp>
      <p:sp>
        <p:nvSpPr>
          <p:cNvPr id="3" name="Content Placeholder 2"/>
          <p:cNvSpPr>
            <a:spLocks noGrp="1"/>
          </p:cNvSpPr>
          <p:nvPr>
            <p:ph idx="1"/>
          </p:nvPr>
        </p:nvSpPr>
        <p:spPr>
          <a:xfrm>
            <a:off x="457200" y="1628800"/>
            <a:ext cx="8229600" cy="4968552"/>
          </a:xfrm>
        </p:spPr>
        <p:txBody>
          <a:bodyPr>
            <a:normAutofit/>
          </a:bodyPr>
          <a:lstStyle/>
          <a:p>
            <a:endParaRPr lang="en-GB" dirty="0" smtClean="0"/>
          </a:p>
          <a:p>
            <a:endParaRPr lang="en-GB" dirty="0"/>
          </a:p>
          <a:p>
            <a:r>
              <a:rPr lang="en-GB" dirty="0" smtClean="0"/>
              <a:t>The </a:t>
            </a:r>
            <a:r>
              <a:rPr lang="en-GB" dirty="0"/>
              <a:t>output from one command is 'piped' to another; this is achieved in </a:t>
            </a:r>
            <a:r>
              <a:rPr lang="en-GB" dirty="0" smtClean="0"/>
              <a:t>Linux using </a:t>
            </a:r>
            <a:r>
              <a:rPr lang="en-GB" dirty="0"/>
              <a:t>the</a:t>
            </a:r>
            <a:r>
              <a:rPr lang="en-GB" b="1" dirty="0"/>
              <a:t> | </a:t>
            </a:r>
            <a:r>
              <a:rPr lang="en-GB" dirty="0"/>
              <a:t>symbol. The result produced by the two commands shown earlier could be carried out using the single command </a:t>
            </a:r>
            <a:endParaRPr lang="en-GB" dirty="0" smtClean="0"/>
          </a:p>
          <a:p>
            <a:pPr marL="0" indent="0">
              <a:buNone/>
            </a:pPr>
            <a:r>
              <a:rPr lang="en-GB" dirty="0"/>
              <a:t>	</a:t>
            </a:r>
            <a:r>
              <a:rPr lang="en-GB" dirty="0" smtClean="0"/>
              <a:t>	</a:t>
            </a:r>
            <a:r>
              <a:rPr lang="en-GB" b="1" dirty="0" err="1"/>
              <a:t>ls</a:t>
            </a:r>
            <a:r>
              <a:rPr lang="en-GB" b="1" dirty="0"/>
              <a:t> -l | </a:t>
            </a:r>
            <a:r>
              <a:rPr lang="en-GB" b="1" dirty="0" err="1"/>
              <a:t>wc</a:t>
            </a:r>
            <a:r>
              <a:rPr lang="en-GB" b="1" dirty="0"/>
              <a:t> </a:t>
            </a:r>
            <a:r>
              <a:rPr lang="en-GB" b="1" dirty="0" smtClean="0"/>
              <a:t>–l</a:t>
            </a:r>
          </a:p>
          <a:p>
            <a:r>
              <a:rPr lang="en-GB" dirty="0"/>
              <a:t>a list of users logged on to the system could be produced by piping the output from the who command as input to sort. This would give:</a:t>
            </a:r>
          </a:p>
          <a:p>
            <a:r>
              <a:rPr lang="en-GB" b="1" dirty="0"/>
              <a:t>who | sort</a:t>
            </a:r>
            <a:endParaRPr lang="en-GB" dirty="0"/>
          </a:p>
          <a:p>
            <a:pPr marL="0" indent="0">
              <a:buNone/>
            </a:pPr>
            <a:endParaRPr lang="en-GB" dirty="0"/>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1556792"/>
            <a:ext cx="7278347" cy="8640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Footer Placeholder 3"/>
          <p:cNvSpPr>
            <a:spLocks noGrp="1"/>
          </p:cNvSpPr>
          <p:nvPr>
            <p:ph type="ftr" sz="quarter" idx="11"/>
          </p:nvPr>
        </p:nvSpPr>
        <p:spPr/>
        <p:txBody>
          <a:bodyPr/>
          <a:lstStyle/>
          <a:p>
            <a:r>
              <a:rPr lang="en-GB" smtClean="0"/>
              <a:t>Manipulating Data</a:t>
            </a:r>
            <a:endParaRPr lang="en-GB" dirty="0"/>
          </a:p>
        </p:txBody>
      </p:sp>
    </p:spTree>
    <p:extLst>
      <p:ext uri="{BB962C8B-B14F-4D97-AF65-F5344CB8AC3E}">
        <p14:creationId xmlns:p14="http://schemas.microsoft.com/office/powerpoint/2010/main" val="10824283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88640"/>
            <a:ext cx="8229600" cy="780696"/>
          </a:xfrm>
        </p:spPr>
        <p:txBody>
          <a:bodyPr>
            <a:normAutofit fontScale="90000"/>
          </a:bodyPr>
          <a:lstStyle/>
          <a:p>
            <a:pPr algn="ctr"/>
            <a:r>
              <a:rPr lang="en-GB" dirty="0" smtClean="0"/>
              <a:t>Linux command - filters</a:t>
            </a:r>
            <a:endParaRPr lang="en-GB" dirty="0"/>
          </a:p>
        </p:txBody>
      </p:sp>
      <p:sp>
        <p:nvSpPr>
          <p:cNvPr id="3" name="Content Placeholder 2"/>
          <p:cNvSpPr>
            <a:spLocks noGrp="1"/>
          </p:cNvSpPr>
          <p:nvPr>
            <p:ph idx="1"/>
          </p:nvPr>
        </p:nvSpPr>
        <p:spPr>
          <a:xfrm>
            <a:off x="179512" y="1052736"/>
            <a:ext cx="8784976" cy="5688632"/>
          </a:xfrm>
        </p:spPr>
        <p:txBody>
          <a:bodyPr>
            <a:normAutofit fontScale="92500" lnSpcReduction="20000"/>
          </a:bodyPr>
          <a:lstStyle/>
          <a:p>
            <a:r>
              <a:rPr lang="en-GB" sz="2800" dirty="0"/>
              <a:t>A filter is a process, which takes its input from the standard input stream, and places its output on the standard output </a:t>
            </a:r>
            <a:r>
              <a:rPr lang="en-GB" sz="2800" dirty="0" smtClean="0"/>
              <a:t>stream</a:t>
            </a:r>
          </a:p>
          <a:p>
            <a:r>
              <a:rPr lang="en-GB" sz="2800" dirty="0"/>
              <a:t>The majority of the commands mentioned </a:t>
            </a:r>
            <a:r>
              <a:rPr lang="en-GB" sz="2800" dirty="0" smtClean="0"/>
              <a:t>so far </a:t>
            </a:r>
            <a:r>
              <a:rPr lang="en-GB" sz="2800" dirty="0"/>
              <a:t>are filters. For example, </a:t>
            </a:r>
            <a:r>
              <a:rPr lang="en-GB" sz="2800" dirty="0" err="1"/>
              <a:t>grep</a:t>
            </a:r>
            <a:r>
              <a:rPr lang="en-GB" sz="2800" dirty="0"/>
              <a:t>, sort and </a:t>
            </a:r>
            <a:r>
              <a:rPr lang="en-GB" sz="2800" dirty="0" err="1"/>
              <a:t>wc</a:t>
            </a:r>
            <a:r>
              <a:rPr lang="en-GB" sz="2800" dirty="0"/>
              <a:t> all receive standard input, and produce standard </a:t>
            </a:r>
            <a:r>
              <a:rPr lang="en-GB" sz="2800" dirty="0" smtClean="0"/>
              <a:t>output</a:t>
            </a:r>
          </a:p>
          <a:p>
            <a:r>
              <a:rPr lang="en-GB" sz="2800" dirty="0"/>
              <a:t>Any filter can be placed in the middle of a pipeline, and will normally 'filter out' or modify some of its input before passing it to standard </a:t>
            </a:r>
            <a:r>
              <a:rPr lang="en-GB" sz="2800" dirty="0" smtClean="0"/>
              <a:t>output</a:t>
            </a:r>
          </a:p>
          <a:p>
            <a:r>
              <a:rPr lang="en-GB" sz="2800" dirty="0"/>
              <a:t>As an example, suppose the System Administrator wished to list all the users who were logged in using multiplexer </a:t>
            </a:r>
            <a:r>
              <a:rPr lang="en-GB" sz="2800" dirty="0" smtClean="0"/>
              <a:t>0</a:t>
            </a:r>
            <a:endParaRPr lang="en-GB" sz="2800" dirty="0"/>
          </a:p>
          <a:p>
            <a:pPr lvl="1"/>
            <a:r>
              <a:rPr lang="en-GB" dirty="0"/>
              <a:t>Use the who command to list the users on the system,</a:t>
            </a:r>
          </a:p>
          <a:p>
            <a:pPr lvl="1"/>
            <a:r>
              <a:rPr lang="en-GB" dirty="0"/>
              <a:t>Search this list for entries containing the string tty0 (i.e., multiplexer 0),</a:t>
            </a:r>
          </a:p>
          <a:p>
            <a:pPr lvl="1"/>
            <a:r>
              <a:rPr lang="en-GB" dirty="0"/>
              <a:t>Place the results in alphabetical order.</a:t>
            </a:r>
          </a:p>
          <a:p>
            <a:pPr marL="0" indent="0">
              <a:buNone/>
            </a:pPr>
            <a:r>
              <a:rPr lang="en-GB" b="1" dirty="0" smtClean="0"/>
              <a:t>			who </a:t>
            </a:r>
            <a:r>
              <a:rPr lang="en-GB" b="1" dirty="0"/>
              <a:t>| </a:t>
            </a:r>
            <a:r>
              <a:rPr lang="en-GB" b="1" dirty="0" err="1"/>
              <a:t>grep</a:t>
            </a:r>
            <a:r>
              <a:rPr lang="en-GB" b="1" dirty="0"/>
              <a:t> tty0 | sort</a:t>
            </a:r>
            <a:endParaRPr lang="en-GB" dirty="0"/>
          </a:p>
          <a:p>
            <a:endParaRPr lang="en-GB" dirty="0"/>
          </a:p>
        </p:txBody>
      </p:sp>
      <p:sp>
        <p:nvSpPr>
          <p:cNvPr id="4" name="Footer Placeholder 3"/>
          <p:cNvSpPr>
            <a:spLocks noGrp="1"/>
          </p:cNvSpPr>
          <p:nvPr>
            <p:ph type="ftr" sz="quarter" idx="11"/>
          </p:nvPr>
        </p:nvSpPr>
        <p:spPr/>
        <p:txBody>
          <a:bodyPr/>
          <a:lstStyle/>
          <a:p>
            <a:r>
              <a:rPr lang="en-GB" smtClean="0"/>
              <a:t>Manipulating Data</a:t>
            </a:r>
            <a:endParaRPr lang="en-GB" dirty="0"/>
          </a:p>
        </p:txBody>
      </p:sp>
    </p:spTree>
    <p:extLst>
      <p:ext uri="{BB962C8B-B14F-4D97-AF65-F5344CB8AC3E}">
        <p14:creationId xmlns:p14="http://schemas.microsoft.com/office/powerpoint/2010/main" val="20892790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smtClean="0"/>
              <a:t>ACTIVITY</a:t>
            </a:r>
            <a:endParaRPr lang="en-GB" dirty="0"/>
          </a:p>
        </p:txBody>
      </p:sp>
      <p:sp>
        <p:nvSpPr>
          <p:cNvPr id="3" name="Content Placeholder 2"/>
          <p:cNvSpPr>
            <a:spLocks noGrp="1"/>
          </p:cNvSpPr>
          <p:nvPr>
            <p:ph idx="1"/>
          </p:nvPr>
        </p:nvSpPr>
        <p:spPr/>
        <p:txBody>
          <a:bodyPr/>
          <a:lstStyle/>
          <a:p>
            <a:endParaRPr lang="en-GB" dirty="0" smtClean="0"/>
          </a:p>
          <a:p>
            <a:endParaRPr lang="en-GB" dirty="0"/>
          </a:p>
          <a:p>
            <a:r>
              <a:rPr lang="en-GB" dirty="0" smtClean="0"/>
              <a:t>S</a:t>
            </a:r>
            <a:r>
              <a:rPr lang="en-GB" dirty="0"/>
              <a:t>:\</a:t>
            </a:r>
            <a:r>
              <a:rPr lang="en-GB" dirty="0" smtClean="0"/>
              <a:t>hccomp\Dawn\MUOS\Exercises\Activity4-LinuxCommands4.docx</a:t>
            </a:r>
            <a:endParaRPr lang="en-GB" dirty="0"/>
          </a:p>
        </p:txBody>
      </p:sp>
      <p:sp>
        <p:nvSpPr>
          <p:cNvPr id="4" name="Footer Placeholder 3"/>
          <p:cNvSpPr>
            <a:spLocks noGrp="1"/>
          </p:cNvSpPr>
          <p:nvPr>
            <p:ph type="ftr" sz="quarter" idx="11"/>
          </p:nvPr>
        </p:nvSpPr>
        <p:spPr/>
        <p:txBody>
          <a:bodyPr/>
          <a:lstStyle/>
          <a:p>
            <a:r>
              <a:rPr lang="en-GB" smtClean="0"/>
              <a:t>Manipulating Data</a:t>
            </a:r>
            <a:endParaRPr lang="en-GB" dirty="0"/>
          </a:p>
        </p:txBody>
      </p:sp>
    </p:spTree>
    <p:extLst>
      <p:ext uri="{BB962C8B-B14F-4D97-AF65-F5344CB8AC3E}">
        <p14:creationId xmlns:p14="http://schemas.microsoft.com/office/powerpoint/2010/main" val="36334454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5536" y="260648"/>
            <a:ext cx="8424936" cy="6740307"/>
          </a:xfrm>
          <a:prstGeom prst="rect">
            <a:avLst/>
          </a:prstGeom>
          <a:noFill/>
          <a:ln>
            <a:noFill/>
          </a:ln>
        </p:spPr>
        <p:txBody>
          <a:bodyPr wrap="square" rtlCol="0">
            <a:spAutoFit/>
          </a:bodyPr>
          <a:lstStyle/>
          <a:p>
            <a:pPr algn="ctr"/>
            <a:r>
              <a:rPr lang="en-GB" sz="4000" dirty="0" smtClean="0">
                <a:solidFill>
                  <a:srgbClr val="FF0000"/>
                </a:solidFill>
              </a:rPr>
              <a:t>Data Manipulation Commands</a:t>
            </a:r>
            <a:endParaRPr lang="en-GB" sz="4400" dirty="0">
              <a:solidFill>
                <a:srgbClr val="FF0000"/>
              </a:solidFill>
            </a:endParaRPr>
          </a:p>
          <a:p>
            <a:pPr algn="ctr"/>
            <a:r>
              <a:rPr lang="en-GB" sz="2800" i="1" dirty="0" smtClean="0"/>
              <a:t>We have covered the </a:t>
            </a:r>
            <a:r>
              <a:rPr lang="en-GB" sz="2800" i="1" dirty="0" smtClean="0"/>
              <a:t>essential </a:t>
            </a:r>
            <a:r>
              <a:rPr lang="en-GB" sz="2800" i="1" dirty="0" smtClean="0"/>
              <a:t>file </a:t>
            </a:r>
            <a:r>
              <a:rPr lang="en-GB" sz="2800" i="1" dirty="0" smtClean="0"/>
              <a:t>management </a:t>
            </a:r>
            <a:r>
              <a:rPr lang="en-GB" sz="2800" i="1" dirty="0" smtClean="0"/>
              <a:t>commands.  Now we are going to look at commands that allow us to manipulate the data within the files.</a:t>
            </a:r>
          </a:p>
          <a:p>
            <a:pPr algn="ctr"/>
            <a:endParaRPr lang="en-GB" sz="2800" i="1" dirty="0"/>
          </a:p>
          <a:p>
            <a:r>
              <a:rPr lang="en-GB" sz="2800" b="1" dirty="0" smtClean="0">
                <a:solidFill>
                  <a:schemeClr val="accent1"/>
                </a:solidFill>
              </a:rPr>
              <a:t>Why do we need to manipulate data within files? </a:t>
            </a:r>
          </a:p>
          <a:p>
            <a:r>
              <a:rPr lang="en-GB" sz="2800" dirty="0" smtClean="0"/>
              <a:t>Data files are often used as input(s) to a process, and results from a process are often written out to a file therefore we need to be able to:</a:t>
            </a:r>
          </a:p>
          <a:p>
            <a:pPr marL="457200" indent="-457200">
              <a:buFont typeface="Arial" panose="020B0604020202020204" pitchFamily="34" charset="0"/>
              <a:buChar char="•"/>
            </a:pPr>
            <a:r>
              <a:rPr lang="en-GB" sz="2800" dirty="0" smtClean="0"/>
              <a:t>analyse and extract information from a file</a:t>
            </a:r>
          </a:p>
          <a:p>
            <a:pPr marL="457200" indent="-457200">
              <a:buFont typeface="Arial" panose="020B0604020202020204" pitchFamily="34" charset="0"/>
              <a:buChar char="•"/>
            </a:pPr>
            <a:r>
              <a:rPr lang="en-GB" sz="2800" dirty="0" smtClean="0"/>
              <a:t>change the format of data within a file</a:t>
            </a:r>
          </a:p>
          <a:p>
            <a:pPr marL="457200" indent="-457200">
              <a:buFont typeface="Arial" panose="020B0604020202020204" pitchFamily="34" charset="0"/>
              <a:buChar char="•"/>
            </a:pPr>
            <a:r>
              <a:rPr lang="en-GB" sz="2800" dirty="0" smtClean="0"/>
              <a:t>Combine the content of multiple files i.e. you may be gathering results from multiple remote sites</a:t>
            </a:r>
          </a:p>
          <a:p>
            <a:pPr marL="457200" indent="-457200">
              <a:buFont typeface="Arial" panose="020B0604020202020204" pitchFamily="34" charset="0"/>
              <a:buChar char="•"/>
            </a:pPr>
            <a:endParaRPr lang="en-GB" sz="2800" dirty="0" smtClean="0"/>
          </a:p>
          <a:p>
            <a:pPr marL="457200" indent="-457200">
              <a:buFont typeface="Arial" panose="020B0604020202020204" pitchFamily="34" charset="0"/>
              <a:buChar char="•"/>
            </a:pPr>
            <a:endParaRPr lang="en-GB" sz="2800" i="1" dirty="0"/>
          </a:p>
        </p:txBody>
      </p:sp>
    </p:spTree>
    <p:extLst>
      <p:ext uri="{BB962C8B-B14F-4D97-AF65-F5344CB8AC3E}">
        <p14:creationId xmlns:p14="http://schemas.microsoft.com/office/powerpoint/2010/main" val="2096034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80696"/>
          </a:xfrm>
        </p:spPr>
        <p:txBody>
          <a:bodyPr>
            <a:normAutofit fontScale="90000"/>
          </a:bodyPr>
          <a:lstStyle/>
          <a:p>
            <a:pPr algn="ctr"/>
            <a:r>
              <a:rPr lang="en-GB" dirty="0" smtClean="0"/>
              <a:t>Manipulating Data</a:t>
            </a:r>
            <a:endParaRPr lang="en-GB" dirty="0"/>
          </a:p>
        </p:txBody>
      </p:sp>
      <p:sp>
        <p:nvSpPr>
          <p:cNvPr id="3" name="Content Placeholder 2"/>
          <p:cNvSpPr>
            <a:spLocks noGrp="1"/>
          </p:cNvSpPr>
          <p:nvPr>
            <p:ph idx="1"/>
          </p:nvPr>
        </p:nvSpPr>
        <p:spPr/>
        <p:txBody>
          <a:bodyPr>
            <a:normAutofit/>
          </a:bodyPr>
          <a:lstStyle/>
          <a:p>
            <a:r>
              <a:rPr lang="en-GB" sz="3200" dirty="0" smtClean="0"/>
              <a:t>Variety of Linux commands available to allow the manipulation of data in files as follows:</a:t>
            </a:r>
          </a:p>
          <a:p>
            <a:pPr lvl="1"/>
            <a:r>
              <a:rPr lang="en-GB" sz="3200" b="1" dirty="0"/>
              <a:t>Analyse</a:t>
            </a:r>
            <a:r>
              <a:rPr lang="en-GB" sz="3200" dirty="0"/>
              <a:t> the quantity of data in the </a:t>
            </a:r>
            <a:r>
              <a:rPr lang="en-GB" sz="3200" dirty="0" smtClean="0"/>
              <a:t>file</a:t>
            </a:r>
            <a:endParaRPr lang="en-GB" sz="3200" dirty="0"/>
          </a:p>
          <a:p>
            <a:pPr lvl="1"/>
            <a:r>
              <a:rPr lang="en-GB" sz="3200" b="1" dirty="0"/>
              <a:t>Sort</a:t>
            </a:r>
            <a:r>
              <a:rPr lang="en-GB" sz="3200" dirty="0"/>
              <a:t> the data held in the file into </a:t>
            </a:r>
            <a:r>
              <a:rPr lang="en-GB" sz="3200" dirty="0" smtClean="0"/>
              <a:t>order</a:t>
            </a:r>
            <a:endParaRPr lang="en-GB" sz="3200" dirty="0"/>
          </a:p>
          <a:p>
            <a:pPr lvl="1"/>
            <a:r>
              <a:rPr lang="en-GB" sz="3200" b="1" dirty="0"/>
              <a:t>Search</a:t>
            </a:r>
            <a:r>
              <a:rPr lang="en-GB" sz="3200" dirty="0"/>
              <a:t> the file for particular </a:t>
            </a:r>
            <a:r>
              <a:rPr lang="en-GB" sz="3200" dirty="0" smtClean="0"/>
              <a:t>strings</a:t>
            </a:r>
            <a:endParaRPr lang="en-GB" sz="3200" dirty="0"/>
          </a:p>
          <a:p>
            <a:pPr lvl="1"/>
            <a:r>
              <a:rPr lang="en-GB" sz="3200" b="1" dirty="0"/>
              <a:t>Append</a:t>
            </a:r>
            <a:r>
              <a:rPr lang="en-GB" sz="3200" dirty="0"/>
              <a:t> one file to </a:t>
            </a:r>
            <a:r>
              <a:rPr lang="en-GB" sz="3200" dirty="0" smtClean="0"/>
              <a:t>another</a:t>
            </a:r>
            <a:endParaRPr lang="en-GB" sz="3200" dirty="0"/>
          </a:p>
        </p:txBody>
      </p:sp>
      <p:sp>
        <p:nvSpPr>
          <p:cNvPr id="4" name="Footer Placeholder 3"/>
          <p:cNvSpPr>
            <a:spLocks noGrp="1"/>
          </p:cNvSpPr>
          <p:nvPr>
            <p:ph type="ftr" sz="quarter" idx="11"/>
          </p:nvPr>
        </p:nvSpPr>
        <p:spPr/>
        <p:txBody>
          <a:bodyPr/>
          <a:lstStyle/>
          <a:p>
            <a:r>
              <a:rPr lang="en-GB" smtClean="0"/>
              <a:t>Manipulating Data</a:t>
            </a:r>
            <a:endParaRPr lang="en-GB" dirty="0"/>
          </a:p>
        </p:txBody>
      </p:sp>
    </p:spTree>
    <p:extLst>
      <p:ext uri="{BB962C8B-B14F-4D97-AF65-F5344CB8AC3E}">
        <p14:creationId xmlns:p14="http://schemas.microsoft.com/office/powerpoint/2010/main" val="36244361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332656"/>
            <a:ext cx="8229600" cy="720080"/>
          </a:xfrm>
        </p:spPr>
        <p:txBody>
          <a:bodyPr>
            <a:normAutofit fontScale="90000"/>
          </a:bodyPr>
          <a:lstStyle/>
          <a:p>
            <a:pPr algn="ctr"/>
            <a:r>
              <a:rPr lang="en-GB" dirty="0" smtClean="0"/>
              <a:t>Data Manipulation Commands</a:t>
            </a:r>
            <a:endParaRPr lang="en-GB"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633104717"/>
              </p:ext>
            </p:extLst>
          </p:nvPr>
        </p:nvGraphicFramePr>
        <p:xfrm>
          <a:off x="202271" y="985808"/>
          <a:ext cx="8928992" cy="5791200"/>
        </p:xfrm>
        <a:graphic>
          <a:graphicData uri="http://schemas.openxmlformats.org/drawingml/2006/table">
            <a:tbl>
              <a:tblPr firstRow="1" bandRow="1">
                <a:tableStyleId>{5C22544A-7EE6-4342-B048-85BDC9FD1C3A}</a:tableStyleId>
              </a:tblPr>
              <a:tblGrid>
                <a:gridCol w="2196244"/>
                <a:gridCol w="2196244"/>
                <a:gridCol w="2016224"/>
                <a:gridCol w="2520280"/>
              </a:tblGrid>
              <a:tr h="345318">
                <a:tc>
                  <a:txBody>
                    <a:bodyPr/>
                    <a:lstStyle/>
                    <a:p>
                      <a:r>
                        <a:rPr lang="en-GB" dirty="0" smtClean="0"/>
                        <a:t>COMMAND</a:t>
                      </a:r>
                      <a:endParaRPr lang="en-GB" dirty="0"/>
                    </a:p>
                  </a:txBody>
                  <a:tcPr/>
                </a:tc>
                <a:tc>
                  <a:txBody>
                    <a:bodyPr/>
                    <a:lstStyle/>
                    <a:p>
                      <a:r>
                        <a:rPr lang="en-GB" dirty="0" smtClean="0"/>
                        <a:t>DESCRIPTION</a:t>
                      </a:r>
                      <a:endParaRPr lang="en-GB" dirty="0"/>
                    </a:p>
                  </a:txBody>
                  <a:tcPr/>
                </a:tc>
                <a:tc>
                  <a:txBody>
                    <a:bodyPr/>
                    <a:lstStyle/>
                    <a:p>
                      <a:r>
                        <a:rPr lang="en-GB" dirty="0" smtClean="0"/>
                        <a:t>OPTIONS</a:t>
                      </a:r>
                      <a:endParaRPr lang="en-GB" dirty="0"/>
                    </a:p>
                  </a:txBody>
                  <a:tcPr/>
                </a:tc>
                <a:tc>
                  <a:txBody>
                    <a:bodyPr/>
                    <a:lstStyle/>
                    <a:p>
                      <a:r>
                        <a:rPr lang="en-GB" dirty="0" smtClean="0"/>
                        <a:t>EXAMPLE</a:t>
                      </a:r>
                      <a:endParaRPr lang="en-GB" dirty="0"/>
                    </a:p>
                  </a:txBody>
                  <a:tcPr/>
                </a:tc>
              </a:tr>
              <a:tr h="1899247">
                <a:tc>
                  <a:txBody>
                    <a:bodyPr/>
                    <a:lstStyle/>
                    <a:p>
                      <a:r>
                        <a:rPr lang="en-GB" b="1" dirty="0" err="1" smtClean="0"/>
                        <a:t>wc</a:t>
                      </a:r>
                      <a:r>
                        <a:rPr lang="en-GB" baseline="0" dirty="0" smtClean="0"/>
                        <a:t> &lt;</a:t>
                      </a:r>
                      <a:r>
                        <a:rPr lang="en-GB" i="1" baseline="0" dirty="0" smtClean="0"/>
                        <a:t>filename</a:t>
                      </a:r>
                      <a:r>
                        <a:rPr lang="en-GB" baseline="0" dirty="0" smtClean="0"/>
                        <a:t>&gt;</a:t>
                      </a:r>
                      <a:endParaRPr lang="en-GB" dirty="0"/>
                    </a:p>
                  </a:txBody>
                  <a:tcPr/>
                </a:tc>
                <a:tc>
                  <a:txBody>
                    <a:bodyPr/>
                    <a:lstStyle/>
                    <a:p>
                      <a:r>
                        <a:rPr lang="en-GB" dirty="0" smtClean="0"/>
                        <a:t>Word Count – how</a:t>
                      </a:r>
                      <a:r>
                        <a:rPr lang="en-GB" baseline="0" dirty="0" smtClean="0"/>
                        <a:t> much data is contained in a specific file</a:t>
                      </a:r>
                      <a:endParaRPr lang="en-GB" dirty="0"/>
                    </a:p>
                  </a:txBody>
                  <a:tcPr/>
                </a:tc>
                <a:tc>
                  <a:txBody>
                    <a:bodyPr/>
                    <a:lstStyle/>
                    <a:p>
                      <a:r>
                        <a:rPr lang="en-GB" b="1" dirty="0" smtClean="0"/>
                        <a:t>-l </a:t>
                      </a:r>
                      <a:r>
                        <a:rPr lang="en-GB" dirty="0" smtClean="0"/>
                        <a:t>number</a:t>
                      </a:r>
                      <a:r>
                        <a:rPr lang="en-GB" baseline="0" dirty="0" smtClean="0"/>
                        <a:t> of lines</a:t>
                      </a:r>
                    </a:p>
                    <a:p>
                      <a:r>
                        <a:rPr lang="en-GB" b="1" baseline="0" dirty="0" smtClean="0"/>
                        <a:t>-w </a:t>
                      </a:r>
                      <a:r>
                        <a:rPr lang="en-GB" baseline="0" dirty="0" smtClean="0"/>
                        <a:t>word count</a:t>
                      </a:r>
                    </a:p>
                    <a:p>
                      <a:r>
                        <a:rPr lang="en-GB" b="1" baseline="0" dirty="0" smtClean="0"/>
                        <a:t>-c </a:t>
                      </a:r>
                      <a:r>
                        <a:rPr lang="en-GB" b="0" baseline="0" dirty="0" smtClean="0"/>
                        <a:t>character count</a:t>
                      </a:r>
                      <a:endParaRPr lang="en-GB" b="1" dirty="0"/>
                    </a:p>
                  </a:txBody>
                  <a:tcPr/>
                </a:tc>
                <a:tc>
                  <a:txBody>
                    <a:bodyPr/>
                    <a:lstStyle/>
                    <a:p>
                      <a:r>
                        <a:rPr lang="en-GB" b="1" dirty="0" err="1" smtClean="0"/>
                        <a:t>wc</a:t>
                      </a:r>
                      <a:r>
                        <a:rPr lang="en-GB" b="1" dirty="0" smtClean="0"/>
                        <a:t> message.txt</a:t>
                      </a:r>
                    </a:p>
                    <a:p>
                      <a:endParaRPr lang="en-GB" b="1" dirty="0" smtClean="0"/>
                    </a:p>
                    <a:p>
                      <a:r>
                        <a:rPr lang="en-GB" dirty="0" smtClean="0"/>
                        <a:t>6 24 122 message.txt</a:t>
                      </a:r>
                    </a:p>
                    <a:p>
                      <a:endParaRPr lang="en-GB" b="1" dirty="0" smtClean="0"/>
                    </a:p>
                    <a:p>
                      <a:r>
                        <a:rPr lang="en-GB" b="0" dirty="0" smtClean="0"/>
                        <a:t>6</a:t>
                      </a:r>
                      <a:r>
                        <a:rPr lang="en-GB" b="0" baseline="0" dirty="0" smtClean="0"/>
                        <a:t> lines</a:t>
                      </a:r>
                    </a:p>
                    <a:p>
                      <a:r>
                        <a:rPr lang="en-GB" b="0" baseline="0" dirty="0" smtClean="0"/>
                        <a:t>24 words</a:t>
                      </a:r>
                    </a:p>
                    <a:p>
                      <a:r>
                        <a:rPr lang="en-GB" b="0" baseline="0" dirty="0" smtClean="0"/>
                        <a:t>122 characters</a:t>
                      </a:r>
                      <a:endParaRPr lang="en-GB" b="0" dirty="0"/>
                    </a:p>
                  </a:txBody>
                  <a:tcPr/>
                </a:tc>
              </a:tr>
              <a:tr h="3222964">
                <a:tc>
                  <a:txBody>
                    <a:bodyPr/>
                    <a:lstStyle/>
                    <a:p>
                      <a:r>
                        <a:rPr lang="en-GB" b="1" dirty="0" smtClean="0"/>
                        <a:t>sort</a:t>
                      </a:r>
                      <a:r>
                        <a:rPr lang="en-GB" dirty="0" smtClean="0"/>
                        <a:t> &lt;filename&gt;</a:t>
                      </a:r>
                    </a:p>
                    <a:p>
                      <a:endParaRPr lang="en-GB" dirty="0" smtClean="0"/>
                    </a:p>
                    <a:p>
                      <a:r>
                        <a:rPr lang="en-GB" dirty="0" smtClean="0"/>
                        <a:t>(</a:t>
                      </a:r>
                      <a:r>
                        <a:rPr lang="en-GB" dirty="0" err="1" smtClean="0"/>
                        <a:t>linux</a:t>
                      </a:r>
                      <a:r>
                        <a:rPr lang="en-GB" dirty="0" smtClean="0"/>
                        <a:t> treats each line as a record and each field is separated by white</a:t>
                      </a:r>
                      <a:r>
                        <a:rPr lang="en-GB" baseline="0" dirty="0" smtClean="0"/>
                        <a:t> space)</a:t>
                      </a:r>
                    </a:p>
                    <a:p>
                      <a:endParaRPr lang="en-GB" baseline="0" dirty="0" smtClean="0"/>
                    </a:p>
                    <a:p>
                      <a:r>
                        <a:rPr lang="en-GB" baseline="0" dirty="0" smtClean="0"/>
                        <a:t>N.B. original file remains unchanged</a:t>
                      </a:r>
                      <a:endParaRPr lang="en-GB" dirty="0"/>
                    </a:p>
                  </a:txBody>
                  <a:tcPr/>
                </a:tc>
                <a:tc>
                  <a:txBody>
                    <a:bodyPr/>
                    <a:lstStyle/>
                    <a:p>
                      <a:r>
                        <a:rPr lang="en-GB" dirty="0" smtClean="0"/>
                        <a:t>Sorts a file into order using first character in first field</a:t>
                      </a:r>
                      <a:r>
                        <a:rPr lang="en-GB" baseline="0" dirty="0" smtClean="0"/>
                        <a:t> of</a:t>
                      </a:r>
                      <a:r>
                        <a:rPr lang="en-GB" dirty="0" smtClean="0"/>
                        <a:t> each line as key to sort</a:t>
                      </a:r>
                    </a:p>
                    <a:p>
                      <a:endParaRPr lang="en-GB" dirty="0" smtClean="0"/>
                    </a:p>
                    <a:p>
                      <a:r>
                        <a:rPr lang="en-GB" dirty="0" smtClean="0"/>
                        <a:t>(can specify which field to</a:t>
                      </a:r>
                      <a:r>
                        <a:rPr lang="en-GB" baseline="0" dirty="0" smtClean="0"/>
                        <a:t> use for sort, fields are numbered from 1)</a:t>
                      </a:r>
                      <a:endParaRPr lang="en-GB" dirty="0"/>
                    </a:p>
                  </a:txBody>
                  <a:tcPr/>
                </a:tc>
                <a:tc>
                  <a:txBody>
                    <a:bodyPr/>
                    <a:lstStyle/>
                    <a:p>
                      <a:r>
                        <a:rPr lang="en-GB" b="1" baseline="0" dirty="0" smtClean="0"/>
                        <a:t>-f </a:t>
                      </a:r>
                      <a:r>
                        <a:rPr lang="en-GB" b="0" baseline="0" dirty="0" smtClean="0"/>
                        <a:t>ignore case</a:t>
                      </a:r>
                    </a:p>
                    <a:p>
                      <a:r>
                        <a:rPr lang="en-GB" b="1" baseline="0" dirty="0" smtClean="0"/>
                        <a:t>-t </a:t>
                      </a:r>
                      <a:r>
                        <a:rPr lang="en-GB" b="0" baseline="0" dirty="0" smtClean="0"/>
                        <a:t>field separator</a:t>
                      </a:r>
                    </a:p>
                    <a:p>
                      <a:r>
                        <a:rPr lang="en-GB" b="1" baseline="0" dirty="0" smtClean="0"/>
                        <a:t>-r </a:t>
                      </a:r>
                      <a:r>
                        <a:rPr lang="en-GB" b="0" baseline="0" dirty="0" smtClean="0"/>
                        <a:t>reverse order</a:t>
                      </a:r>
                    </a:p>
                    <a:p>
                      <a:r>
                        <a:rPr lang="en-GB" b="1" baseline="0" dirty="0" smtClean="0"/>
                        <a:t>-o </a:t>
                      </a:r>
                      <a:r>
                        <a:rPr lang="en-GB" b="0" baseline="0" dirty="0" smtClean="0"/>
                        <a:t>specifies an output file for the results</a:t>
                      </a:r>
                    </a:p>
                    <a:p>
                      <a:endParaRPr lang="en-GB" b="0" baseline="0" dirty="0" smtClean="0"/>
                    </a:p>
                    <a:p>
                      <a:r>
                        <a:rPr lang="en-GB" b="0" baseline="0" dirty="0" smtClean="0"/>
                        <a:t>(-k indicates field to sort by)</a:t>
                      </a:r>
                      <a:endParaRPr lang="en-GB" b="1" dirty="0"/>
                    </a:p>
                  </a:txBody>
                  <a:tcPr/>
                </a:tc>
                <a:tc>
                  <a:txBody>
                    <a:bodyPr/>
                    <a:lstStyle/>
                    <a:p>
                      <a:r>
                        <a:rPr lang="en-GB" sz="1600" b="1" dirty="0" smtClean="0"/>
                        <a:t>Glover Thomas 37</a:t>
                      </a:r>
                      <a:endParaRPr lang="en-GB" sz="1600" dirty="0" smtClean="0"/>
                    </a:p>
                    <a:p>
                      <a:r>
                        <a:rPr lang="en-GB" sz="1600" b="1" dirty="0" smtClean="0"/>
                        <a:t>Robertson Margaret 43</a:t>
                      </a:r>
                      <a:endParaRPr lang="en-GB" sz="1600" dirty="0" smtClean="0"/>
                    </a:p>
                    <a:p>
                      <a:r>
                        <a:rPr lang="en-GB" sz="1600" b="1" dirty="0" smtClean="0"/>
                        <a:t>Anderson Charles 27</a:t>
                      </a:r>
                      <a:endParaRPr lang="en-GB" sz="1600" dirty="0" smtClean="0"/>
                    </a:p>
                    <a:p>
                      <a:r>
                        <a:rPr lang="en-GB" sz="1600" b="1" dirty="0" smtClean="0"/>
                        <a:t>Williams Robert 55</a:t>
                      </a:r>
                      <a:endParaRPr lang="en-GB" sz="1600" dirty="0" smtClean="0"/>
                    </a:p>
                    <a:p>
                      <a:endParaRPr lang="en-GB" dirty="0" smtClean="0"/>
                    </a:p>
                    <a:p>
                      <a:r>
                        <a:rPr lang="en-GB" b="1" dirty="0" smtClean="0"/>
                        <a:t>sort –k2 names.txt</a:t>
                      </a:r>
                    </a:p>
                    <a:p>
                      <a:endParaRPr lang="en-GB"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sz="1600" b="1" dirty="0" smtClean="0"/>
                        <a:t>Anderson Charles 27</a:t>
                      </a:r>
                      <a:endParaRPr lang="en-GB" sz="16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sz="1600" b="1" dirty="0" smtClean="0"/>
                        <a:t>Robertson Margaret 43</a:t>
                      </a:r>
                    </a:p>
                    <a:p>
                      <a:pPr marL="0" marR="0" indent="0" algn="l" defTabSz="914400" rtl="0" eaLnBrk="1" fontAlgn="auto" latinLnBrk="0" hangingPunct="1">
                        <a:lnSpc>
                          <a:spcPct val="100000"/>
                        </a:lnSpc>
                        <a:spcBef>
                          <a:spcPts val="0"/>
                        </a:spcBef>
                        <a:spcAft>
                          <a:spcPts val="0"/>
                        </a:spcAft>
                        <a:buClrTx/>
                        <a:buSzTx/>
                        <a:buFontTx/>
                        <a:buNone/>
                        <a:tabLst/>
                        <a:defRPr/>
                      </a:pPr>
                      <a:r>
                        <a:rPr lang="en-GB" sz="1600" b="1" dirty="0" smtClean="0"/>
                        <a:t>Williams Robert 55</a:t>
                      </a:r>
                      <a:endParaRPr lang="en-GB" sz="16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sz="1600" b="1" dirty="0" smtClean="0"/>
                        <a:t>Glover Thomas 37</a:t>
                      </a:r>
                      <a:endParaRPr lang="en-GB" sz="160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GB" sz="1800" dirty="0" smtClean="0"/>
                    </a:p>
                    <a:p>
                      <a:endParaRPr lang="en-GB" dirty="0" smtClean="0"/>
                    </a:p>
                  </a:txBody>
                  <a:tcPr/>
                </a:tc>
              </a:tr>
            </a:tbl>
          </a:graphicData>
        </a:graphic>
      </p:graphicFrame>
      <p:sp>
        <p:nvSpPr>
          <p:cNvPr id="3" name="Footer Placeholder 2"/>
          <p:cNvSpPr>
            <a:spLocks noGrp="1"/>
          </p:cNvSpPr>
          <p:nvPr>
            <p:ph type="ftr" sz="quarter" idx="11"/>
          </p:nvPr>
        </p:nvSpPr>
        <p:spPr/>
        <p:txBody>
          <a:bodyPr/>
          <a:lstStyle/>
          <a:p>
            <a:r>
              <a:rPr lang="en-GB" smtClean="0"/>
              <a:t>Manipulating Data</a:t>
            </a:r>
            <a:endParaRPr lang="en-GB" dirty="0"/>
          </a:p>
        </p:txBody>
      </p:sp>
    </p:spTree>
    <p:extLst>
      <p:ext uri="{BB962C8B-B14F-4D97-AF65-F5344CB8AC3E}">
        <p14:creationId xmlns:p14="http://schemas.microsoft.com/office/powerpoint/2010/main" val="26589354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260648"/>
            <a:ext cx="8229600" cy="924712"/>
          </a:xfrm>
        </p:spPr>
        <p:txBody>
          <a:bodyPr/>
          <a:lstStyle/>
          <a:p>
            <a:pPr algn="ctr"/>
            <a:r>
              <a:rPr lang="en-GB" dirty="0" smtClean="0"/>
              <a:t>Linux sort command</a:t>
            </a:r>
            <a:endParaRPr lang="en-GB" dirty="0"/>
          </a:p>
        </p:txBody>
      </p:sp>
      <p:sp>
        <p:nvSpPr>
          <p:cNvPr id="3" name="Content Placeholder 2"/>
          <p:cNvSpPr>
            <a:spLocks noGrp="1"/>
          </p:cNvSpPr>
          <p:nvPr>
            <p:ph idx="1"/>
          </p:nvPr>
        </p:nvSpPr>
        <p:spPr>
          <a:xfrm>
            <a:off x="457200" y="1196752"/>
            <a:ext cx="8229600" cy="5400600"/>
          </a:xfrm>
        </p:spPr>
        <p:txBody>
          <a:bodyPr>
            <a:normAutofit/>
          </a:bodyPr>
          <a:lstStyle/>
          <a:p>
            <a:r>
              <a:rPr lang="en-GB" sz="2800" b="1" dirty="0"/>
              <a:t>sort </a:t>
            </a:r>
            <a:r>
              <a:rPr lang="en-GB" sz="2800" b="1" dirty="0" smtClean="0"/>
              <a:t>–k3 </a:t>
            </a:r>
            <a:r>
              <a:rPr lang="en-GB" sz="2800" b="1" dirty="0" smtClean="0"/>
              <a:t>names2.txt</a:t>
            </a:r>
            <a:endParaRPr lang="en-GB" sz="2800" b="1" dirty="0" smtClean="0"/>
          </a:p>
          <a:p>
            <a:pPr marL="393192" lvl="1" indent="0">
              <a:buNone/>
            </a:pPr>
            <a:r>
              <a:rPr lang="en-GB" sz="2000" b="1" dirty="0"/>
              <a:t>Anderson Charles 27</a:t>
            </a:r>
            <a:endParaRPr lang="en-GB" sz="2000" dirty="0"/>
          </a:p>
          <a:p>
            <a:pPr marL="393192" lvl="1" indent="0">
              <a:buNone/>
            </a:pPr>
            <a:r>
              <a:rPr lang="en-GB" sz="2000" b="1" dirty="0"/>
              <a:t>Johnston Alice 30</a:t>
            </a:r>
            <a:endParaRPr lang="en-GB" sz="2000" dirty="0"/>
          </a:p>
          <a:p>
            <a:pPr marL="393192" lvl="1" indent="0">
              <a:buNone/>
            </a:pPr>
            <a:r>
              <a:rPr lang="en-GB" sz="2000" b="1" dirty="0"/>
              <a:t>Robertson Kenneth 33</a:t>
            </a:r>
            <a:endParaRPr lang="en-GB" sz="2000" dirty="0"/>
          </a:p>
          <a:p>
            <a:pPr marL="393192" lvl="1" indent="0">
              <a:buNone/>
            </a:pPr>
            <a:r>
              <a:rPr lang="en-GB" sz="2000" b="1" dirty="0"/>
              <a:t>Glover Thomas 37</a:t>
            </a:r>
            <a:endParaRPr lang="en-GB" sz="2000" dirty="0"/>
          </a:p>
          <a:p>
            <a:pPr marL="393192" lvl="1" indent="0">
              <a:buNone/>
            </a:pPr>
            <a:r>
              <a:rPr lang="en-GB" sz="2000" b="1" dirty="0"/>
              <a:t>MacDonald Christine 37</a:t>
            </a:r>
            <a:endParaRPr lang="en-GB" sz="2000" dirty="0"/>
          </a:p>
          <a:p>
            <a:pPr marL="393192" lvl="1" indent="0">
              <a:buNone/>
            </a:pPr>
            <a:r>
              <a:rPr lang="en-GB" sz="2000" b="1" dirty="0"/>
              <a:t>Robertson Margaret 43</a:t>
            </a:r>
            <a:endParaRPr lang="en-GB" sz="2000" dirty="0"/>
          </a:p>
          <a:p>
            <a:pPr marL="393192" lvl="1" indent="0">
              <a:buNone/>
            </a:pPr>
            <a:r>
              <a:rPr lang="en-GB" sz="2000" b="1" dirty="0"/>
              <a:t>Williams Robert 55</a:t>
            </a:r>
            <a:endParaRPr lang="en-GB" sz="2000" dirty="0"/>
          </a:p>
          <a:p>
            <a:pPr marL="393192" lvl="1" indent="0">
              <a:buNone/>
            </a:pPr>
            <a:r>
              <a:rPr lang="en-GB" sz="2000" b="1" dirty="0"/>
              <a:t>Davies Fiona </a:t>
            </a:r>
            <a:r>
              <a:rPr lang="en-GB" sz="2000" b="1" dirty="0" smtClean="0">
                <a:solidFill>
                  <a:srgbClr val="FF0000"/>
                </a:solidFill>
              </a:rPr>
              <a:t>8</a:t>
            </a:r>
            <a:endParaRPr lang="en-GB" sz="2000" dirty="0"/>
          </a:p>
          <a:p>
            <a:pPr marL="313182" indent="-285750"/>
            <a:r>
              <a:rPr lang="en-GB" sz="2000" dirty="0"/>
              <a:t>by default, considers each field as alphanumeric, and carries out the sort using the ASCII codes of the </a:t>
            </a:r>
            <a:r>
              <a:rPr lang="en-GB" sz="2000" dirty="0" smtClean="0"/>
              <a:t>characters</a:t>
            </a:r>
          </a:p>
          <a:p>
            <a:pPr marL="313182" indent="-285750"/>
            <a:r>
              <a:rPr lang="en-GB" sz="2000" dirty="0"/>
              <a:t>If a field is known to be numeric, the</a:t>
            </a:r>
            <a:r>
              <a:rPr lang="en-GB" sz="2000" b="1" dirty="0"/>
              <a:t> -n</a:t>
            </a:r>
            <a:r>
              <a:rPr lang="en-GB" sz="2000" dirty="0"/>
              <a:t> option should be </a:t>
            </a:r>
            <a:r>
              <a:rPr lang="en-GB" sz="2000" dirty="0" smtClean="0"/>
              <a:t>used</a:t>
            </a:r>
          </a:p>
          <a:p>
            <a:pPr marL="393192" lvl="1" indent="0">
              <a:buNone/>
            </a:pPr>
            <a:r>
              <a:rPr lang="en-GB" sz="2000" b="1" dirty="0" smtClean="0"/>
              <a:t>	</a:t>
            </a:r>
            <a:r>
              <a:rPr lang="en-GB" sz="2800" b="1" dirty="0" smtClean="0"/>
              <a:t>sort –k3n </a:t>
            </a:r>
            <a:r>
              <a:rPr lang="en-GB" sz="2800" b="1" dirty="0" smtClean="0"/>
              <a:t>names2.txt</a:t>
            </a:r>
            <a:endParaRPr lang="en-GB" sz="2800" b="1" dirty="0" smtClean="0"/>
          </a:p>
        </p:txBody>
      </p:sp>
      <p:sp>
        <p:nvSpPr>
          <p:cNvPr id="4" name="Footer Placeholder 3"/>
          <p:cNvSpPr>
            <a:spLocks noGrp="1"/>
          </p:cNvSpPr>
          <p:nvPr>
            <p:ph type="ftr" sz="quarter" idx="11"/>
          </p:nvPr>
        </p:nvSpPr>
        <p:spPr/>
        <p:txBody>
          <a:bodyPr/>
          <a:lstStyle/>
          <a:p>
            <a:r>
              <a:rPr lang="en-GB" smtClean="0"/>
              <a:t>Manipulating Data</a:t>
            </a:r>
            <a:endParaRPr lang="en-GB" dirty="0"/>
          </a:p>
        </p:txBody>
      </p:sp>
    </p:spTree>
    <p:extLst>
      <p:ext uri="{BB962C8B-B14F-4D97-AF65-F5344CB8AC3E}">
        <p14:creationId xmlns:p14="http://schemas.microsoft.com/office/powerpoint/2010/main" val="19607619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52704"/>
          </a:xfrm>
        </p:spPr>
        <p:txBody>
          <a:bodyPr>
            <a:normAutofit/>
          </a:bodyPr>
          <a:lstStyle/>
          <a:p>
            <a:pPr algn="ctr"/>
            <a:r>
              <a:rPr lang="en-GB" sz="4000" dirty="0" smtClean="0"/>
              <a:t>Sort command with multiple options</a:t>
            </a:r>
            <a:endParaRPr lang="en-GB" sz="4000" dirty="0"/>
          </a:p>
        </p:txBody>
      </p:sp>
      <p:sp>
        <p:nvSpPr>
          <p:cNvPr id="3" name="Content Placeholder 2"/>
          <p:cNvSpPr>
            <a:spLocks noGrp="1"/>
          </p:cNvSpPr>
          <p:nvPr>
            <p:ph idx="1"/>
          </p:nvPr>
        </p:nvSpPr>
        <p:spPr>
          <a:xfrm>
            <a:off x="457200" y="1700808"/>
            <a:ext cx="8229600" cy="4896544"/>
          </a:xfrm>
        </p:spPr>
        <p:txBody>
          <a:bodyPr>
            <a:normAutofit fontScale="92500" lnSpcReduction="20000"/>
          </a:bodyPr>
          <a:lstStyle/>
          <a:p>
            <a:r>
              <a:rPr lang="en-GB" dirty="0"/>
              <a:t>sort the names file into reverse order, using the second field, which is specified as being </a:t>
            </a:r>
            <a:r>
              <a:rPr lang="en-GB" dirty="0" smtClean="0"/>
              <a:t>numeric</a:t>
            </a:r>
          </a:p>
          <a:p>
            <a:pPr marL="393192" lvl="1" indent="0">
              <a:buNone/>
            </a:pPr>
            <a:r>
              <a:rPr lang="en-GB" b="1" dirty="0" smtClean="0"/>
              <a:t>		sort –k3nr </a:t>
            </a:r>
            <a:r>
              <a:rPr lang="en-GB" b="1" dirty="0"/>
              <a:t>names.txt</a:t>
            </a:r>
            <a:endParaRPr lang="en-GB" dirty="0" smtClean="0"/>
          </a:p>
          <a:p>
            <a:pPr marL="0" indent="0">
              <a:buNone/>
            </a:pPr>
            <a:endParaRPr lang="en-GB" dirty="0" smtClean="0"/>
          </a:p>
          <a:p>
            <a:pPr marL="0" indent="0">
              <a:buNone/>
            </a:pPr>
            <a:endParaRPr lang="en-GB" dirty="0"/>
          </a:p>
          <a:p>
            <a:pPr marL="0" indent="0">
              <a:buNone/>
            </a:pPr>
            <a:endParaRPr lang="en-GB" dirty="0" smtClean="0"/>
          </a:p>
          <a:p>
            <a:pPr marL="0" indent="0">
              <a:buNone/>
            </a:pPr>
            <a:endParaRPr lang="en-GB" dirty="0"/>
          </a:p>
          <a:p>
            <a:pPr marL="0" indent="0">
              <a:buNone/>
            </a:pPr>
            <a:endParaRPr lang="en-GB" dirty="0" smtClean="0"/>
          </a:p>
          <a:p>
            <a:pPr marL="0" indent="0">
              <a:buNone/>
            </a:pPr>
            <a:endParaRPr lang="en-GB" dirty="0"/>
          </a:p>
          <a:p>
            <a:endParaRPr lang="en-GB" dirty="0" smtClean="0"/>
          </a:p>
          <a:p>
            <a:r>
              <a:rPr lang="en-GB" dirty="0" smtClean="0"/>
              <a:t>if </a:t>
            </a:r>
            <a:r>
              <a:rPr lang="en-GB" dirty="0"/>
              <a:t>a field is specified for the sort, in the event of two records having identical values for this field, the next field will be used to determine the order of the records</a:t>
            </a:r>
          </a:p>
          <a:p>
            <a:pPr marL="0" indent="0">
              <a:buNone/>
            </a:pPr>
            <a:endParaRPr lang="en-GB"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664" y="2852936"/>
            <a:ext cx="1733550" cy="2295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16016" y="2852936"/>
            <a:ext cx="1800225" cy="2333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ight Arrow 3"/>
          <p:cNvSpPr/>
          <p:nvPr/>
        </p:nvSpPr>
        <p:spPr>
          <a:xfrm>
            <a:off x="3471605" y="3778332"/>
            <a:ext cx="1152128" cy="43204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Footer Placeholder 4"/>
          <p:cNvSpPr>
            <a:spLocks noGrp="1"/>
          </p:cNvSpPr>
          <p:nvPr>
            <p:ph type="ftr" sz="quarter" idx="11"/>
          </p:nvPr>
        </p:nvSpPr>
        <p:spPr/>
        <p:txBody>
          <a:bodyPr/>
          <a:lstStyle/>
          <a:p>
            <a:r>
              <a:rPr lang="en-GB" smtClean="0"/>
              <a:t>Manipulating Data</a:t>
            </a:r>
            <a:endParaRPr lang="en-GB" dirty="0"/>
          </a:p>
        </p:txBody>
      </p:sp>
    </p:spTree>
    <p:extLst>
      <p:ext uri="{BB962C8B-B14F-4D97-AF65-F5344CB8AC3E}">
        <p14:creationId xmlns:p14="http://schemas.microsoft.com/office/powerpoint/2010/main" val="38078038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1556" y="476672"/>
            <a:ext cx="8229600" cy="564672"/>
          </a:xfrm>
        </p:spPr>
        <p:txBody>
          <a:bodyPr>
            <a:noAutofit/>
          </a:bodyPr>
          <a:lstStyle/>
          <a:p>
            <a:pPr algn="ctr"/>
            <a:r>
              <a:rPr lang="en-GB" sz="3200" dirty="0" smtClean="0"/>
              <a:t>Sort command – specifying </a:t>
            </a:r>
            <a:r>
              <a:rPr lang="en-GB" sz="3200" dirty="0" smtClean="0"/>
              <a:t>multiple sort fields</a:t>
            </a:r>
            <a:endParaRPr lang="en-GB" sz="3200" dirty="0"/>
          </a:p>
        </p:txBody>
      </p:sp>
      <p:sp>
        <p:nvSpPr>
          <p:cNvPr id="3" name="Content Placeholder 2"/>
          <p:cNvSpPr>
            <a:spLocks noGrp="1"/>
          </p:cNvSpPr>
          <p:nvPr>
            <p:ph idx="1"/>
          </p:nvPr>
        </p:nvSpPr>
        <p:spPr>
          <a:xfrm>
            <a:off x="457200" y="980728"/>
            <a:ext cx="8229600" cy="5343872"/>
          </a:xfrm>
        </p:spPr>
        <p:txBody>
          <a:bodyPr/>
          <a:lstStyle/>
          <a:p>
            <a:r>
              <a:rPr lang="en-GB" dirty="0" smtClean="0"/>
              <a:t>sort </a:t>
            </a:r>
            <a:r>
              <a:rPr lang="en-GB" dirty="0"/>
              <a:t>into order using the </a:t>
            </a:r>
            <a:r>
              <a:rPr lang="en-GB" dirty="0" smtClean="0"/>
              <a:t>surname, </a:t>
            </a:r>
            <a:r>
              <a:rPr lang="en-GB" dirty="0"/>
              <a:t>but in the event of two </a:t>
            </a:r>
            <a:r>
              <a:rPr lang="en-GB" dirty="0" smtClean="0"/>
              <a:t>surnames being </a:t>
            </a:r>
            <a:r>
              <a:rPr lang="en-GB" dirty="0"/>
              <a:t>identical, the </a:t>
            </a:r>
            <a:r>
              <a:rPr lang="en-GB" dirty="0" smtClean="0"/>
              <a:t>forenames should </a:t>
            </a:r>
            <a:r>
              <a:rPr lang="en-GB" dirty="0"/>
              <a:t>then be used</a:t>
            </a:r>
          </a:p>
        </p:txBody>
      </p:sp>
      <p:sp>
        <p:nvSpPr>
          <p:cNvPr id="5" name="TextBox 4"/>
          <p:cNvSpPr txBox="1"/>
          <p:nvPr/>
        </p:nvSpPr>
        <p:spPr>
          <a:xfrm>
            <a:off x="2555776" y="2426017"/>
            <a:ext cx="6336704" cy="2215991"/>
          </a:xfrm>
          <a:prstGeom prst="rect">
            <a:avLst/>
          </a:prstGeom>
          <a:noFill/>
        </p:spPr>
        <p:txBody>
          <a:bodyPr wrap="square" rtlCol="0">
            <a:spAutoFit/>
          </a:bodyPr>
          <a:lstStyle/>
          <a:p>
            <a:r>
              <a:rPr lang="en-GB" sz="2400" b="1" dirty="0"/>
              <a:t>sort </a:t>
            </a:r>
            <a:r>
              <a:rPr lang="en-GB" sz="2400" b="1" dirty="0" smtClean="0"/>
              <a:t>–k1 </a:t>
            </a:r>
            <a:r>
              <a:rPr lang="en-GB" sz="2400" b="1" dirty="0" smtClean="0"/>
              <a:t>names2.txt </a:t>
            </a:r>
            <a:r>
              <a:rPr lang="en-GB" b="1" dirty="0" smtClean="0"/>
              <a:t>- </a:t>
            </a:r>
            <a:r>
              <a:rPr lang="en-GB" dirty="0"/>
              <a:t>would sort on the </a:t>
            </a:r>
            <a:r>
              <a:rPr lang="en-GB" dirty="0" smtClean="0"/>
              <a:t>surnames, </a:t>
            </a:r>
            <a:r>
              <a:rPr lang="en-GB" dirty="0"/>
              <a:t>but, would use the next field (i.e. </a:t>
            </a:r>
            <a:r>
              <a:rPr lang="en-GB" dirty="0" smtClean="0"/>
              <a:t>forename) </a:t>
            </a:r>
            <a:r>
              <a:rPr lang="en-GB" dirty="0"/>
              <a:t>in the event of two </a:t>
            </a:r>
            <a:r>
              <a:rPr lang="en-GB" dirty="0" smtClean="0"/>
              <a:t>surnames being identical</a:t>
            </a:r>
          </a:p>
          <a:p>
            <a:endParaRPr lang="en-GB" dirty="0"/>
          </a:p>
          <a:p>
            <a:r>
              <a:rPr lang="en-GB" dirty="0" smtClean="0"/>
              <a:t>Each field </a:t>
            </a:r>
            <a:r>
              <a:rPr lang="en-GB" dirty="0"/>
              <a:t>to be utilised in the sort process can be </a:t>
            </a:r>
            <a:r>
              <a:rPr lang="en-GB" dirty="0" smtClean="0"/>
              <a:t>specified</a:t>
            </a:r>
            <a:endParaRPr lang="en-GB" dirty="0"/>
          </a:p>
          <a:p>
            <a:r>
              <a:rPr lang="en-GB" sz="2400" b="1" dirty="0"/>
              <a:t>sort </a:t>
            </a:r>
            <a:r>
              <a:rPr lang="en-GB" sz="2400" b="1" dirty="0" smtClean="0"/>
              <a:t>–k1 -k2 </a:t>
            </a:r>
            <a:r>
              <a:rPr lang="en-GB" sz="2400" b="1" dirty="0" smtClean="0"/>
              <a:t>names2.txt</a:t>
            </a:r>
            <a:r>
              <a:rPr lang="en-GB" b="1" dirty="0" smtClean="0"/>
              <a:t> </a:t>
            </a:r>
            <a:r>
              <a:rPr lang="en-GB" b="1" dirty="0" smtClean="0"/>
              <a:t>- </a:t>
            </a:r>
            <a:r>
              <a:rPr lang="en-GB" dirty="0"/>
              <a:t>The</a:t>
            </a:r>
            <a:r>
              <a:rPr lang="en-GB" b="1" dirty="0"/>
              <a:t> </a:t>
            </a:r>
            <a:r>
              <a:rPr lang="en-GB" b="1" dirty="0" smtClean="0"/>
              <a:t>surname</a:t>
            </a:r>
            <a:r>
              <a:rPr lang="en-GB" dirty="0" smtClean="0"/>
              <a:t> </a:t>
            </a:r>
            <a:r>
              <a:rPr lang="en-GB" dirty="0"/>
              <a:t>is used as the primary key and </a:t>
            </a:r>
            <a:r>
              <a:rPr lang="en-GB" dirty="0" smtClean="0"/>
              <a:t>the </a:t>
            </a:r>
            <a:r>
              <a:rPr lang="en-GB" b="1" dirty="0" smtClean="0"/>
              <a:t>forename </a:t>
            </a:r>
            <a:r>
              <a:rPr lang="en-GB" dirty="0" smtClean="0"/>
              <a:t>as the secondary key</a:t>
            </a:r>
            <a:endParaRPr lang="en-GB" dirty="0"/>
          </a:p>
        </p:txBody>
      </p:sp>
      <p:sp>
        <p:nvSpPr>
          <p:cNvPr id="6" name="TextBox 5"/>
          <p:cNvSpPr txBox="1"/>
          <p:nvPr/>
        </p:nvSpPr>
        <p:spPr>
          <a:xfrm>
            <a:off x="179512" y="2422733"/>
            <a:ext cx="2232248" cy="307777"/>
          </a:xfrm>
          <a:prstGeom prst="rect">
            <a:avLst/>
          </a:prstGeom>
          <a:noFill/>
        </p:spPr>
        <p:txBody>
          <a:bodyPr wrap="square" rtlCol="0">
            <a:spAutoFit/>
          </a:bodyPr>
          <a:lstStyle/>
          <a:p>
            <a:r>
              <a:rPr lang="en-GB" sz="1400" b="1" dirty="0"/>
              <a:t>surname forename age</a:t>
            </a:r>
            <a:endParaRPr lang="en-GB" sz="1400" dirty="0"/>
          </a:p>
        </p:txBody>
      </p:sp>
      <p:sp>
        <p:nvSpPr>
          <p:cNvPr id="7" name="TextBox 6"/>
          <p:cNvSpPr txBox="1"/>
          <p:nvPr/>
        </p:nvSpPr>
        <p:spPr>
          <a:xfrm>
            <a:off x="251520" y="2852936"/>
            <a:ext cx="2160240" cy="1569660"/>
          </a:xfrm>
          <a:prstGeom prst="rect">
            <a:avLst/>
          </a:prstGeom>
          <a:noFill/>
        </p:spPr>
        <p:txBody>
          <a:bodyPr wrap="square" rtlCol="0">
            <a:spAutoFit/>
          </a:bodyPr>
          <a:lstStyle/>
          <a:p>
            <a:r>
              <a:rPr lang="en-GB" sz="1200" dirty="0" smtClean="0"/>
              <a:t>Anderson Charles 27</a:t>
            </a:r>
          </a:p>
          <a:p>
            <a:r>
              <a:rPr lang="en-GB" sz="1200" dirty="0" smtClean="0"/>
              <a:t>Davies Fiona 8</a:t>
            </a:r>
          </a:p>
          <a:p>
            <a:r>
              <a:rPr lang="en-GB" sz="1200" dirty="0" smtClean="0"/>
              <a:t>Glover Thomas 37</a:t>
            </a:r>
          </a:p>
          <a:p>
            <a:r>
              <a:rPr lang="en-GB" sz="1200" dirty="0" smtClean="0"/>
              <a:t>Johnston </a:t>
            </a:r>
            <a:r>
              <a:rPr lang="en-GB" sz="1200" dirty="0" smtClean="0"/>
              <a:t>Alice 30</a:t>
            </a:r>
          </a:p>
          <a:p>
            <a:r>
              <a:rPr lang="en-GB" sz="1200" dirty="0" smtClean="0"/>
              <a:t>MacDonald Christine 37</a:t>
            </a:r>
          </a:p>
          <a:p>
            <a:r>
              <a:rPr lang="en-GB" sz="1200" dirty="0" err="1" smtClean="0"/>
              <a:t>Roberston</a:t>
            </a:r>
            <a:r>
              <a:rPr lang="en-GB" sz="1200" dirty="0" smtClean="0"/>
              <a:t> Kenneth 33</a:t>
            </a:r>
          </a:p>
          <a:p>
            <a:r>
              <a:rPr lang="en-GB" sz="1200" dirty="0" smtClean="0"/>
              <a:t>Robertson Margaret 43</a:t>
            </a:r>
          </a:p>
          <a:p>
            <a:r>
              <a:rPr lang="en-GB" sz="1200" dirty="0" smtClean="0"/>
              <a:t>Williams Robert 55</a:t>
            </a:r>
            <a:endParaRPr lang="en-GB" sz="1200" dirty="0"/>
          </a:p>
        </p:txBody>
      </p:sp>
      <p:sp>
        <p:nvSpPr>
          <p:cNvPr id="4" name="Footer Placeholder 3"/>
          <p:cNvSpPr>
            <a:spLocks noGrp="1"/>
          </p:cNvSpPr>
          <p:nvPr>
            <p:ph type="ftr" sz="quarter" idx="11"/>
          </p:nvPr>
        </p:nvSpPr>
        <p:spPr/>
        <p:txBody>
          <a:bodyPr/>
          <a:lstStyle/>
          <a:p>
            <a:r>
              <a:rPr lang="en-GB" smtClean="0"/>
              <a:t>Manipulating Data</a:t>
            </a:r>
            <a:endParaRPr lang="en-GB" dirty="0"/>
          </a:p>
        </p:txBody>
      </p:sp>
    </p:spTree>
    <p:extLst>
      <p:ext uri="{BB962C8B-B14F-4D97-AF65-F5344CB8AC3E}">
        <p14:creationId xmlns:p14="http://schemas.microsoft.com/office/powerpoint/2010/main" val="25520141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404664"/>
            <a:ext cx="8229600" cy="720080"/>
          </a:xfrm>
        </p:spPr>
        <p:txBody>
          <a:bodyPr>
            <a:normAutofit fontScale="90000"/>
          </a:bodyPr>
          <a:lstStyle/>
          <a:p>
            <a:pPr algn="ctr"/>
            <a:r>
              <a:rPr lang="en-GB" sz="4000" dirty="0"/>
              <a:t>Sort command – specifying order of fields</a:t>
            </a:r>
          </a:p>
        </p:txBody>
      </p:sp>
      <p:sp>
        <p:nvSpPr>
          <p:cNvPr id="3" name="Content Placeholder 2"/>
          <p:cNvSpPr>
            <a:spLocks noGrp="1"/>
          </p:cNvSpPr>
          <p:nvPr>
            <p:ph idx="1"/>
          </p:nvPr>
        </p:nvSpPr>
        <p:spPr>
          <a:xfrm>
            <a:off x="457200" y="1268760"/>
            <a:ext cx="8229600" cy="5055840"/>
          </a:xfrm>
        </p:spPr>
        <p:txBody>
          <a:bodyPr/>
          <a:lstStyle/>
          <a:p>
            <a:r>
              <a:rPr lang="en-GB" dirty="0" smtClean="0"/>
              <a:t>sort </a:t>
            </a:r>
            <a:r>
              <a:rPr lang="en-GB" dirty="0"/>
              <a:t>using </a:t>
            </a:r>
            <a:r>
              <a:rPr lang="en-GB" dirty="0" smtClean="0"/>
              <a:t>age </a:t>
            </a:r>
            <a:r>
              <a:rPr lang="en-GB" dirty="0"/>
              <a:t>as </a:t>
            </a:r>
            <a:r>
              <a:rPr lang="en-GB" dirty="0" smtClean="0"/>
              <a:t>primary </a:t>
            </a:r>
            <a:r>
              <a:rPr lang="en-GB" dirty="0"/>
              <a:t>key, </a:t>
            </a:r>
            <a:r>
              <a:rPr lang="en-GB" dirty="0" smtClean="0"/>
              <a:t>forename </a:t>
            </a:r>
            <a:r>
              <a:rPr lang="en-GB" dirty="0"/>
              <a:t>as </a:t>
            </a:r>
            <a:r>
              <a:rPr lang="en-GB" dirty="0" smtClean="0"/>
              <a:t>secondary.</a:t>
            </a:r>
          </a:p>
          <a:p>
            <a:pPr marL="0" indent="0">
              <a:buNone/>
            </a:pPr>
            <a:endParaRPr lang="en-GB" dirty="0" smtClean="0"/>
          </a:p>
        </p:txBody>
      </p:sp>
      <p:sp>
        <p:nvSpPr>
          <p:cNvPr id="4" name="TextBox 3"/>
          <p:cNvSpPr txBox="1"/>
          <p:nvPr/>
        </p:nvSpPr>
        <p:spPr>
          <a:xfrm>
            <a:off x="323528" y="3068960"/>
            <a:ext cx="2232248" cy="307777"/>
          </a:xfrm>
          <a:prstGeom prst="rect">
            <a:avLst/>
          </a:prstGeom>
          <a:noFill/>
        </p:spPr>
        <p:txBody>
          <a:bodyPr wrap="square" rtlCol="0">
            <a:spAutoFit/>
          </a:bodyPr>
          <a:lstStyle/>
          <a:p>
            <a:r>
              <a:rPr lang="en-GB" sz="1400" b="1" dirty="0"/>
              <a:t>surname forename age</a:t>
            </a:r>
            <a:endParaRPr lang="en-GB" sz="1400" dirty="0"/>
          </a:p>
        </p:txBody>
      </p:sp>
      <p:sp>
        <p:nvSpPr>
          <p:cNvPr id="7" name="TextBox 6"/>
          <p:cNvSpPr txBox="1"/>
          <p:nvPr/>
        </p:nvSpPr>
        <p:spPr>
          <a:xfrm>
            <a:off x="2915816" y="3068960"/>
            <a:ext cx="5760640" cy="461665"/>
          </a:xfrm>
          <a:prstGeom prst="rect">
            <a:avLst/>
          </a:prstGeom>
          <a:noFill/>
        </p:spPr>
        <p:txBody>
          <a:bodyPr wrap="square" rtlCol="0">
            <a:spAutoFit/>
          </a:bodyPr>
          <a:lstStyle/>
          <a:p>
            <a:r>
              <a:rPr lang="de-DE" sz="2400" b="1" dirty="0"/>
              <a:t>sort </a:t>
            </a:r>
            <a:r>
              <a:rPr lang="de-DE" sz="2400" b="1" dirty="0" smtClean="0"/>
              <a:t>–k3n –k2  </a:t>
            </a:r>
            <a:r>
              <a:rPr lang="de-DE" sz="2400" b="1" dirty="0" smtClean="0"/>
              <a:t>names2.txt</a:t>
            </a:r>
            <a:endParaRPr lang="de-DE" sz="2400" b="1" dirty="0" smtClean="0"/>
          </a:p>
        </p:txBody>
      </p:sp>
      <p:sp>
        <p:nvSpPr>
          <p:cNvPr id="6" name="TextBox 5"/>
          <p:cNvSpPr txBox="1"/>
          <p:nvPr/>
        </p:nvSpPr>
        <p:spPr>
          <a:xfrm>
            <a:off x="323528" y="3530625"/>
            <a:ext cx="2736304" cy="1569660"/>
          </a:xfrm>
          <a:prstGeom prst="rect">
            <a:avLst/>
          </a:prstGeom>
          <a:noFill/>
        </p:spPr>
        <p:txBody>
          <a:bodyPr wrap="square" rtlCol="0">
            <a:spAutoFit/>
          </a:bodyPr>
          <a:lstStyle/>
          <a:p>
            <a:r>
              <a:rPr lang="en-GB" sz="1200" dirty="0" smtClean="0"/>
              <a:t>Davies Fiona 8</a:t>
            </a:r>
          </a:p>
          <a:p>
            <a:r>
              <a:rPr lang="en-GB" sz="1200" dirty="0" smtClean="0"/>
              <a:t>Anderson Charles 27</a:t>
            </a:r>
          </a:p>
          <a:p>
            <a:r>
              <a:rPr lang="en-GB" sz="1200" dirty="0" err="1" smtClean="0"/>
              <a:t>Johnstone</a:t>
            </a:r>
            <a:r>
              <a:rPr lang="en-GB" sz="1200" dirty="0" smtClean="0"/>
              <a:t> Alice 30</a:t>
            </a:r>
          </a:p>
          <a:p>
            <a:r>
              <a:rPr lang="en-GB" sz="1200" dirty="0" smtClean="0"/>
              <a:t>Robertson Kenneth 33</a:t>
            </a:r>
          </a:p>
          <a:p>
            <a:r>
              <a:rPr lang="en-GB" sz="1200" dirty="0" smtClean="0"/>
              <a:t>MacDonald Christine 37</a:t>
            </a:r>
          </a:p>
          <a:p>
            <a:r>
              <a:rPr lang="en-GB" sz="1200" dirty="0" smtClean="0"/>
              <a:t>Glover Thomas 37</a:t>
            </a:r>
          </a:p>
          <a:p>
            <a:r>
              <a:rPr lang="en-GB" sz="1200" dirty="0" smtClean="0"/>
              <a:t>Robertson Margaret 43</a:t>
            </a:r>
          </a:p>
          <a:p>
            <a:r>
              <a:rPr lang="en-GB" sz="1200" dirty="0" smtClean="0"/>
              <a:t>Williams Robert 55</a:t>
            </a:r>
            <a:endParaRPr lang="en-GB" sz="1200" dirty="0"/>
          </a:p>
        </p:txBody>
      </p:sp>
      <p:sp>
        <p:nvSpPr>
          <p:cNvPr id="5" name="Footer Placeholder 4"/>
          <p:cNvSpPr>
            <a:spLocks noGrp="1"/>
          </p:cNvSpPr>
          <p:nvPr>
            <p:ph type="ftr" sz="quarter" idx="11"/>
          </p:nvPr>
        </p:nvSpPr>
        <p:spPr/>
        <p:txBody>
          <a:bodyPr/>
          <a:lstStyle/>
          <a:p>
            <a:r>
              <a:rPr lang="en-GB" smtClean="0"/>
              <a:t>Manipulating Data</a:t>
            </a:r>
            <a:endParaRPr lang="en-GB" dirty="0"/>
          </a:p>
        </p:txBody>
      </p:sp>
    </p:spTree>
    <p:extLst>
      <p:ext uri="{BB962C8B-B14F-4D97-AF65-F5344CB8AC3E}">
        <p14:creationId xmlns:p14="http://schemas.microsoft.com/office/powerpoint/2010/main" val="3193049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116632"/>
            <a:ext cx="8229600" cy="720080"/>
          </a:xfrm>
        </p:spPr>
        <p:txBody>
          <a:bodyPr>
            <a:normAutofit/>
          </a:bodyPr>
          <a:lstStyle/>
          <a:p>
            <a:pPr algn="ctr"/>
            <a:r>
              <a:rPr lang="en-GB" sz="4000" dirty="0" smtClean="0"/>
              <a:t>Data Manipulation Commands - </a:t>
            </a:r>
            <a:r>
              <a:rPr lang="en-GB" sz="4000" dirty="0" err="1" smtClean="0"/>
              <a:t>grep</a:t>
            </a:r>
            <a:endParaRPr lang="en-GB" sz="40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805709948"/>
              </p:ext>
            </p:extLst>
          </p:nvPr>
        </p:nvGraphicFramePr>
        <p:xfrm>
          <a:off x="202271" y="985808"/>
          <a:ext cx="8928992" cy="5791200"/>
        </p:xfrm>
        <a:graphic>
          <a:graphicData uri="http://schemas.openxmlformats.org/drawingml/2006/table">
            <a:tbl>
              <a:tblPr firstRow="1" bandRow="1">
                <a:tableStyleId>{5C22544A-7EE6-4342-B048-85BDC9FD1C3A}</a:tableStyleId>
              </a:tblPr>
              <a:tblGrid>
                <a:gridCol w="2196244"/>
                <a:gridCol w="2196244"/>
                <a:gridCol w="2137481"/>
                <a:gridCol w="2399023"/>
              </a:tblGrid>
              <a:tr h="356036">
                <a:tc>
                  <a:txBody>
                    <a:bodyPr/>
                    <a:lstStyle/>
                    <a:p>
                      <a:r>
                        <a:rPr lang="en-GB" dirty="0" smtClean="0"/>
                        <a:t>COMMAND</a:t>
                      </a:r>
                      <a:endParaRPr lang="en-GB" dirty="0"/>
                    </a:p>
                  </a:txBody>
                  <a:tcPr/>
                </a:tc>
                <a:tc>
                  <a:txBody>
                    <a:bodyPr/>
                    <a:lstStyle/>
                    <a:p>
                      <a:r>
                        <a:rPr lang="en-GB" dirty="0" smtClean="0"/>
                        <a:t>DESCRIPTION</a:t>
                      </a:r>
                      <a:endParaRPr lang="en-GB" dirty="0"/>
                    </a:p>
                  </a:txBody>
                  <a:tcPr/>
                </a:tc>
                <a:tc>
                  <a:txBody>
                    <a:bodyPr/>
                    <a:lstStyle/>
                    <a:p>
                      <a:r>
                        <a:rPr lang="en-GB" dirty="0" smtClean="0"/>
                        <a:t>OPTIONS</a:t>
                      </a:r>
                      <a:endParaRPr lang="en-GB" dirty="0"/>
                    </a:p>
                  </a:txBody>
                  <a:tcPr/>
                </a:tc>
                <a:tc>
                  <a:txBody>
                    <a:bodyPr/>
                    <a:lstStyle/>
                    <a:p>
                      <a:r>
                        <a:rPr lang="en-GB" dirty="0" smtClean="0"/>
                        <a:t>EXAMPLE</a:t>
                      </a:r>
                      <a:endParaRPr lang="en-GB" dirty="0"/>
                    </a:p>
                  </a:txBody>
                  <a:tcPr/>
                </a:tc>
              </a:tr>
              <a:tr h="3323005">
                <a:tc>
                  <a:txBody>
                    <a:bodyPr/>
                    <a:lstStyle/>
                    <a:p>
                      <a:r>
                        <a:rPr lang="en-GB" b="1" baseline="0" dirty="0" err="1" smtClean="0"/>
                        <a:t>grep</a:t>
                      </a:r>
                      <a:r>
                        <a:rPr lang="en-GB" baseline="0" dirty="0" smtClean="0"/>
                        <a:t> &lt;expression&gt; &lt;</a:t>
                      </a:r>
                      <a:r>
                        <a:rPr lang="en-GB" i="1" baseline="0" dirty="0" smtClean="0"/>
                        <a:t>file</a:t>
                      </a:r>
                      <a:r>
                        <a:rPr lang="en-GB" baseline="0" dirty="0" smtClean="0"/>
                        <a:t>&gt;</a:t>
                      </a:r>
                      <a:endParaRPr lang="en-GB" dirty="0"/>
                    </a:p>
                  </a:txBody>
                  <a:tcPr/>
                </a:tc>
                <a:tc>
                  <a:txBody>
                    <a:bodyPr/>
                    <a:lstStyle/>
                    <a:p>
                      <a:r>
                        <a:rPr lang="en-GB" b="1" dirty="0" smtClean="0"/>
                        <a:t>G</a:t>
                      </a:r>
                      <a:r>
                        <a:rPr lang="en-GB" dirty="0" smtClean="0"/>
                        <a:t>et </a:t>
                      </a:r>
                      <a:r>
                        <a:rPr lang="en-GB" b="1" dirty="0" smtClean="0"/>
                        <a:t>R</a:t>
                      </a:r>
                      <a:r>
                        <a:rPr lang="en-GB" dirty="0" smtClean="0"/>
                        <a:t>egular </a:t>
                      </a:r>
                      <a:r>
                        <a:rPr lang="en-GB" b="1" dirty="0" smtClean="0"/>
                        <a:t>E</a:t>
                      </a:r>
                      <a:r>
                        <a:rPr lang="en-GB" dirty="0" smtClean="0"/>
                        <a:t>xpression and </a:t>
                      </a:r>
                      <a:r>
                        <a:rPr lang="en-GB" b="1" dirty="0" smtClean="0"/>
                        <a:t>P</a:t>
                      </a:r>
                      <a:r>
                        <a:rPr lang="en-GB" dirty="0" smtClean="0"/>
                        <a:t>rint -</a:t>
                      </a:r>
                      <a:r>
                        <a:rPr lang="en-GB" baseline="0" dirty="0" smtClean="0"/>
                        <a:t> </a:t>
                      </a:r>
                      <a:r>
                        <a:rPr lang="en-GB" dirty="0" smtClean="0"/>
                        <a:t>allows files to be searched for occurrences of characters or strings</a:t>
                      </a:r>
                    </a:p>
                    <a:p>
                      <a:endParaRPr lang="en-GB" dirty="0" smtClean="0"/>
                    </a:p>
                    <a:p>
                      <a:r>
                        <a:rPr lang="en-GB" dirty="0" smtClean="0"/>
                        <a:t>Finds and returns all the lines in the file containing the expression</a:t>
                      </a:r>
                      <a:endParaRPr lang="en-GB" dirty="0"/>
                    </a:p>
                  </a:txBody>
                  <a:tcPr/>
                </a:tc>
                <a:tc>
                  <a:txBody>
                    <a:bodyPr/>
                    <a:lstStyle/>
                    <a:p>
                      <a:r>
                        <a:rPr lang="en-GB" b="1" dirty="0" smtClean="0"/>
                        <a:t>-v</a:t>
                      </a:r>
                      <a:endParaRPr lang="en-GB" dirty="0" smtClean="0"/>
                    </a:p>
                    <a:p>
                      <a:r>
                        <a:rPr lang="en-GB" dirty="0" smtClean="0"/>
                        <a:t>lines, which do not satisfy the search criteria </a:t>
                      </a:r>
                    </a:p>
                    <a:p>
                      <a:r>
                        <a:rPr lang="en-GB" b="1" dirty="0" smtClean="0"/>
                        <a:t>-c</a:t>
                      </a:r>
                      <a:endParaRPr lang="en-GB" dirty="0" smtClean="0"/>
                    </a:p>
                    <a:p>
                      <a:r>
                        <a:rPr lang="en-GB" dirty="0" smtClean="0"/>
                        <a:t>count of the lines meeting the search conditions to be displayed rather than the actual lines.</a:t>
                      </a:r>
                    </a:p>
                    <a:p>
                      <a:endParaRPr lang="en-GB" b="1" dirty="0"/>
                    </a:p>
                  </a:txBody>
                  <a:tcPr/>
                </a:tc>
                <a:tc>
                  <a:txBody>
                    <a:bodyPr/>
                    <a:lstStyle/>
                    <a:p>
                      <a:r>
                        <a:rPr lang="en-GB" sz="1400" b="0" dirty="0" smtClean="0"/>
                        <a:t>Smith William 43</a:t>
                      </a:r>
                    </a:p>
                    <a:p>
                      <a:r>
                        <a:rPr lang="en-GB" sz="1400" b="0" dirty="0" smtClean="0"/>
                        <a:t>McLean Donna 28</a:t>
                      </a:r>
                    </a:p>
                    <a:p>
                      <a:r>
                        <a:rPr lang="en-GB" sz="1400" b="0" dirty="0" smtClean="0"/>
                        <a:t>Hughes Jane 35</a:t>
                      </a:r>
                    </a:p>
                    <a:p>
                      <a:r>
                        <a:rPr lang="en-GB" sz="1400" b="0" dirty="0" smtClean="0"/>
                        <a:t>Watt Matthew 39</a:t>
                      </a:r>
                    </a:p>
                    <a:p>
                      <a:r>
                        <a:rPr lang="en-GB" sz="1400" b="0" dirty="0" smtClean="0"/>
                        <a:t>Williams Joan 34</a:t>
                      </a:r>
                    </a:p>
                    <a:p>
                      <a:r>
                        <a:rPr lang="en-GB" sz="1400" b="0" dirty="0" smtClean="0"/>
                        <a:t>Gibson Brian 40</a:t>
                      </a:r>
                    </a:p>
                    <a:p>
                      <a:r>
                        <a:rPr lang="en-GB" sz="1400" b="0" dirty="0" smtClean="0"/>
                        <a:t>Jones Irene 30</a:t>
                      </a:r>
                    </a:p>
                    <a:p>
                      <a:r>
                        <a:rPr lang="en-GB" sz="1400" b="0" dirty="0" smtClean="0"/>
                        <a:t>Young John 35</a:t>
                      </a:r>
                    </a:p>
                    <a:p>
                      <a:r>
                        <a:rPr lang="en-GB" sz="1400" b="0" dirty="0" smtClean="0"/>
                        <a:t>McLean John 44</a:t>
                      </a:r>
                    </a:p>
                    <a:p>
                      <a:endParaRPr lang="en-GB" sz="1400" b="1" dirty="0" smtClean="0"/>
                    </a:p>
                    <a:p>
                      <a:r>
                        <a:rPr lang="en-GB" sz="1400" b="1" dirty="0" err="1" smtClean="0"/>
                        <a:t>grep</a:t>
                      </a:r>
                      <a:r>
                        <a:rPr lang="en-GB" sz="1400" b="1" dirty="0" smtClean="0"/>
                        <a:t> 35 customers.txt</a:t>
                      </a:r>
                    </a:p>
                    <a:p>
                      <a:endParaRPr lang="en-GB" b="0" dirty="0" smtClean="0"/>
                    </a:p>
                    <a:p>
                      <a:r>
                        <a:rPr lang="en-GB" sz="1400" b="0" dirty="0" smtClean="0"/>
                        <a:t>Hughes Jane 35</a:t>
                      </a:r>
                    </a:p>
                    <a:p>
                      <a:r>
                        <a:rPr lang="en-GB" sz="1400" b="0" dirty="0" smtClean="0"/>
                        <a:t>Young Linda 35</a:t>
                      </a:r>
                    </a:p>
                    <a:p>
                      <a:endParaRPr lang="en-GB" b="0" dirty="0"/>
                    </a:p>
                  </a:txBody>
                  <a:tcPr/>
                </a:tc>
              </a:tr>
              <a:tr h="2004511">
                <a:tc>
                  <a:txBody>
                    <a:bodyPr/>
                    <a:lstStyle/>
                    <a:p>
                      <a:r>
                        <a:rPr lang="en-GB" b="1" dirty="0" smtClean="0"/>
                        <a:t>grep</a:t>
                      </a:r>
                      <a:r>
                        <a:rPr lang="en-GB" dirty="0" smtClean="0"/>
                        <a:t> </a:t>
                      </a:r>
                      <a:r>
                        <a:rPr lang="en-GB" dirty="0" smtClean="0"/>
                        <a:t>[&lt;</a:t>
                      </a:r>
                      <a:r>
                        <a:rPr lang="en-GB" dirty="0" smtClean="0"/>
                        <a:t>expression range</a:t>
                      </a:r>
                      <a:r>
                        <a:rPr lang="en-GB" dirty="0" smtClean="0"/>
                        <a:t>&gt;] </a:t>
                      </a:r>
                      <a:r>
                        <a:rPr lang="en-GB" dirty="0" smtClean="0"/>
                        <a:t>&lt;file&gt;</a:t>
                      </a:r>
                      <a:endParaRPr lang="en-GB"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Finds and returns all the lines in the file containing the expression, where</a:t>
                      </a:r>
                      <a:r>
                        <a:rPr lang="en-GB" baseline="0" dirty="0" smtClean="0"/>
                        <a:t> the expression is </a:t>
                      </a:r>
                      <a:r>
                        <a:rPr lang="en-GB" dirty="0" smtClean="0"/>
                        <a:t>a range of characters</a:t>
                      </a:r>
                    </a:p>
                    <a:p>
                      <a:endParaRPr lang="en-GB" dirty="0"/>
                    </a:p>
                  </a:txBody>
                  <a:tcPr/>
                </a:tc>
                <a:tc>
                  <a:txBody>
                    <a:bodyPr/>
                    <a:lstStyle/>
                    <a:p>
                      <a:r>
                        <a:rPr lang="en-GB" b="1" dirty="0" smtClean="0"/>
                        <a:t>-</a:t>
                      </a:r>
                      <a:r>
                        <a:rPr lang="en-GB" b="1" dirty="0" err="1" smtClean="0"/>
                        <a:t>i</a:t>
                      </a:r>
                      <a:endParaRPr lang="en-GB" dirty="0" smtClean="0"/>
                    </a:p>
                    <a:p>
                      <a:r>
                        <a:rPr lang="en-GB" dirty="0" smtClean="0"/>
                        <a:t>This will remove case sensitivity during the sort. The </a:t>
                      </a:r>
                      <a:r>
                        <a:rPr lang="en-GB" dirty="0" err="1" smtClean="0"/>
                        <a:t>grep</a:t>
                      </a:r>
                      <a:r>
                        <a:rPr lang="en-GB" dirty="0" smtClean="0"/>
                        <a:t> command is case sensitive by default.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b="1" dirty="0" err="1" smtClean="0"/>
                        <a:t>grep</a:t>
                      </a:r>
                      <a:r>
                        <a:rPr lang="en-GB" b="1" dirty="0" smtClean="0"/>
                        <a:t> [7-9]</a:t>
                      </a:r>
                    </a:p>
                    <a:p>
                      <a:pPr marL="0" marR="0" indent="0" algn="l" defTabSz="914400" rtl="0" eaLnBrk="1" fontAlgn="auto" latinLnBrk="0" hangingPunct="1">
                        <a:lnSpc>
                          <a:spcPct val="100000"/>
                        </a:lnSpc>
                        <a:spcBef>
                          <a:spcPts val="0"/>
                        </a:spcBef>
                        <a:spcAft>
                          <a:spcPts val="0"/>
                        </a:spcAft>
                        <a:buClrTx/>
                        <a:buSzTx/>
                        <a:buFontTx/>
                        <a:buNone/>
                        <a:tabLst/>
                        <a:defRPr/>
                      </a:pPr>
                      <a:r>
                        <a:rPr lang="en-GB" b="1" dirty="0" smtClean="0"/>
                        <a:t>customers.txt</a:t>
                      </a:r>
                      <a:endParaRPr lang="en-GB" sz="1800" dirty="0" smtClean="0"/>
                    </a:p>
                    <a:p>
                      <a:endParaRPr lang="en-GB" dirty="0" smtClean="0"/>
                    </a:p>
                    <a:p>
                      <a:r>
                        <a:rPr lang="en-GB" dirty="0" smtClean="0"/>
                        <a:t>would search for lines which contain a 7, 8 or 9</a:t>
                      </a:r>
                    </a:p>
                  </a:txBody>
                  <a:tcPr/>
                </a:tc>
              </a:tr>
            </a:tbl>
          </a:graphicData>
        </a:graphic>
      </p:graphicFrame>
    </p:spTree>
    <p:extLst>
      <p:ext uri="{BB962C8B-B14F-4D97-AF65-F5344CB8AC3E}">
        <p14:creationId xmlns:p14="http://schemas.microsoft.com/office/powerpoint/2010/main" val="12408521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2960</TotalTime>
  <Words>1709</Words>
  <Application>Microsoft Office PowerPoint</Application>
  <PresentationFormat>On-screen Show (4:3)</PresentationFormat>
  <Paragraphs>294</Paragraphs>
  <Slides>19</Slides>
  <Notes>1</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Flow</vt:lpstr>
      <vt:lpstr>HND Networking: Multi User Operating Systems (DH3A 34) Week 4</vt:lpstr>
      <vt:lpstr>PowerPoint Presentation</vt:lpstr>
      <vt:lpstr>Manipulating Data</vt:lpstr>
      <vt:lpstr>Data Manipulation Commands</vt:lpstr>
      <vt:lpstr>Linux sort command</vt:lpstr>
      <vt:lpstr>Sort command with multiple options</vt:lpstr>
      <vt:lpstr>Sort command – specifying multiple sort fields</vt:lpstr>
      <vt:lpstr>Sort command – specifying order of fields</vt:lpstr>
      <vt:lpstr>Data Manipulation Commands - grep</vt:lpstr>
      <vt:lpstr>Data Manipulation Commands - grep</vt:lpstr>
      <vt:lpstr>Data Manipulation Commands - join</vt:lpstr>
      <vt:lpstr>Data Manipulation Commands - join</vt:lpstr>
      <vt:lpstr>Linux Technique - redirection</vt:lpstr>
      <vt:lpstr>Linux Technique - redirection</vt:lpstr>
      <vt:lpstr>Linux Technique – redirection of standard error</vt:lpstr>
      <vt:lpstr>Linux command - pipe</vt:lpstr>
      <vt:lpstr>Linux command - pipe </vt:lpstr>
      <vt:lpstr>Linux command - filters</vt:lpstr>
      <vt:lpstr>ACTIVITY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NQ1 Computing Introduction to Programming</dc:title>
  <dc:creator>stevenanddawn</dc:creator>
  <cp:lastModifiedBy>Dawn Wilson</cp:lastModifiedBy>
  <cp:revision>328</cp:revision>
  <dcterms:created xsi:type="dcterms:W3CDTF">2014-08-20T09:50:30Z</dcterms:created>
  <dcterms:modified xsi:type="dcterms:W3CDTF">2018-04-23T10:45:37Z</dcterms:modified>
</cp:coreProperties>
</file>