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313"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314" r:id="rId28"/>
    <p:sldId id="299" r:id="rId29"/>
    <p:sldId id="300" r:id="rId30"/>
    <p:sldId id="301" r:id="rId31"/>
    <p:sldId id="302" r:id="rId32"/>
    <p:sldId id="303" r:id="rId33"/>
    <p:sldId id="305" r:id="rId34"/>
    <p:sldId id="304" r:id="rId35"/>
    <p:sldId id="306" r:id="rId36"/>
    <p:sldId id="307" r:id="rId37"/>
    <p:sldId id="308" r:id="rId38"/>
    <p:sldId id="309" r:id="rId39"/>
    <p:sldId id="310" r:id="rId40"/>
    <p:sldId id="311" r:id="rId41"/>
    <p:sldId id="312" r:id="rId42"/>
  </p:sldIdLst>
  <p:sldSz cx="9144000" cy="6858000" type="screen4x3"/>
  <p:notesSz cx="6797675" cy="98567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89" d="100"/>
          <a:sy n="89" d="100"/>
        </p:scale>
        <p:origin x="-725" y="-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283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2839"/>
          </a:xfrm>
          <a:prstGeom prst="rect">
            <a:avLst/>
          </a:prstGeom>
        </p:spPr>
        <p:txBody>
          <a:bodyPr vert="horz" lIns="91440" tIns="45720" rIns="91440" bIns="45720" rtlCol="0"/>
          <a:lstStyle>
            <a:lvl1pPr algn="r">
              <a:defRPr sz="1200"/>
            </a:lvl1pPr>
          </a:lstStyle>
          <a:p>
            <a:fld id="{1E65F19C-1C80-4E1A-9B2A-BFA3AFCBC4B1}" type="datetimeFigureOut">
              <a:rPr lang="en-GB" smtClean="0"/>
              <a:t>02/05/2018</a:t>
            </a:fld>
            <a:endParaRPr lang="en-GB"/>
          </a:p>
        </p:txBody>
      </p:sp>
      <p:sp>
        <p:nvSpPr>
          <p:cNvPr id="4" name="Slide Image Placeholder 3"/>
          <p:cNvSpPr>
            <a:spLocks noGrp="1" noRot="1" noChangeAspect="1"/>
          </p:cNvSpPr>
          <p:nvPr>
            <p:ph type="sldImg" idx="2"/>
          </p:nvPr>
        </p:nvSpPr>
        <p:spPr>
          <a:xfrm>
            <a:off x="935038" y="739775"/>
            <a:ext cx="4927600" cy="36957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681974"/>
            <a:ext cx="5438140" cy="443555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62238"/>
            <a:ext cx="2945659" cy="492839"/>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362238"/>
            <a:ext cx="2945659" cy="492839"/>
          </a:xfrm>
          <a:prstGeom prst="rect">
            <a:avLst/>
          </a:prstGeom>
        </p:spPr>
        <p:txBody>
          <a:bodyPr vert="horz" lIns="91440" tIns="45720" rIns="91440" bIns="45720" rtlCol="0" anchor="b"/>
          <a:lstStyle>
            <a:lvl1pPr algn="r">
              <a:defRPr sz="1200"/>
            </a:lvl1pPr>
          </a:lstStyle>
          <a:p>
            <a:fld id="{2E317F34-63E4-482E-ACC6-8F81F219B242}" type="slidenum">
              <a:rPr lang="en-GB" smtClean="0"/>
              <a:t>‹#›</a:t>
            </a:fld>
            <a:endParaRPr lang="en-GB"/>
          </a:p>
        </p:txBody>
      </p:sp>
    </p:spTree>
    <p:extLst>
      <p:ext uri="{BB962C8B-B14F-4D97-AF65-F5344CB8AC3E}">
        <p14:creationId xmlns:p14="http://schemas.microsoft.com/office/powerpoint/2010/main" val="1945838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30" name="Date Placeholder 29"/>
          <p:cNvSpPr>
            <a:spLocks noGrp="1"/>
          </p:cNvSpPr>
          <p:nvPr>
            <p:ph type="dt" sz="half" idx="10"/>
          </p:nvPr>
        </p:nvSpPr>
        <p:spPr/>
        <p:txBody>
          <a:bodyPr/>
          <a:lstStyle/>
          <a:p>
            <a:fld id="{94DC7686-A8B1-4B8F-9D21-FF305E435517}" type="datetimeFigureOut">
              <a:rPr lang="en-GB" smtClean="0"/>
              <a:t>02/05/2018</a:t>
            </a:fld>
            <a:endParaRPr lang="en-GB" dirty="0"/>
          </a:p>
        </p:txBody>
      </p:sp>
      <p:sp>
        <p:nvSpPr>
          <p:cNvPr id="19" name="Footer Placeholder 18"/>
          <p:cNvSpPr>
            <a:spLocks noGrp="1"/>
          </p:cNvSpPr>
          <p:nvPr>
            <p:ph type="ftr" sz="quarter" idx="11"/>
          </p:nvPr>
        </p:nvSpPr>
        <p:spPr/>
        <p:txBody>
          <a:bodyPr/>
          <a:lstStyle/>
          <a:p>
            <a:endParaRPr lang="en-GB" dirty="0"/>
          </a:p>
        </p:txBody>
      </p:sp>
      <p:sp>
        <p:nvSpPr>
          <p:cNvPr id="27" name="Slide Number Placeholder 26"/>
          <p:cNvSpPr>
            <a:spLocks noGrp="1"/>
          </p:cNvSpPr>
          <p:nvPr>
            <p:ph type="sldNum" sz="quarter" idx="12"/>
          </p:nvPr>
        </p:nvSpPr>
        <p:spPr/>
        <p:txBody>
          <a:bodyPr/>
          <a:lstStyle/>
          <a:p>
            <a:endParaRPr lang="en-GB"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C7686-A8B1-4B8F-9D21-FF305E435517}" type="datetimeFigureOut">
              <a:rPr lang="en-GB" smtClean="0"/>
              <a:t>02/05/2018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C7686-A8B1-4B8F-9D21-FF305E435517}" type="datetimeFigureOut">
              <a:rPr lang="en-GB" smtClean="0"/>
              <a:t>02/05/2018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94DC7686-A8B1-4B8F-9D21-FF305E435517}" type="datetimeFigureOut">
              <a:rPr lang="en-GB" smtClean="0"/>
              <a:t>02/05/2018</a:t>
            </a:fld>
            <a:endParaRPr lang="en-GB" dirty="0"/>
          </a:p>
        </p:txBody>
      </p:sp>
      <p:sp>
        <p:nvSpPr>
          <p:cNvPr id="5" name="Footer Placeholder 4"/>
          <p:cNvSpPr>
            <a:spLocks noGrp="1"/>
          </p:cNvSpPr>
          <p:nvPr>
            <p:ph type="ftr" sz="quarter" idx="11"/>
          </p:nvPr>
        </p:nvSpPr>
        <p:spPr/>
        <p:txBody>
          <a:bodyPr/>
          <a:lstStyle>
            <a:lvl1pPr algn="ctr">
              <a:defRPr/>
            </a:lvl1pPr>
          </a:lstStyle>
          <a:p>
            <a:r>
              <a:rPr lang="en-GB" dirty="0" smtClean="0"/>
              <a:t>NQ1 Introduction to Programming</a:t>
            </a:r>
            <a:endParaRPr lang="en-GB" dirty="0"/>
          </a:p>
        </p:txBody>
      </p:sp>
      <p:sp>
        <p:nvSpPr>
          <p:cNvPr id="6" name="Slide Number Placeholder 5"/>
          <p:cNvSpPr>
            <a:spLocks noGrp="1"/>
          </p:cNvSpPr>
          <p:nvPr>
            <p:ph type="sldNum" sz="quarter" idx="12"/>
          </p:nvPr>
        </p:nvSpPr>
        <p:spPr/>
        <p:txBody>
          <a:bodyPr/>
          <a:lstStyle/>
          <a:p>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DC7686-A8B1-4B8F-9D21-FF305E435517}" type="datetimeFigureOut">
              <a:rPr lang="en-GB" smtClean="0"/>
              <a:t>02/05/2018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DC7686-A8B1-4B8F-9D21-FF305E435517}" type="datetimeFigureOut">
              <a:rPr lang="en-GB" smtClean="0"/>
              <a:t>02/05/2018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4DC7686-A8B1-4B8F-9D21-FF305E435517}" type="datetimeFigureOut">
              <a:rPr lang="en-GB" smtClean="0"/>
              <a:t>02/05/2018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DC7686-A8B1-4B8F-9D21-FF305E435517}" type="datetimeFigureOut">
              <a:rPr lang="en-GB" smtClean="0"/>
              <a:t>02/05/2018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C7686-A8B1-4B8F-9D21-FF305E435517}" type="datetimeFigureOut">
              <a:rPr lang="en-GB" smtClean="0"/>
              <a:t>02/05/2018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DC7686-A8B1-4B8F-9D21-FF305E435517}" type="datetimeFigureOut">
              <a:rPr lang="en-GB" smtClean="0"/>
              <a:t>02/05/2018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DC7686-A8B1-4B8F-9D21-FF305E435517}" type="datetimeFigureOut">
              <a:rPr lang="en-GB" smtClean="0"/>
              <a:t>02/05/2018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a:xfrm>
            <a:off x="8077200" y="6356350"/>
            <a:ext cx="609600" cy="365125"/>
          </a:xfrm>
        </p:spPr>
        <p:txBody>
          <a:bodyPr/>
          <a:lstStyle/>
          <a:p>
            <a:fld id="{032FB646-FF89-496F-85DB-C678F5944239}" type="slidenum">
              <a:rPr lang="en-GB" smtClean="0"/>
              <a:t>‹#›</a:t>
            </a:fld>
            <a:endParaRPr lang="en-GB"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4DC7686-A8B1-4B8F-9D21-FF305E435517}" type="datetimeFigureOut">
              <a:rPr lang="en-GB" smtClean="0"/>
              <a:t>02/05/2018</a:t>
            </a:fld>
            <a:endParaRPr lang="en-GB"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32FB646-FF89-496F-85DB-C678F5944239}" type="slidenum">
              <a:rPr lang="en-GB" smtClean="0"/>
              <a:t>‹#›</a:t>
            </a:fld>
            <a:endParaRPr lang="en-GB"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420888"/>
            <a:ext cx="7851648" cy="1828800"/>
          </a:xfrm>
        </p:spPr>
        <p:txBody>
          <a:bodyPr anchor="ctr">
            <a:normAutofit fontScale="90000"/>
          </a:bodyPr>
          <a:lstStyle/>
          <a:p>
            <a:pPr algn="ctr"/>
            <a:r>
              <a:rPr lang="en-GB" dirty="0" smtClean="0">
                <a:solidFill>
                  <a:schemeClr val="bg1"/>
                </a:solidFill>
              </a:rPr>
              <a:t>HND Networking:</a:t>
            </a:r>
            <a:br>
              <a:rPr lang="en-GB" dirty="0" smtClean="0">
                <a:solidFill>
                  <a:schemeClr val="bg1"/>
                </a:solidFill>
              </a:rPr>
            </a:br>
            <a:r>
              <a:rPr lang="en-GB" sz="5300" dirty="0" smtClean="0">
                <a:solidFill>
                  <a:schemeClr val="bg1"/>
                </a:solidFill>
              </a:rPr>
              <a:t>Multi User Operating Systems</a:t>
            </a:r>
            <a:br>
              <a:rPr lang="en-GB" sz="5300" dirty="0" smtClean="0">
                <a:solidFill>
                  <a:schemeClr val="bg1"/>
                </a:solidFill>
              </a:rPr>
            </a:br>
            <a:r>
              <a:rPr lang="en-GB" dirty="0" smtClean="0">
                <a:solidFill>
                  <a:schemeClr val="bg1"/>
                </a:solidFill>
              </a:rPr>
              <a:t>(DH3A 34)</a:t>
            </a:r>
            <a:br>
              <a:rPr lang="en-GB" dirty="0" smtClean="0">
                <a:solidFill>
                  <a:schemeClr val="bg1"/>
                </a:solidFill>
              </a:rPr>
            </a:br>
            <a:r>
              <a:rPr lang="en-GB" dirty="0" smtClean="0">
                <a:solidFill>
                  <a:schemeClr val="bg1"/>
                </a:solidFill>
              </a:rPr>
              <a:t>Week 5</a:t>
            </a:r>
            <a:endParaRPr lang="en-GB" dirty="0">
              <a:solidFill>
                <a:schemeClr val="bg1"/>
              </a:solidFill>
            </a:endParaRPr>
          </a:p>
        </p:txBody>
      </p:sp>
      <p:sp>
        <p:nvSpPr>
          <p:cNvPr id="4" name="Subtitle 3"/>
          <p:cNvSpPr>
            <a:spLocks noGrp="1"/>
          </p:cNvSpPr>
          <p:nvPr>
            <p:ph type="subTitle" idx="1"/>
          </p:nvPr>
        </p:nvSpPr>
        <p:spPr>
          <a:xfrm>
            <a:off x="533400" y="3228536"/>
            <a:ext cx="7854696" cy="2936768"/>
          </a:xfrm>
        </p:spPr>
        <p:txBody>
          <a:bodyPr/>
          <a:lstStyle/>
          <a:p>
            <a:endParaRPr lang="en-GB" dirty="0" smtClean="0"/>
          </a:p>
          <a:p>
            <a:endParaRPr lang="en-GB" dirty="0"/>
          </a:p>
          <a:p>
            <a:endParaRPr lang="en-GB" dirty="0" smtClean="0"/>
          </a:p>
          <a:p>
            <a:endParaRPr lang="en-GB" dirty="0"/>
          </a:p>
          <a:p>
            <a:pPr algn="ctr"/>
            <a:endParaRPr lang="en-GB" dirty="0" smtClean="0">
              <a:solidFill>
                <a:schemeClr val="bg2"/>
              </a:solidFill>
            </a:endParaRPr>
          </a:p>
          <a:p>
            <a:pPr algn="ctr"/>
            <a:r>
              <a:rPr lang="en-GB" dirty="0" smtClean="0">
                <a:solidFill>
                  <a:schemeClr val="bg2"/>
                </a:solidFill>
              </a:rPr>
              <a:t>Lecturer </a:t>
            </a:r>
            <a:r>
              <a:rPr lang="en-GB" dirty="0">
                <a:solidFill>
                  <a:schemeClr val="bg2"/>
                </a:solidFill>
              </a:rPr>
              <a:t>– Dawn Wilson</a:t>
            </a:r>
          </a:p>
          <a:p>
            <a:pPr algn="ctr"/>
            <a:endParaRPr lang="en-GB" dirty="0"/>
          </a:p>
        </p:txBody>
      </p:sp>
    </p:spTree>
    <p:extLst>
      <p:ext uri="{BB962C8B-B14F-4D97-AF65-F5344CB8AC3E}">
        <p14:creationId xmlns:p14="http://schemas.microsoft.com/office/powerpoint/2010/main" val="3739965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720080"/>
          </a:xfrm>
        </p:spPr>
        <p:txBody>
          <a:bodyPr>
            <a:normAutofit/>
          </a:bodyPr>
          <a:lstStyle/>
          <a:p>
            <a:pPr algn="ctr"/>
            <a:r>
              <a:rPr lang="en-GB" sz="4000" dirty="0"/>
              <a:t>M</a:t>
            </a:r>
            <a:r>
              <a:rPr lang="en-GB" sz="4000" dirty="0" smtClean="0"/>
              <a:t>anipulating Processes</a:t>
            </a:r>
            <a:endParaRPr lang="en-GB" sz="4000" dirty="0"/>
          </a:p>
        </p:txBody>
      </p:sp>
      <p:sp>
        <p:nvSpPr>
          <p:cNvPr id="3" name="Content Placeholder 2"/>
          <p:cNvSpPr>
            <a:spLocks noGrp="1"/>
          </p:cNvSpPr>
          <p:nvPr>
            <p:ph idx="1"/>
          </p:nvPr>
        </p:nvSpPr>
        <p:spPr>
          <a:xfrm>
            <a:off x="457200" y="1124744"/>
            <a:ext cx="8229600" cy="5472608"/>
          </a:xfrm>
        </p:spPr>
        <p:txBody>
          <a:bodyPr>
            <a:normAutofit/>
          </a:bodyPr>
          <a:lstStyle/>
          <a:p>
            <a:r>
              <a:rPr lang="en-GB" dirty="0"/>
              <a:t>When a user logs on to the system, they communicate with the system via a shell </a:t>
            </a:r>
            <a:r>
              <a:rPr lang="en-GB" dirty="0" smtClean="0"/>
              <a:t>i.e. bash #</a:t>
            </a:r>
            <a:endParaRPr lang="en-GB" dirty="0"/>
          </a:p>
          <a:p>
            <a:r>
              <a:rPr lang="en-GB" dirty="0"/>
              <a:t>As the shell itself is simply another process, it is possible to run a child shell simply by running the </a:t>
            </a:r>
            <a:r>
              <a:rPr lang="en-GB" dirty="0" smtClean="0"/>
              <a:t>bash program</a:t>
            </a:r>
            <a:r>
              <a:rPr lang="en-GB" dirty="0"/>
              <a:t>, which will run another copy of the shell. This program is contained in the /bin directory.</a:t>
            </a:r>
          </a:p>
          <a:p>
            <a:r>
              <a:rPr lang="en-GB" dirty="0"/>
              <a:t>As a child process, the child shell will inherit the parent shell's environment, but, when the child shell is terminated (by pressing </a:t>
            </a:r>
            <a:r>
              <a:rPr lang="en-GB" b="1" dirty="0"/>
              <a:t>[Ctrl] [D] </a:t>
            </a:r>
            <a:r>
              <a:rPr lang="en-GB" dirty="0"/>
              <a:t>at the prompt or typing </a:t>
            </a:r>
            <a:r>
              <a:rPr lang="en-GB" b="1" dirty="0"/>
              <a:t>exit</a:t>
            </a:r>
            <a:r>
              <a:rPr lang="en-GB" dirty="0"/>
              <a:t>), control will pass back to the parent shell. If any changes have been made to the environment while the child shell was running, these changes will be lost when control returns to the parent. </a:t>
            </a:r>
          </a:p>
        </p:txBody>
      </p:sp>
      <p:sp>
        <p:nvSpPr>
          <p:cNvPr id="4" name="Footer Placeholder 3"/>
          <p:cNvSpPr>
            <a:spLocks noGrp="1"/>
          </p:cNvSpPr>
          <p:nvPr>
            <p:ph type="ftr" sz="quarter" idx="11"/>
          </p:nvPr>
        </p:nvSpPr>
        <p:spPr/>
        <p:txBody>
          <a:bodyPr/>
          <a:lstStyle/>
          <a:p>
            <a:r>
              <a:rPr lang="en-GB" smtClean="0"/>
              <a:t>Manipulating Processes</a:t>
            </a:r>
            <a:endParaRPr lang="en-GB" dirty="0"/>
          </a:p>
        </p:txBody>
      </p:sp>
    </p:spTree>
    <p:extLst>
      <p:ext uri="{BB962C8B-B14F-4D97-AF65-F5344CB8AC3E}">
        <p14:creationId xmlns:p14="http://schemas.microsoft.com/office/powerpoint/2010/main" val="1996182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708688"/>
          </a:xfrm>
        </p:spPr>
        <p:txBody>
          <a:bodyPr>
            <a:normAutofit fontScale="90000"/>
          </a:bodyPr>
          <a:lstStyle/>
          <a:p>
            <a:r>
              <a:rPr lang="en-GB" dirty="0" smtClean="0"/>
              <a:t>Manipulating Processes - Exercise</a:t>
            </a:r>
            <a:endParaRPr lang="en-GB" dirty="0"/>
          </a:p>
        </p:txBody>
      </p:sp>
      <p:sp>
        <p:nvSpPr>
          <p:cNvPr id="3" name="Content Placeholder 2"/>
          <p:cNvSpPr>
            <a:spLocks noGrp="1"/>
          </p:cNvSpPr>
          <p:nvPr>
            <p:ph idx="1"/>
          </p:nvPr>
        </p:nvSpPr>
        <p:spPr>
          <a:xfrm>
            <a:off x="457200" y="1268760"/>
            <a:ext cx="8229600" cy="5472608"/>
          </a:xfrm>
        </p:spPr>
        <p:txBody>
          <a:bodyPr>
            <a:normAutofit fontScale="92500" lnSpcReduction="20000"/>
          </a:bodyPr>
          <a:lstStyle/>
          <a:p>
            <a:r>
              <a:rPr lang="en-GB" b="1" dirty="0" smtClean="0">
                <a:solidFill>
                  <a:srgbClr val="FF0000"/>
                </a:solidFill>
              </a:rPr>
              <a:t>cd</a:t>
            </a:r>
            <a:r>
              <a:rPr lang="en-GB" dirty="0" smtClean="0">
                <a:solidFill>
                  <a:srgbClr val="FF0000"/>
                </a:solidFill>
              </a:rPr>
              <a:t> </a:t>
            </a:r>
            <a:r>
              <a:rPr lang="en-GB" dirty="0"/>
              <a:t>Return to home directory </a:t>
            </a:r>
            <a:endParaRPr lang="en-GB" dirty="0" smtClean="0"/>
          </a:p>
          <a:p>
            <a:r>
              <a:rPr lang="en-GB" b="1" dirty="0" err="1" smtClean="0">
                <a:solidFill>
                  <a:srgbClr val="FF0000"/>
                </a:solidFill>
              </a:rPr>
              <a:t>mkdir</a:t>
            </a:r>
            <a:r>
              <a:rPr lang="en-GB" b="1" dirty="0" smtClean="0">
                <a:solidFill>
                  <a:srgbClr val="FF0000"/>
                </a:solidFill>
              </a:rPr>
              <a:t> temp</a:t>
            </a:r>
            <a:r>
              <a:rPr lang="en-GB" dirty="0" smtClean="0"/>
              <a:t> </a:t>
            </a:r>
            <a:r>
              <a:rPr lang="en-GB" dirty="0"/>
              <a:t>Make a new directory </a:t>
            </a:r>
            <a:endParaRPr lang="en-GB" dirty="0" smtClean="0"/>
          </a:p>
          <a:p>
            <a:r>
              <a:rPr lang="en-GB" b="1" dirty="0" err="1" smtClean="0">
                <a:solidFill>
                  <a:srgbClr val="FF0000"/>
                </a:solidFill>
              </a:rPr>
              <a:t>pwd</a:t>
            </a:r>
            <a:r>
              <a:rPr lang="en-GB" dirty="0" smtClean="0">
                <a:solidFill>
                  <a:srgbClr val="FF0000"/>
                </a:solidFill>
              </a:rPr>
              <a:t> </a:t>
            </a:r>
            <a:r>
              <a:rPr lang="en-GB" dirty="0"/>
              <a:t>Print the current working directory </a:t>
            </a:r>
            <a:endParaRPr lang="en-GB" dirty="0" smtClean="0"/>
          </a:p>
          <a:p>
            <a:r>
              <a:rPr lang="en-GB" b="1" dirty="0">
                <a:solidFill>
                  <a:srgbClr val="FF0000"/>
                </a:solidFill>
              </a:rPr>
              <a:t>b</a:t>
            </a:r>
            <a:r>
              <a:rPr lang="en-GB" b="1" dirty="0" smtClean="0">
                <a:solidFill>
                  <a:srgbClr val="FF0000"/>
                </a:solidFill>
              </a:rPr>
              <a:t>ash </a:t>
            </a:r>
            <a:r>
              <a:rPr lang="en-GB" dirty="0" smtClean="0"/>
              <a:t>Run </a:t>
            </a:r>
            <a:r>
              <a:rPr lang="en-GB" dirty="0"/>
              <a:t>another </a:t>
            </a:r>
            <a:r>
              <a:rPr lang="en-GB" dirty="0" smtClean="0"/>
              <a:t>shell</a:t>
            </a:r>
          </a:p>
          <a:p>
            <a:r>
              <a:rPr lang="en-GB" b="1" dirty="0" err="1">
                <a:solidFill>
                  <a:srgbClr val="FF0000"/>
                </a:solidFill>
              </a:rPr>
              <a:t>p</a:t>
            </a:r>
            <a:r>
              <a:rPr lang="en-GB" b="1" dirty="0" err="1" smtClean="0">
                <a:solidFill>
                  <a:srgbClr val="FF0000"/>
                </a:solidFill>
              </a:rPr>
              <a:t>wd</a:t>
            </a:r>
            <a:r>
              <a:rPr lang="en-GB" b="1" dirty="0" smtClean="0">
                <a:solidFill>
                  <a:srgbClr val="FF0000"/>
                </a:solidFill>
              </a:rPr>
              <a:t> </a:t>
            </a:r>
            <a:r>
              <a:rPr lang="en-GB" dirty="0" smtClean="0"/>
              <a:t>Re-display </a:t>
            </a:r>
            <a:r>
              <a:rPr lang="en-GB" dirty="0"/>
              <a:t>the working </a:t>
            </a:r>
            <a:r>
              <a:rPr lang="en-GB" dirty="0" smtClean="0"/>
              <a:t>directory</a:t>
            </a:r>
          </a:p>
          <a:p>
            <a:r>
              <a:rPr lang="en-GB" b="1" dirty="0" smtClean="0">
                <a:solidFill>
                  <a:srgbClr val="FF0000"/>
                </a:solidFill>
              </a:rPr>
              <a:t>cd </a:t>
            </a:r>
            <a:r>
              <a:rPr lang="en-GB" b="1" dirty="0">
                <a:solidFill>
                  <a:srgbClr val="FF0000"/>
                </a:solidFill>
              </a:rPr>
              <a:t>temp</a:t>
            </a:r>
            <a:r>
              <a:rPr lang="en-GB" dirty="0"/>
              <a:t> </a:t>
            </a:r>
            <a:r>
              <a:rPr lang="en-GB" dirty="0" smtClean="0"/>
              <a:t>Move </a:t>
            </a:r>
            <a:r>
              <a:rPr lang="en-GB" dirty="0"/>
              <a:t>to the new </a:t>
            </a:r>
            <a:r>
              <a:rPr lang="en-GB" dirty="0" smtClean="0"/>
              <a:t>directory</a:t>
            </a:r>
          </a:p>
          <a:p>
            <a:r>
              <a:rPr lang="en-GB" b="1" dirty="0" err="1" smtClean="0">
                <a:solidFill>
                  <a:srgbClr val="FF0000"/>
                </a:solidFill>
              </a:rPr>
              <a:t>pwd</a:t>
            </a:r>
            <a:r>
              <a:rPr lang="en-GB" dirty="0" smtClean="0"/>
              <a:t> </a:t>
            </a:r>
            <a:r>
              <a:rPr lang="en-GB" dirty="0"/>
              <a:t>Re-display the working </a:t>
            </a:r>
            <a:r>
              <a:rPr lang="en-GB" dirty="0" smtClean="0"/>
              <a:t>directory</a:t>
            </a:r>
          </a:p>
          <a:p>
            <a:r>
              <a:rPr lang="en-GB" b="1" dirty="0" smtClean="0">
                <a:solidFill>
                  <a:srgbClr val="FF0000"/>
                </a:solidFill>
              </a:rPr>
              <a:t>exit</a:t>
            </a:r>
            <a:r>
              <a:rPr lang="en-GB" dirty="0" smtClean="0">
                <a:solidFill>
                  <a:srgbClr val="FF0000"/>
                </a:solidFill>
              </a:rPr>
              <a:t> </a:t>
            </a:r>
            <a:r>
              <a:rPr lang="en-GB" dirty="0"/>
              <a:t>Terminate child shell </a:t>
            </a:r>
          </a:p>
          <a:p>
            <a:r>
              <a:rPr lang="en-GB" b="1" dirty="0" err="1" smtClean="0">
                <a:solidFill>
                  <a:srgbClr val="FF0000"/>
                </a:solidFill>
              </a:rPr>
              <a:t>pwd</a:t>
            </a:r>
            <a:r>
              <a:rPr lang="en-GB" dirty="0" smtClean="0"/>
              <a:t> </a:t>
            </a:r>
            <a:r>
              <a:rPr lang="en-GB" dirty="0"/>
              <a:t>Re-display the working directory </a:t>
            </a:r>
            <a:endParaRPr lang="en-GB" dirty="0" smtClean="0"/>
          </a:p>
          <a:p>
            <a:endParaRPr lang="en-GB" dirty="0"/>
          </a:p>
          <a:p>
            <a:r>
              <a:rPr lang="en-GB" dirty="0" smtClean="0"/>
              <a:t>The </a:t>
            </a:r>
            <a:r>
              <a:rPr lang="en-GB" dirty="0"/>
              <a:t>example above should demonstrate that when a child process is 'killed', its environment is lost. When the child process was terminated, the child's working directory was lost, and the user was returned back to the directory in use before the child process was called.</a:t>
            </a:r>
          </a:p>
          <a:p>
            <a:endParaRPr lang="en-GB" dirty="0"/>
          </a:p>
        </p:txBody>
      </p:sp>
      <p:sp>
        <p:nvSpPr>
          <p:cNvPr id="4" name="Footer Placeholder 3"/>
          <p:cNvSpPr>
            <a:spLocks noGrp="1"/>
          </p:cNvSpPr>
          <p:nvPr>
            <p:ph type="ftr" sz="quarter" idx="11"/>
          </p:nvPr>
        </p:nvSpPr>
        <p:spPr/>
        <p:txBody>
          <a:bodyPr/>
          <a:lstStyle/>
          <a:p>
            <a:r>
              <a:rPr lang="en-GB" smtClean="0"/>
              <a:t>Manipulating Processes</a:t>
            </a:r>
            <a:endParaRPr lang="en-GB" dirty="0"/>
          </a:p>
        </p:txBody>
      </p:sp>
    </p:spTree>
    <p:extLst>
      <p:ext uri="{BB962C8B-B14F-4D97-AF65-F5344CB8AC3E}">
        <p14:creationId xmlns:p14="http://schemas.microsoft.com/office/powerpoint/2010/main" val="418386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648072"/>
          </a:xfrm>
        </p:spPr>
        <p:txBody>
          <a:bodyPr>
            <a:normAutofit fontScale="90000"/>
          </a:bodyPr>
          <a:lstStyle/>
          <a:p>
            <a:pPr algn="ctr"/>
            <a:r>
              <a:rPr lang="en-GB" dirty="0" smtClean="0"/>
              <a:t>Background Tasks</a:t>
            </a:r>
            <a:endParaRPr lang="en-GB" dirty="0"/>
          </a:p>
        </p:txBody>
      </p:sp>
      <p:sp>
        <p:nvSpPr>
          <p:cNvPr id="3" name="Content Placeholder 2"/>
          <p:cNvSpPr>
            <a:spLocks noGrp="1"/>
          </p:cNvSpPr>
          <p:nvPr>
            <p:ph idx="1"/>
          </p:nvPr>
        </p:nvSpPr>
        <p:spPr>
          <a:xfrm>
            <a:off x="457200" y="1124744"/>
            <a:ext cx="8229600" cy="5472608"/>
          </a:xfrm>
        </p:spPr>
        <p:txBody>
          <a:bodyPr>
            <a:normAutofit fontScale="85000" lnSpcReduction="20000"/>
          </a:bodyPr>
          <a:lstStyle/>
          <a:p>
            <a:r>
              <a:rPr lang="en-GB" dirty="0" smtClean="0"/>
              <a:t>All processes that are executed by typing a command at the command line are run in the foreground unless instructed otherwise</a:t>
            </a:r>
          </a:p>
          <a:p>
            <a:r>
              <a:rPr lang="en-GB" dirty="0"/>
              <a:t>some processes can take a considerable time to complete, for example, sorting a file containing many thousands of records.  During this time, the parent process (which is the shell) is suspended until the child process has terminated. i.e. prompt won’t return until child process terminated</a:t>
            </a:r>
          </a:p>
          <a:p>
            <a:r>
              <a:rPr lang="en-GB" dirty="0"/>
              <a:t>It is possible to run tasks in the </a:t>
            </a:r>
            <a:r>
              <a:rPr lang="en-GB" b="1" dirty="0"/>
              <a:t>background</a:t>
            </a:r>
            <a:r>
              <a:rPr lang="en-GB" dirty="0"/>
              <a:t>, which will mean that the shell prompt is re-displayed immediately, and the user can continue with some other </a:t>
            </a:r>
            <a:r>
              <a:rPr lang="en-GB" dirty="0" smtClean="0"/>
              <a:t>work</a:t>
            </a:r>
          </a:p>
          <a:p>
            <a:r>
              <a:rPr lang="en-GB" dirty="0" smtClean="0"/>
              <a:t>Following a command with </a:t>
            </a:r>
            <a:r>
              <a:rPr lang="en-GB" b="1" dirty="0" smtClean="0">
                <a:solidFill>
                  <a:srgbClr val="FF0000"/>
                </a:solidFill>
              </a:rPr>
              <a:t>&amp;</a:t>
            </a:r>
            <a:r>
              <a:rPr lang="en-GB" dirty="0" smtClean="0">
                <a:solidFill>
                  <a:srgbClr val="FF0000"/>
                </a:solidFill>
              </a:rPr>
              <a:t> </a:t>
            </a:r>
            <a:r>
              <a:rPr lang="en-GB" dirty="0" smtClean="0"/>
              <a:t>places the process in background</a:t>
            </a:r>
          </a:p>
          <a:p>
            <a:pPr marL="393192" lvl="1" indent="0">
              <a:buNone/>
            </a:pPr>
            <a:r>
              <a:rPr lang="en-GB" dirty="0"/>
              <a:t>	</a:t>
            </a:r>
            <a:r>
              <a:rPr lang="en-GB" dirty="0" smtClean="0"/>
              <a:t>	         </a:t>
            </a:r>
            <a:r>
              <a:rPr lang="en-GB" b="1" dirty="0" smtClean="0"/>
              <a:t>#sort name&amp;</a:t>
            </a:r>
          </a:p>
          <a:p>
            <a:pPr marL="393192" lvl="1" indent="0">
              <a:buNone/>
            </a:pPr>
            <a:endParaRPr lang="en-GB" b="1" dirty="0" smtClean="0"/>
          </a:p>
          <a:p>
            <a:r>
              <a:rPr lang="en-GB" dirty="0" smtClean="0"/>
              <a:t>N.B</a:t>
            </a:r>
            <a:r>
              <a:rPr lang="en-GB" dirty="0"/>
              <a:t>. </a:t>
            </a:r>
            <a:r>
              <a:rPr lang="en-GB" dirty="0" smtClean="0"/>
              <a:t>when </a:t>
            </a:r>
            <a:r>
              <a:rPr lang="en-GB" dirty="0"/>
              <a:t>a task is put into the background it is likely to take slightly longer to finish. In addition, no other process can be started which depends on the output generated by the process in the </a:t>
            </a:r>
            <a:r>
              <a:rPr lang="en-GB" dirty="0" smtClean="0"/>
              <a:t>background</a:t>
            </a:r>
          </a:p>
        </p:txBody>
      </p:sp>
      <p:sp>
        <p:nvSpPr>
          <p:cNvPr id="4" name="Footer Placeholder 3"/>
          <p:cNvSpPr>
            <a:spLocks noGrp="1"/>
          </p:cNvSpPr>
          <p:nvPr>
            <p:ph type="ftr" sz="quarter" idx="11"/>
          </p:nvPr>
        </p:nvSpPr>
        <p:spPr/>
        <p:txBody>
          <a:bodyPr/>
          <a:lstStyle/>
          <a:p>
            <a:r>
              <a:rPr lang="en-GB" smtClean="0"/>
              <a:t>Manipulating Processes</a:t>
            </a:r>
            <a:endParaRPr lang="en-GB" dirty="0"/>
          </a:p>
        </p:txBody>
      </p:sp>
    </p:spTree>
    <p:extLst>
      <p:ext uri="{BB962C8B-B14F-4D97-AF65-F5344CB8AC3E}">
        <p14:creationId xmlns:p14="http://schemas.microsoft.com/office/powerpoint/2010/main" val="4177655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48072"/>
          </a:xfrm>
        </p:spPr>
        <p:txBody>
          <a:bodyPr>
            <a:normAutofit fontScale="90000"/>
          </a:bodyPr>
          <a:lstStyle/>
          <a:p>
            <a:pPr algn="ctr"/>
            <a:r>
              <a:rPr lang="en-GB" sz="4000" dirty="0" smtClean="0"/>
              <a:t>Process manipulation commands – </a:t>
            </a:r>
            <a:r>
              <a:rPr lang="en-GB" sz="4000" b="1" dirty="0" err="1" smtClean="0">
                <a:solidFill>
                  <a:srgbClr val="FF0000"/>
                </a:solidFill>
              </a:rPr>
              <a:t>bg</a:t>
            </a:r>
            <a:r>
              <a:rPr lang="en-GB" sz="4000" dirty="0" err="1" smtClean="0"/>
              <a:t>,</a:t>
            </a:r>
            <a:r>
              <a:rPr lang="en-GB" sz="4000" b="1" dirty="0" err="1" smtClean="0">
                <a:solidFill>
                  <a:srgbClr val="FF0000"/>
                </a:solidFill>
              </a:rPr>
              <a:t>fg</a:t>
            </a:r>
            <a:endParaRPr lang="en-GB" sz="4000" b="1" dirty="0">
              <a:solidFill>
                <a:srgbClr val="FF0000"/>
              </a:solidFill>
            </a:endParaRPr>
          </a:p>
        </p:txBody>
      </p:sp>
      <p:graphicFrame>
        <p:nvGraphicFramePr>
          <p:cNvPr id="4" name="Content Placeholder 3"/>
          <p:cNvGraphicFramePr>
            <a:graphicFrameLocks/>
          </p:cNvGraphicFramePr>
          <p:nvPr>
            <p:extLst>
              <p:ext uri="{D42A27DB-BD31-4B8C-83A1-F6EECF244321}">
                <p14:modId xmlns:p14="http://schemas.microsoft.com/office/powerpoint/2010/main" val="3394656077"/>
              </p:ext>
            </p:extLst>
          </p:nvPr>
        </p:nvGraphicFramePr>
        <p:xfrm>
          <a:off x="0" y="2564904"/>
          <a:ext cx="9144000" cy="4297680"/>
        </p:xfrm>
        <a:graphic>
          <a:graphicData uri="http://schemas.openxmlformats.org/drawingml/2006/table">
            <a:tbl>
              <a:tblPr firstRow="1" bandRow="1">
                <a:tableStyleId>{5C22544A-7EE6-4342-B048-85BDC9FD1C3A}</a:tableStyleId>
              </a:tblPr>
              <a:tblGrid>
                <a:gridCol w="1514259"/>
                <a:gridCol w="2409669"/>
                <a:gridCol w="1878378"/>
                <a:gridCol w="3341694"/>
              </a:tblGrid>
              <a:tr h="356036">
                <a:tc>
                  <a:txBody>
                    <a:bodyPr/>
                    <a:lstStyle/>
                    <a:p>
                      <a:r>
                        <a:rPr lang="en-GB" dirty="0" smtClean="0"/>
                        <a:t>COMMAND</a:t>
                      </a:r>
                      <a:endParaRPr lang="en-GB" dirty="0"/>
                    </a:p>
                  </a:txBody>
                  <a:tcPr/>
                </a:tc>
                <a:tc>
                  <a:txBody>
                    <a:bodyPr/>
                    <a:lstStyle/>
                    <a:p>
                      <a:r>
                        <a:rPr lang="en-GB" dirty="0" smtClean="0"/>
                        <a:t>DESCRIPTION</a:t>
                      </a:r>
                      <a:endParaRPr lang="en-GB" dirty="0"/>
                    </a:p>
                  </a:txBody>
                  <a:tcPr/>
                </a:tc>
                <a:tc>
                  <a:txBody>
                    <a:bodyPr/>
                    <a:lstStyle/>
                    <a:p>
                      <a:r>
                        <a:rPr lang="en-GB" dirty="0" smtClean="0"/>
                        <a:t>OPTIONS</a:t>
                      </a:r>
                      <a:endParaRPr lang="en-GB" dirty="0"/>
                    </a:p>
                  </a:txBody>
                  <a:tcPr/>
                </a:tc>
                <a:tc>
                  <a:txBody>
                    <a:bodyPr/>
                    <a:lstStyle/>
                    <a:p>
                      <a:r>
                        <a:rPr lang="en-GB" dirty="0" smtClean="0"/>
                        <a:t>EXAMPLE</a:t>
                      </a:r>
                      <a:endParaRPr lang="en-GB" dirty="0"/>
                    </a:p>
                  </a:txBody>
                  <a:tcPr/>
                </a:tc>
              </a:tr>
              <a:tr h="33230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baseline="0" dirty="0" err="1" smtClean="0"/>
                        <a:t>bg</a:t>
                      </a:r>
                      <a:endParaRPr lang="en-GB"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baseline="0" dirty="0" err="1" smtClean="0"/>
                        <a:t>fg</a:t>
                      </a:r>
                      <a:endParaRPr lang="en-GB" dirty="0" smtClean="0"/>
                    </a:p>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Places</a:t>
                      </a:r>
                      <a:r>
                        <a:rPr lang="en-GB" baseline="0" dirty="0" smtClean="0"/>
                        <a:t> </a:t>
                      </a:r>
                      <a:r>
                        <a:rPr lang="en-GB" dirty="0" smtClean="0"/>
                        <a:t>the current</a:t>
                      </a:r>
                      <a:r>
                        <a:rPr lang="en-GB" baseline="0" dirty="0" smtClean="0"/>
                        <a:t> </a:t>
                      </a:r>
                      <a:r>
                        <a:rPr lang="en-GB" dirty="0" smtClean="0"/>
                        <a:t>job in the background</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Takes the most recent command which is running in the background, and moves it into the foreground</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endParaRPr lang="en-GB" dirty="0"/>
                    </a:p>
                  </a:txBody>
                  <a:tcPr/>
                </a:tc>
                <a:tc>
                  <a:txBody>
                    <a:bodyPr/>
                    <a:lstStyle/>
                    <a:p>
                      <a:r>
                        <a:rPr lang="en-GB" b="1" dirty="0" smtClean="0"/>
                        <a:t>PID</a:t>
                      </a:r>
                    </a:p>
                    <a:p>
                      <a:r>
                        <a:rPr lang="en-GB" b="0" dirty="0" smtClean="0"/>
                        <a:t>Can</a:t>
                      </a:r>
                      <a:r>
                        <a:rPr lang="en-GB" b="0" baseline="0" dirty="0" smtClean="0"/>
                        <a:t> supply the PID of the job to select a specific process rather than current job</a:t>
                      </a:r>
                    </a:p>
                    <a:p>
                      <a:endParaRPr lang="en-GB" b="0" baseline="0" dirty="0" smtClean="0"/>
                    </a:p>
                    <a:p>
                      <a:r>
                        <a:rPr lang="en-GB" b="1" dirty="0" smtClean="0"/>
                        <a:t>PID</a:t>
                      </a:r>
                    </a:p>
                    <a:p>
                      <a:r>
                        <a:rPr lang="en-GB" b="0" dirty="0" smtClean="0"/>
                        <a:t>Can</a:t>
                      </a:r>
                      <a:r>
                        <a:rPr lang="en-GB" b="0" baseline="0" dirty="0" smtClean="0"/>
                        <a:t> supply the PID of the job to be moved</a:t>
                      </a:r>
                      <a:endParaRPr lang="en-GB" b="0" dirty="0" smtClean="0"/>
                    </a:p>
                    <a:p>
                      <a:endParaRPr lang="en-GB" b="0" dirty="0"/>
                    </a:p>
                  </a:txBody>
                  <a:tcPr/>
                </a:tc>
                <a:tc>
                  <a:txBody>
                    <a:bodyPr/>
                    <a:lstStyle/>
                    <a:p>
                      <a:r>
                        <a:rPr lang="en-GB" sz="1800" b="0" dirty="0" smtClean="0"/>
                        <a:t># </a:t>
                      </a:r>
                      <a:r>
                        <a:rPr kumimoji="0" lang="en-GB" sz="1800" kern="1200" dirty="0" smtClean="0">
                          <a:solidFill>
                            <a:schemeClr val="dk1"/>
                          </a:solidFill>
                          <a:effectLst/>
                          <a:latin typeface="+mn-lt"/>
                          <a:ea typeface="+mn-ea"/>
                          <a:cs typeface="+mn-cs"/>
                        </a:rPr>
                        <a:t>sort +3n </a:t>
                      </a:r>
                      <a:r>
                        <a:rPr kumimoji="0" lang="en-GB" sz="1800" kern="1200" dirty="0" err="1" smtClean="0">
                          <a:solidFill>
                            <a:schemeClr val="dk1"/>
                          </a:solidFill>
                          <a:effectLst/>
                          <a:latin typeface="+mn-lt"/>
                          <a:ea typeface="+mn-ea"/>
                          <a:cs typeface="+mn-cs"/>
                        </a:rPr>
                        <a:t>carprice</a:t>
                      </a:r>
                      <a:endParaRPr kumimoji="0" lang="en-GB" sz="1800" kern="1200" dirty="0" smtClean="0">
                        <a:solidFill>
                          <a:schemeClr val="dk1"/>
                        </a:solidFill>
                        <a:effectLst/>
                        <a:latin typeface="+mn-lt"/>
                        <a:ea typeface="+mn-ea"/>
                        <a:cs typeface="+mn-cs"/>
                      </a:endParaRPr>
                    </a:p>
                    <a:p>
                      <a:r>
                        <a:rPr kumimoji="0" lang="en-GB" sz="1800" b="0" kern="1200" dirty="0" smtClean="0">
                          <a:solidFill>
                            <a:schemeClr val="dk1"/>
                          </a:solidFill>
                          <a:effectLst/>
                          <a:latin typeface="+mn-lt"/>
                          <a:ea typeface="+mn-ea"/>
                          <a:cs typeface="+mn-cs"/>
                        </a:rPr>
                        <a:t>Ctrl Z</a:t>
                      </a:r>
                    </a:p>
                    <a:p>
                      <a:r>
                        <a:rPr kumimoji="0" lang="en-GB" sz="1800" b="0" kern="1200" dirty="0" err="1" smtClean="0">
                          <a:solidFill>
                            <a:schemeClr val="dk1"/>
                          </a:solidFill>
                          <a:effectLst/>
                          <a:latin typeface="+mn-lt"/>
                          <a:ea typeface="+mn-ea"/>
                          <a:cs typeface="+mn-cs"/>
                        </a:rPr>
                        <a:t>bg</a:t>
                      </a:r>
                      <a:endParaRPr kumimoji="0" lang="en-GB" sz="1800" b="0" kern="1200" dirty="0" smtClean="0">
                        <a:solidFill>
                          <a:schemeClr val="dk1"/>
                        </a:solidFill>
                        <a:effectLst/>
                        <a:latin typeface="+mn-lt"/>
                        <a:ea typeface="+mn-ea"/>
                        <a:cs typeface="+mn-cs"/>
                      </a:endParaRPr>
                    </a:p>
                    <a:p>
                      <a:r>
                        <a:rPr kumimoji="0" lang="en-GB" sz="1800" b="0" kern="1200" dirty="0" smtClean="0">
                          <a:solidFill>
                            <a:schemeClr val="dk1"/>
                          </a:solidFill>
                          <a:effectLst/>
                          <a:latin typeface="+mn-lt"/>
                          <a:ea typeface="+mn-ea"/>
                          <a:cs typeface="+mn-cs"/>
                        </a:rPr>
                        <a:t>#</a:t>
                      </a:r>
                    </a:p>
                    <a:p>
                      <a:r>
                        <a:rPr kumimoji="0" lang="en-GB" sz="1800" b="0" kern="1200" dirty="0" smtClean="0">
                          <a:solidFill>
                            <a:schemeClr val="dk1"/>
                          </a:solidFill>
                          <a:effectLst/>
                          <a:latin typeface="+mn-lt"/>
                          <a:ea typeface="+mn-ea"/>
                          <a:cs typeface="+mn-cs"/>
                        </a:rPr>
                        <a:t>Issue a</a:t>
                      </a:r>
                      <a:r>
                        <a:rPr kumimoji="0" lang="en-GB" sz="1800" b="0" kern="1200" baseline="0" dirty="0" smtClean="0">
                          <a:solidFill>
                            <a:schemeClr val="dk1"/>
                          </a:solidFill>
                          <a:effectLst/>
                          <a:latin typeface="+mn-lt"/>
                          <a:ea typeface="+mn-ea"/>
                          <a:cs typeface="+mn-cs"/>
                        </a:rPr>
                        <a:t> sort command, suspend the sort process, send the sort process to the background</a:t>
                      </a:r>
                      <a:endParaRPr kumimoji="0" lang="en-GB" sz="1800" b="0" kern="1200" dirty="0" smtClean="0">
                        <a:solidFill>
                          <a:schemeClr val="dk1"/>
                        </a:solidFill>
                        <a:effectLst/>
                        <a:latin typeface="+mn-lt"/>
                        <a:ea typeface="+mn-ea"/>
                        <a:cs typeface="+mn-cs"/>
                      </a:endParaRPr>
                    </a:p>
                    <a:p>
                      <a:endParaRPr kumimoji="0" lang="en-GB" sz="1800" b="0" kern="1200" dirty="0" smtClean="0">
                        <a:solidFill>
                          <a:schemeClr val="dk1"/>
                        </a:solidFill>
                        <a:effectLst/>
                        <a:latin typeface="+mn-lt"/>
                        <a:ea typeface="+mn-ea"/>
                        <a:cs typeface="+mn-cs"/>
                      </a:endParaRPr>
                    </a:p>
                    <a:p>
                      <a:r>
                        <a:rPr kumimoji="0" lang="en-GB" sz="1800" b="0" kern="1200" dirty="0" smtClean="0">
                          <a:solidFill>
                            <a:schemeClr val="dk1"/>
                          </a:solidFill>
                          <a:effectLst/>
                          <a:latin typeface="+mn-lt"/>
                          <a:ea typeface="+mn-ea"/>
                          <a:cs typeface="+mn-cs"/>
                        </a:rPr>
                        <a:t>#</a:t>
                      </a:r>
                      <a:r>
                        <a:rPr kumimoji="0" lang="en-GB" sz="1800" b="0" kern="1200" dirty="0" err="1" smtClean="0">
                          <a:solidFill>
                            <a:schemeClr val="dk1"/>
                          </a:solidFill>
                          <a:effectLst/>
                          <a:latin typeface="+mn-lt"/>
                          <a:ea typeface="+mn-ea"/>
                          <a:cs typeface="+mn-cs"/>
                        </a:rPr>
                        <a:t>fg</a:t>
                      </a:r>
                      <a:endParaRPr kumimoji="0" lang="en-GB" sz="1800" b="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The</a:t>
                      </a:r>
                      <a:r>
                        <a:rPr lang="en-GB" sz="1800" b="0" baseline="0" dirty="0" smtClean="0"/>
                        <a:t> shell would now be suspended in order to run the  </a:t>
                      </a:r>
                      <a:r>
                        <a:rPr kumimoji="0" lang="en-GB" sz="1800" kern="1200" dirty="0" smtClean="0">
                          <a:solidFill>
                            <a:schemeClr val="dk1"/>
                          </a:solidFill>
                          <a:effectLst/>
                          <a:latin typeface="+mn-lt"/>
                          <a:ea typeface="+mn-ea"/>
                          <a:cs typeface="+mn-cs"/>
                        </a:rPr>
                        <a:t>sort +3n </a:t>
                      </a:r>
                      <a:r>
                        <a:rPr kumimoji="0" lang="en-GB" sz="1800" kern="1200" dirty="0" err="1" smtClean="0">
                          <a:solidFill>
                            <a:schemeClr val="dk1"/>
                          </a:solidFill>
                          <a:effectLst/>
                          <a:latin typeface="+mn-lt"/>
                          <a:ea typeface="+mn-ea"/>
                          <a:cs typeface="+mn-cs"/>
                        </a:rPr>
                        <a:t>carprice</a:t>
                      </a:r>
                      <a:r>
                        <a:rPr kumimoji="0" lang="en-GB" sz="1800" kern="1200" dirty="0" smtClean="0">
                          <a:solidFill>
                            <a:schemeClr val="dk1"/>
                          </a:solidFill>
                          <a:effectLst/>
                          <a:latin typeface="+mn-lt"/>
                          <a:ea typeface="+mn-ea"/>
                          <a:cs typeface="+mn-cs"/>
                        </a:rPr>
                        <a:t> in the foreground</a:t>
                      </a:r>
                      <a:r>
                        <a:rPr kumimoji="0" lang="en-GB" sz="1800" kern="1200" baseline="0" dirty="0" smtClean="0">
                          <a:solidFill>
                            <a:schemeClr val="dk1"/>
                          </a:solidFill>
                          <a:effectLst/>
                          <a:latin typeface="+mn-lt"/>
                          <a:ea typeface="+mn-ea"/>
                          <a:cs typeface="+mn-cs"/>
                        </a:rPr>
                        <a:t> until completion</a:t>
                      </a:r>
                      <a:endParaRPr kumimoji="0" lang="en-GB" sz="1800" kern="1200" dirty="0" smtClean="0">
                        <a:solidFill>
                          <a:schemeClr val="dk1"/>
                        </a:solidFill>
                        <a:effectLst/>
                        <a:latin typeface="+mn-lt"/>
                        <a:ea typeface="+mn-ea"/>
                        <a:cs typeface="+mn-cs"/>
                      </a:endParaRPr>
                    </a:p>
                    <a:p>
                      <a:endParaRPr lang="en-GB" sz="1800" b="0" dirty="0"/>
                    </a:p>
                  </a:txBody>
                  <a:tcPr/>
                </a:tc>
              </a:tr>
            </a:tbl>
          </a:graphicData>
        </a:graphic>
      </p:graphicFrame>
      <p:sp>
        <p:nvSpPr>
          <p:cNvPr id="5" name="Content Placeholder 2"/>
          <p:cNvSpPr>
            <a:spLocks noGrp="1"/>
          </p:cNvSpPr>
          <p:nvPr>
            <p:ph idx="1"/>
          </p:nvPr>
        </p:nvSpPr>
        <p:spPr>
          <a:xfrm>
            <a:off x="539552" y="980728"/>
            <a:ext cx="8229600" cy="1584176"/>
          </a:xfrm>
        </p:spPr>
        <p:txBody>
          <a:bodyPr>
            <a:normAutofit fontScale="85000" lnSpcReduction="10000"/>
          </a:bodyPr>
          <a:lstStyle/>
          <a:p>
            <a:r>
              <a:rPr lang="en-GB" dirty="0" smtClean="0"/>
              <a:t>Before you can issue the </a:t>
            </a:r>
            <a:r>
              <a:rPr lang="en-GB" dirty="0" err="1" smtClean="0"/>
              <a:t>bg</a:t>
            </a:r>
            <a:r>
              <a:rPr lang="en-GB" dirty="0" smtClean="0"/>
              <a:t> command (move to background), the process must be suspended </a:t>
            </a:r>
          </a:p>
          <a:p>
            <a:pPr lvl="1"/>
            <a:r>
              <a:rPr lang="en-GB" dirty="0" smtClean="0"/>
              <a:t>Ctrl Z suspends the process</a:t>
            </a:r>
          </a:p>
          <a:p>
            <a:pPr lvl="1"/>
            <a:r>
              <a:rPr lang="en-GB" dirty="0" smtClean="0"/>
              <a:t>(A message will be displayed to say the process has been halted)</a:t>
            </a:r>
          </a:p>
        </p:txBody>
      </p:sp>
      <p:sp>
        <p:nvSpPr>
          <p:cNvPr id="3" name="Footer Placeholder 2"/>
          <p:cNvSpPr>
            <a:spLocks noGrp="1"/>
          </p:cNvSpPr>
          <p:nvPr>
            <p:ph type="ftr" sz="quarter" idx="11"/>
          </p:nvPr>
        </p:nvSpPr>
        <p:spPr/>
        <p:txBody>
          <a:bodyPr/>
          <a:lstStyle/>
          <a:p>
            <a:r>
              <a:rPr lang="en-GB" smtClean="0"/>
              <a:t>Manipulating Processes</a:t>
            </a:r>
            <a:endParaRPr lang="en-GB" dirty="0"/>
          </a:p>
        </p:txBody>
      </p:sp>
    </p:spTree>
    <p:extLst>
      <p:ext uri="{BB962C8B-B14F-4D97-AF65-F5344CB8AC3E}">
        <p14:creationId xmlns:p14="http://schemas.microsoft.com/office/powerpoint/2010/main" val="1181650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708688"/>
          </a:xfrm>
        </p:spPr>
        <p:txBody>
          <a:bodyPr>
            <a:normAutofit/>
          </a:bodyPr>
          <a:lstStyle/>
          <a:p>
            <a:pPr algn="ctr"/>
            <a:r>
              <a:rPr lang="en-GB" sz="4000" dirty="0"/>
              <a:t>Process manipulation </a:t>
            </a:r>
            <a:r>
              <a:rPr lang="en-GB" sz="4000" dirty="0" smtClean="0"/>
              <a:t>commands - </a:t>
            </a:r>
            <a:r>
              <a:rPr lang="en-GB" sz="4000" b="1" dirty="0" smtClean="0">
                <a:solidFill>
                  <a:srgbClr val="FF0000"/>
                </a:solidFill>
              </a:rPr>
              <a:t>kill</a:t>
            </a:r>
            <a:endParaRPr lang="en-GB" sz="4000" b="1" dirty="0">
              <a:solidFill>
                <a:srgbClr val="FF0000"/>
              </a:solidFill>
            </a:endParaRPr>
          </a:p>
        </p:txBody>
      </p:sp>
      <p:sp>
        <p:nvSpPr>
          <p:cNvPr id="3" name="Content Placeholder 2"/>
          <p:cNvSpPr>
            <a:spLocks noGrp="1"/>
          </p:cNvSpPr>
          <p:nvPr>
            <p:ph idx="1"/>
          </p:nvPr>
        </p:nvSpPr>
        <p:spPr>
          <a:xfrm>
            <a:off x="457200" y="1484784"/>
            <a:ext cx="8229600" cy="5184576"/>
          </a:xfrm>
        </p:spPr>
        <p:txBody>
          <a:bodyPr>
            <a:normAutofit fontScale="92500" lnSpcReduction="20000"/>
          </a:bodyPr>
          <a:lstStyle/>
          <a:p>
            <a:r>
              <a:rPr lang="en-GB" b="1" dirty="0" smtClean="0"/>
              <a:t>kill</a:t>
            </a:r>
            <a:r>
              <a:rPr lang="en-GB" dirty="0" smtClean="0"/>
              <a:t> </a:t>
            </a:r>
            <a:r>
              <a:rPr lang="en-GB" i="1" dirty="0" smtClean="0"/>
              <a:t>PID-</a:t>
            </a:r>
            <a:r>
              <a:rPr lang="en-GB" dirty="0" smtClean="0"/>
              <a:t> </a:t>
            </a:r>
            <a:r>
              <a:rPr lang="en-GB" dirty="0"/>
              <a:t>used to force </a:t>
            </a:r>
            <a:r>
              <a:rPr lang="en-GB" dirty="0" smtClean="0"/>
              <a:t>early </a:t>
            </a:r>
            <a:r>
              <a:rPr lang="en-GB" dirty="0"/>
              <a:t>termination of </a:t>
            </a:r>
            <a:r>
              <a:rPr lang="en-GB" dirty="0" smtClean="0"/>
              <a:t>processes</a:t>
            </a:r>
          </a:p>
          <a:p>
            <a:pPr marL="393192" lvl="1" indent="0">
              <a:buNone/>
            </a:pPr>
            <a:r>
              <a:rPr lang="en-GB" dirty="0"/>
              <a:t>	</a:t>
            </a:r>
            <a:r>
              <a:rPr lang="en-GB" dirty="0" smtClean="0"/>
              <a:t>	</a:t>
            </a:r>
            <a:r>
              <a:rPr lang="en-GB" b="1" dirty="0"/>
              <a:t> </a:t>
            </a:r>
            <a:r>
              <a:rPr lang="en-GB" b="1" dirty="0" smtClean="0"/>
              <a:t>	kill </a:t>
            </a:r>
            <a:r>
              <a:rPr lang="en-GB" b="1" dirty="0"/>
              <a:t>1878</a:t>
            </a:r>
            <a:endParaRPr lang="en-GB" dirty="0" smtClean="0"/>
          </a:p>
          <a:p>
            <a:pPr lvl="1"/>
            <a:r>
              <a:rPr lang="en-GB" dirty="0" smtClean="0"/>
              <a:t>The kill command takes the PID of the process to be killed</a:t>
            </a:r>
          </a:p>
          <a:p>
            <a:pPr lvl="1"/>
            <a:r>
              <a:rPr lang="en-GB" dirty="0" smtClean="0"/>
              <a:t>If the PID is 0 then all processes for that user will be killed</a:t>
            </a:r>
          </a:p>
          <a:p>
            <a:pPr lvl="1"/>
            <a:r>
              <a:rPr lang="en-GB" dirty="0" smtClean="0"/>
              <a:t>System administrator can kill any process</a:t>
            </a:r>
          </a:p>
          <a:p>
            <a:pPr lvl="1"/>
            <a:r>
              <a:rPr lang="en-GB" dirty="0" smtClean="0"/>
              <a:t>Users can only kill processes they own</a:t>
            </a:r>
          </a:p>
          <a:p>
            <a:r>
              <a:rPr lang="en-GB" dirty="0" smtClean="0"/>
              <a:t>main </a:t>
            </a:r>
            <a:r>
              <a:rPr lang="en-GB" dirty="0"/>
              <a:t>use for the kill command will be to kill processes, which have 'hung' the terminal in some way. </a:t>
            </a:r>
            <a:endParaRPr lang="en-GB" dirty="0" smtClean="0"/>
          </a:p>
          <a:p>
            <a:r>
              <a:rPr lang="en-GB" dirty="0" smtClean="0"/>
              <a:t>If </a:t>
            </a:r>
            <a:r>
              <a:rPr lang="en-GB" dirty="0"/>
              <a:t>a process has hung the terminal, the user will not be able to enter the kill command at their own </a:t>
            </a:r>
            <a:r>
              <a:rPr lang="en-GB" dirty="0" smtClean="0"/>
              <a:t>terminal</a:t>
            </a:r>
          </a:p>
          <a:p>
            <a:pPr lvl="1"/>
            <a:r>
              <a:rPr lang="en-GB" dirty="0" smtClean="0"/>
              <a:t>therefore</a:t>
            </a:r>
            <a:r>
              <a:rPr lang="en-GB" dirty="0"/>
              <a:t>, to kill a process which has caused a problem at one terminal, the user can simply log in elsewhere, generate a list of 'live' processes, and kill the one which caused the problem. </a:t>
            </a:r>
            <a:endParaRPr lang="en-GB" dirty="0" smtClean="0"/>
          </a:p>
          <a:p>
            <a:r>
              <a:rPr lang="en-GB" dirty="0" smtClean="0"/>
              <a:t>In </a:t>
            </a:r>
            <a:r>
              <a:rPr lang="en-GB" dirty="0"/>
              <a:t>some cases, it may be necessary to actually kill the shell (i.e. </a:t>
            </a:r>
            <a:r>
              <a:rPr lang="en-GB" dirty="0" smtClean="0"/>
              <a:t>bash) </a:t>
            </a:r>
            <a:r>
              <a:rPr lang="en-GB" dirty="0"/>
              <a:t>if a terminal hangs.</a:t>
            </a:r>
            <a:endParaRPr lang="en-GB" dirty="0" smtClean="0"/>
          </a:p>
        </p:txBody>
      </p:sp>
      <p:sp>
        <p:nvSpPr>
          <p:cNvPr id="4" name="Footer Placeholder 3"/>
          <p:cNvSpPr>
            <a:spLocks noGrp="1"/>
          </p:cNvSpPr>
          <p:nvPr>
            <p:ph type="ftr" sz="quarter" idx="11"/>
          </p:nvPr>
        </p:nvSpPr>
        <p:spPr/>
        <p:txBody>
          <a:bodyPr/>
          <a:lstStyle/>
          <a:p>
            <a:r>
              <a:rPr lang="en-GB" smtClean="0"/>
              <a:t>Manipulating Processes</a:t>
            </a:r>
            <a:endParaRPr lang="en-GB" dirty="0"/>
          </a:p>
        </p:txBody>
      </p:sp>
    </p:spTree>
    <p:extLst>
      <p:ext uri="{BB962C8B-B14F-4D97-AF65-F5344CB8AC3E}">
        <p14:creationId xmlns:p14="http://schemas.microsoft.com/office/powerpoint/2010/main" val="2804320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636680"/>
          </a:xfrm>
        </p:spPr>
        <p:txBody>
          <a:bodyPr>
            <a:normAutofit fontScale="90000"/>
          </a:bodyPr>
          <a:lstStyle/>
          <a:p>
            <a:pPr algn="ctr"/>
            <a:r>
              <a:rPr lang="en-GB" sz="4000" dirty="0"/>
              <a:t>Process manipulation commands - </a:t>
            </a:r>
            <a:r>
              <a:rPr lang="en-GB" sz="4000" b="1" dirty="0">
                <a:solidFill>
                  <a:srgbClr val="FF0000"/>
                </a:solidFill>
              </a:rPr>
              <a:t>kill</a:t>
            </a:r>
          </a:p>
        </p:txBody>
      </p:sp>
      <p:sp>
        <p:nvSpPr>
          <p:cNvPr id="3" name="Content Placeholder 2"/>
          <p:cNvSpPr>
            <a:spLocks noGrp="1"/>
          </p:cNvSpPr>
          <p:nvPr>
            <p:ph idx="1"/>
          </p:nvPr>
        </p:nvSpPr>
        <p:spPr>
          <a:xfrm>
            <a:off x="457200" y="1412776"/>
            <a:ext cx="8229600" cy="5184576"/>
          </a:xfrm>
        </p:spPr>
        <p:txBody>
          <a:bodyPr>
            <a:normAutofit fontScale="92500" lnSpcReduction="20000"/>
          </a:bodyPr>
          <a:lstStyle/>
          <a:p>
            <a:r>
              <a:rPr lang="en-GB" dirty="0"/>
              <a:t>processes should '</a:t>
            </a:r>
            <a:r>
              <a:rPr lang="en-GB" b="1" dirty="0"/>
              <a:t>die gracefully</a:t>
            </a:r>
            <a:r>
              <a:rPr lang="en-GB" dirty="0"/>
              <a:t>', which means that any temporary files created by the process should also be removed. </a:t>
            </a:r>
            <a:endParaRPr lang="en-GB" dirty="0" smtClean="0"/>
          </a:p>
          <a:p>
            <a:pPr lvl="1"/>
            <a:r>
              <a:rPr lang="en-GB" dirty="0" smtClean="0"/>
              <a:t>When </a:t>
            </a:r>
            <a:r>
              <a:rPr lang="en-GB" dirty="0"/>
              <a:t>a process is to be terminated, it is sent a 'signal'. The signal passed to the process determines how it dies, for example, for a 'graceful kill' a signal with value 15 is </a:t>
            </a:r>
            <a:r>
              <a:rPr lang="en-GB" dirty="0" smtClean="0"/>
              <a:t>passed </a:t>
            </a:r>
            <a:r>
              <a:rPr lang="en-GB" dirty="0"/>
              <a:t>to the </a:t>
            </a:r>
            <a:r>
              <a:rPr lang="en-GB" dirty="0" smtClean="0"/>
              <a:t>process</a:t>
            </a:r>
          </a:p>
          <a:p>
            <a:r>
              <a:rPr lang="en-GB" dirty="0"/>
              <a:t>the kill command on its own will not always be able to terminate a </a:t>
            </a:r>
            <a:r>
              <a:rPr lang="en-GB" dirty="0" smtClean="0"/>
              <a:t>processes;</a:t>
            </a:r>
          </a:p>
          <a:p>
            <a:pPr lvl="1"/>
            <a:r>
              <a:rPr lang="en-GB" dirty="0" smtClean="0"/>
              <a:t>in </a:t>
            </a:r>
            <a:r>
              <a:rPr lang="en-GB" dirty="0"/>
              <a:t>some cases a '</a:t>
            </a:r>
            <a:r>
              <a:rPr lang="en-GB" b="1" dirty="0"/>
              <a:t>sure kill</a:t>
            </a:r>
            <a:r>
              <a:rPr lang="en-GB" dirty="0"/>
              <a:t>' (often referred to as a '</a:t>
            </a:r>
            <a:r>
              <a:rPr lang="en-GB" b="1" dirty="0"/>
              <a:t>dirty kill</a:t>
            </a:r>
            <a:r>
              <a:rPr lang="en-GB" dirty="0"/>
              <a:t>') will have to be forced by passing a signal with value 9 to the process. A user can specify by passing the level of kill as the command is entered, for example:</a:t>
            </a:r>
          </a:p>
          <a:p>
            <a:pPr marL="0" indent="0">
              <a:buNone/>
            </a:pPr>
            <a:r>
              <a:rPr lang="en-GB" b="1" dirty="0" smtClean="0"/>
              <a:t>		kill </a:t>
            </a:r>
            <a:r>
              <a:rPr lang="en-GB" b="1" dirty="0"/>
              <a:t>-9 1878</a:t>
            </a:r>
            <a:endParaRPr lang="en-GB" dirty="0"/>
          </a:p>
          <a:p>
            <a:pPr lvl="1"/>
            <a:r>
              <a:rPr lang="en-GB" dirty="0"/>
              <a:t>would force a sure kill signal to be passed to the specified process. When the -9 option is used, it is unlikely that temporary files will be removed as the process dies.</a:t>
            </a:r>
          </a:p>
          <a:p>
            <a:endParaRPr lang="en-GB" dirty="0"/>
          </a:p>
        </p:txBody>
      </p:sp>
      <p:sp>
        <p:nvSpPr>
          <p:cNvPr id="4" name="Footer Placeholder 3"/>
          <p:cNvSpPr>
            <a:spLocks noGrp="1"/>
          </p:cNvSpPr>
          <p:nvPr>
            <p:ph type="ftr" sz="quarter" idx="11"/>
          </p:nvPr>
        </p:nvSpPr>
        <p:spPr/>
        <p:txBody>
          <a:bodyPr/>
          <a:lstStyle/>
          <a:p>
            <a:r>
              <a:rPr lang="en-GB" smtClean="0"/>
              <a:t>Manipulating Processes</a:t>
            </a:r>
            <a:endParaRPr lang="en-GB" dirty="0"/>
          </a:p>
        </p:txBody>
      </p:sp>
    </p:spTree>
    <p:extLst>
      <p:ext uri="{BB962C8B-B14F-4D97-AF65-F5344CB8AC3E}">
        <p14:creationId xmlns:p14="http://schemas.microsoft.com/office/powerpoint/2010/main" val="1003433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636680"/>
          </a:xfrm>
        </p:spPr>
        <p:txBody>
          <a:bodyPr>
            <a:normAutofit fontScale="90000"/>
          </a:bodyPr>
          <a:lstStyle/>
          <a:p>
            <a:pPr algn="ctr"/>
            <a:r>
              <a:rPr lang="en-GB" sz="4000" dirty="0"/>
              <a:t>Process manipulation commands - </a:t>
            </a:r>
            <a:r>
              <a:rPr lang="en-GB" sz="4000" b="1" dirty="0" smtClean="0">
                <a:solidFill>
                  <a:srgbClr val="FF0000"/>
                </a:solidFill>
              </a:rPr>
              <a:t>nice</a:t>
            </a:r>
            <a:endParaRPr lang="en-GB" sz="4000" b="1" dirty="0">
              <a:solidFill>
                <a:srgbClr val="FF0000"/>
              </a:solidFill>
            </a:endParaRPr>
          </a:p>
        </p:txBody>
      </p:sp>
      <p:sp>
        <p:nvSpPr>
          <p:cNvPr id="4" name="Footer Placeholder 3"/>
          <p:cNvSpPr>
            <a:spLocks noGrp="1"/>
          </p:cNvSpPr>
          <p:nvPr>
            <p:ph type="ftr" sz="quarter" idx="11"/>
          </p:nvPr>
        </p:nvSpPr>
        <p:spPr/>
        <p:txBody>
          <a:bodyPr/>
          <a:lstStyle/>
          <a:p>
            <a:r>
              <a:rPr lang="en-GB" smtClean="0"/>
              <a:t>Manipulating Processes</a:t>
            </a:r>
            <a:endParaRPr lang="en-GB" dirty="0"/>
          </a:p>
        </p:txBody>
      </p:sp>
      <p:sp>
        <p:nvSpPr>
          <p:cNvPr id="3" name="Content Placeholder 2"/>
          <p:cNvSpPr>
            <a:spLocks noGrp="1"/>
          </p:cNvSpPr>
          <p:nvPr>
            <p:ph idx="1"/>
          </p:nvPr>
        </p:nvSpPr>
        <p:spPr>
          <a:xfrm>
            <a:off x="457200" y="1196752"/>
            <a:ext cx="8229600" cy="5400600"/>
          </a:xfrm>
        </p:spPr>
        <p:txBody>
          <a:bodyPr>
            <a:normAutofit fontScale="92500"/>
          </a:bodyPr>
          <a:lstStyle/>
          <a:p>
            <a:r>
              <a:rPr lang="en-GB" dirty="0"/>
              <a:t>Every process running on a UNIX system has a priority associated with it. </a:t>
            </a:r>
            <a:endParaRPr lang="en-GB" dirty="0" smtClean="0"/>
          </a:p>
          <a:p>
            <a:pPr lvl="1"/>
            <a:r>
              <a:rPr lang="en-GB" dirty="0" smtClean="0"/>
              <a:t>By </a:t>
            </a:r>
            <a:r>
              <a:rPr lang="en-GB" dirty="0"/>
              <a:t>default, every process is given a priority of </a:t>
            </a:r>
            <a:r>
              <a:rPr lang="en-GB" b="1" dirty="0" smtClean="0"/>
              <a:t>0</a:t>
            </a:r>
            <a:r>
              <a:rPr lang="en-GB" dirty="0" smtClean="0"/>
              <a:t>, on </a:t>
            </a:r>
            <a:r>
              <a:rPr lang="en-GB" dirty="0"/>
              <a:t>a scale of </a:t>
            </a:r>
            <a:r>
              <a:rPr lang="en-GB" dirty="0" smtClean="0"/>
              <a:t>-20(highest priority) </a:t>
            </a:r>
            <a:r>
              <a:rPr lang="en-GB" dirty="0"/>
              <a:t>to </a:t>
            </a:r>
            <a:r>
              <a:rPr lang="en-GB" dirty="0" smtClean="0"/>
              <a:t>19(lowest priority)</a:t>
            </a:r>
          </a:p>
          <a:p>
            <a:r>
              <a:rPr lang="en-GB" dirty="0" smtClean="0"/>
              <a:t>To check the priority of a process use the </a:t>
            </a:r>
            <a:r>
              <a:rPr lang="en-GB" b="1" dirty="0" err="1" smtClean="0"/>
              <a:t>ps</a:t>
            </a:r>
            <a:r>
              <a:rPr lang="en-GB" b="1" dirty="0" smtClean="0"/>
              <a:t> –l</a:t>
            </a:r>
            <a:r>
              <a:rPr lang="en-GB" dirty="0" smtClean="0"/>
              <a:t> command and it is specified in the “NI” column</a:t>
            </a:r>
          </a:p>
          <a:p>
            <a:r>
              <a:rPr lang="en-GB" b="1" dirty="0" smtClean="0"/>
              <a:t>nice</a:t>
            </a:r>
            <a:r>
              <a:rPr lang="en-GB" dirty="0" smtClean="0"/>
              <a:t> </a:t>
            </a:r>
            <a:r>
              <a:rPr lang="en-GB" dirty="0"/>
              <a:t>command </a:t>
            </a:r>
            <a:r>
              <a:rPr lang="en-GB" dirty="0" smtClean="0"/>
              <a:t>will </a:t>
            </a:r>
            <a:r>
              <a:rPr lang="en-GB" i="1" dirty="0" smtClean="0"/>
              <a:t>launch</a:t>
            </a:r>
            <a:r>
              <a:rPr lang="en-GB" dirty="0" smtClean="0"/>
              <a:t> a process with a </a:t>
            </a:r>
            <a:r>
              <a:rPr lang="en-GB" i="1" dirty="0" smtClean="0"/>
              <a:t>user defined</a:t>
            </a:r>
            <a:r>
              <a:rPr lang="en-GB" dirty="0" smtClean="0"/>
              <a:t> scheduling priority</a:t>
            </a:r>
          </a:p>
          <a:p>
            <a:r>
              <a:rPr lang="en-GB" b="1" dirty="0" err="1"/>
              <a:t>r</a:t>
            </a:r>
            <a:r>
              <a:rPr lang="en-GB" b="1" dirty="0" err="1" smtClean="0"/>
              <a:t>enice</a:t>
            </a:r>
            <a:r>
              <a:rPr lang="en-GB" dirty="0" smtClean="0"/>
              <a:t> and is </a:t>
            </a:r>
            <a:r>
              <a:rPr lang="en-GB" dirty="0"/>
              <a:t>used to alter the priority of a </a:t>
            </a:r>
            <a:r>
              <a:rPr lang="en-GB" i="1" dirty="0" smtClean="0"/>
              <a:t>running</a:t>
            </a:r>
            <a:r>
              <a:rPr lang="en-GB" dirty="0" smtClean="0"/>
              <a:t> process</a:t>
            </a:r>
          </a:p>
          <a:p>
            <a:r>
              <a:rPr lang="en-GB" dirty="0" smtClean="0"/>
              <a:t> </a:t>
            </a:r>
            <a:r>
              <a:rPr lang="en-GB" dirty="0" smtClean="0">
                <a:solidFill>
                  <a:schemeClr val="accent1"/>
                </a:solidFill>
              </a:rPr>
              <a:t>N.B.</a:t>
            </a:r>
          </a:p>
          <a:p>
            <a:pPr lvl="1"/>
            <a:r>
              <a:rPr lang="en-GB" dirty="0" smtClean="0">
                <a:solidFill>
                  <a:schemeClr val="accent1"/>
                </a:solidFill>
              </a:rPr>
              <a:t>Only </a:t>
            </a:r>
            <a:r>
              <a:rPr lang="en-GB" dirty="0">
                <a:solidFill>
                  <a:schemeClr val="accent1"/>
                </a:solidFill>
              </a:rPr>
              <a:t>the System Administrator can increase a process's </a:t>
            </a:r>
            <a:r>
              <a:rPr lang="en-GB" dirty="0" smtClean="0">
                <a:solidFill>
                  <a:schemeClr val="accent1"/>
                </a:solidFill>
              </a:rPr>
              <a:t>priority</a:t>
            </a:r>
          </a:p>
          <a:p>
            <a:pPr lvl="1"/>
            <a:r>
              <a:rPr lang="en-GB" dirty="0" smtClean="0">
                <a:solidFill>
                  <a:schemeClr val="accent1"/>
                </a:solidFill>
              </a:rPr>
              <a:t> users </a:t>
            </a:r>
            <a:r>
              <a:rPr lang="en-GB" dirty="0">
                <a:solidFill>
                  <a:schemeClr val="accent1"/>
                </a:solidFill>
              </a:rPr>
              <a:t>can </a:t>
            </a:r>
            <a:r>
              <a:rPr lang="en-GB" dirty="0" smtClean="0">
                <a:solidFill>
                  <a:schemeClr val="accent1"/>
                </a:solidFill>
              </a:rPr>
              <a:t>only lower </a:t>
            </a:r>
            <a:r>
              <a:rPr lang="en-GB" dirty="0">
                <a:solidFill>
                  <a:schemeClr val="accent1"/>
                </a:solidFill>
              </a:rPr>
              <a:t>the priority of their </a:t>
            </a:r>
            <a:r>
              <a:rPr lang="en-GB" dirty="0" smtClean="0">
                <a:solidFill>
                  <a:schemeClr val="accent1"/>
                </a:solidFill>
              </a:rPr>
              <a:t>processes</a:t>
            </a:r>
            <a:endParaRPr lang="en-GB" dirty="0">
              <a:solidFill>
                <a:schemeClr val="accent1"/>
              </a:solidFill>
            </a:endParaRPr>
          </a:p>
        </p:txBody>
      </p:sp>
    </p:spTree>
    <p:extLst>
      <p:ext uri="{BB962C8B-B14F-4D97-AF65-F5344CB8AC3E}">
        <p14:creationId xmlns:p14="http://schemas.microsoft.com/office/powerpoint/2010/main" val="3258603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012"/>
            <a:ext cx="8229600" cy="636680"/>
          </a:xfrm>
        </p:spPr>
        <p:txBody>
          <a:bodyPr>
            <a:normAutofit fontScale="90000"/>
          </a:bodyPr>
          <a:lstStyle/>
          <a:p>
            <a:pPr algn="ctr"/>
            <a:r>
              <a:rPr lang="en-GB" sz="4000" dirty="0"/>
              <a:t>Process manipulation commands - </a:t>
            </a:r>
            <a:r>
              <a:rPr lang="en-GB" sz="4000" b="1" dirty="0" smtClean="0">
                <a:solidFill>
                  <a:srgbClr val="FF0000"/>
                </a:solidFill>
              </a:rPr>
              <a:t>nice</a:t>
            </a:r>
            <a:endParaRPr lang="en-GB" sz="4000" b="1" dirty="0">
              <a:solidFill>
                <a:srgbClr val="FF0000"/>
              </a:solidFill>
            </a:endParaRPr>
          </a:p>
        </p:txBody>
      </p:sp>
      <p:sp>
        <p:nvSpPr>
          <p:cNvPr id="3" name="Content Placeholder 2"/>
          <p:cNvSpPr>
            <a:spLocks noGrp="1"/>
          </p:cNvSpPr>
          <p:nvPr>
            <p:ph idx="1"/>
          </p:nvPr>
        </p:nvSpPr>
        <p:spPr>
          <a:xfrm>
            <a:off x="457200" y="620688"/>
            <a:ext cx="8229600" cy="5976664"/>
          </a:xfrm>
        </p:spPr>
        <p:txBody>
          <a:bodyPr>
            <a:normAutofit lnSpcReduction="10000"/>
          </a:bodyPr>
          <a:lstStyle/>
          <a:p>
            <a:pPr marL="274320" lvl="1" indent="-274320">
              <a:buClr>
                <a:schemeClr val="accent3"/>
              </a:buClr>
              <a:buSzPct val="95000"/>
            </a:pPr>
            <a:r>
              <a:rPr lang="en-GB" sz="2600" dirty="0"/>
              <a:t>e</a:t>
            </a:r>
            <a:r>
              <a:rPr lang="en-GB" sz="2600" dirty="0" smtClean="0"/>
              <a:t>xecute a command </a:t>
            </a:r>
            <a:r>
              <a:rPr lang="en-GB" dirty="0" smtClean="0"/>
              <a:t>(</a:t>
            </a:r>
            <a:r>
              <a:rPr lang="en-GB" sz="2600" dirty="0"/>
              <a:t>this will </a:t>
            </a:r>
            <a:r>
              <a:rPr lang="en-GB" sz="2600" dirty="0" smtClean="0"/>
              <a:t>by </a:t>
            </a:r>
            <a:r>
              <a:rPr lang="en-GB" sz="2600" dirty="0"/>
              <a:t>default have priority </a:t>
            </a:r>
            <a:r>
              <a:rPr lang="en-GB" sz="2600" dirty="0" smtClean="0"/>
              <a:t>0)</a:t>
            </a:r>
            <a:endParaRPr lang="en-GB" dirty="0" smtClean="0"/>
          </a:p>
          <a:p>
            <a:pPr marL="0" indent="0">
              <a:buNone/>
            </a:pPr>
            <a:r>
              <a:rPr lang="en-GB" b="1" dirty="0"/>
              <a:t>	</a:t>
            </a:r>
            <a:r>
              <a:rPr lang="en-GB" b="1" dirty="0" smtClean="0"/>
              <a:t>#sort names </a:t>
            </a:r>
            <a:r>
              <a:rPr lang="en-GB" sz="2200" b="1" dirty="0" smtClean="0"/>
              <a:t>(</a:t>
            </a:r>
            <a:r>
              <a:rPr lang="en-GB" sz="2200" dirty="0" smtClean="0"/>
              <a:t>sorting a large file therefore take a while)</a:t>
            </a:r>
          </a:p>
          <a:p>
            <a:pPr marL="0" indent="0">
              <a:buNone/>
            </a:pPr>
            <a:r>
              <a:rPr lang="en-GB" i="1" dirty="0" smtClean="0"/>
              <a:t>(</a:t>
            </a:r>
            <a:r>
              <a:rPr lang="en-GB" sz="2000" i="1" dirty="0" smtClean="0"/>
              <a:t>remember to use the </a:t>
            </a:r>
            <a:r>
              <a:rPr lang="en-GB" sz="2000" b="1" i="1" dirty="0" err="1" smtClean="0"/>
              <a:t>ps</a:t>
            </a:r>
            <a:r>
              <a:rPr lang="en-GB" sz="2000" i="1" dirty="0"/>
              <a:t> </a:t>
            </a:r>
            <a:r>
              <a:rPr lang="en-GB" sz="2000" b="1" i="1" dirty="0" smtClean="0"/>
              <a:t>–l </a:t>
            </a:r>
            <a:r>
              <a:rPr lang="en-GB" sz="2000" i="1" dirty="0" smtClean="0"/>
              <a:t>command to list the processes and see the priority value stored under NI</a:t>
            </a:r>
            <a:r>
              <a:rPr lang="en-GB" i="1" dirty="0" smtClean="0"/>
              <a:t>)</a:t>
            </a:r>
          </a:p>
          <a:p>
            <a:r>
              <a:rPr lang="en-GB" dirty="0" smtClean="0"/>
              <a:t>use </a:t>
            </a:r>
            <a:r>
              <a:rPr lang="en-GB" dirty="0"/>
              <a:t>nice command to </a:t>
            </a:r>
            <a:r>
              <a:rPr lang="en-GB" i="1" dirty="0"/>
              <a:t>launch</a:t>
            </a:r>
            <a:r>
              <a:rPr lang="en-GB" dirty="0"/>
              <a:t> the process with a </a:t>
            </a:r>
            <a:r>
              <a:rPr lang="en-GB" b="1" dirty="0" smtClean="0"/>
              <a:t>lower</a:t>
            </a:r>
            <a:r>
              <a:rPr lang="en-GB" dirty="0" smtClean="0"/>
              <a:t> priority	</a:t>
            </a:r>
          </a:p>
          <a:p>
            <a:pPr marL="0" indent="0">
              <a:buNone/>
            </a:pPr>
            <a:r>
              <a:rPr lang="en-GB" dirty="0"/>
              <a:t>	</a:t>
            </a:r>
            <a:r>
              <a:rPr lang="en-GB" b="1" dirty="0"/>
              <a:t> </a:t>
            </a:r>
            <a:r>
              <a:rPr lang="en-GB" b="1" dirty="0" smtClean="0"/>
              <a:t>#nice -10 sort </a:t>
            </a:r>
            <a:r>
              <a:rPr lang="en-GB" b="1" dirty="0"/>
              <a:t>names </a:t>
            </a:r>
            <a:endParaRPr lang="en-GB" b="1" dirty="0" smtClean="0"/>
          </a:p>
          <a:p>
            <a:pPr marL="0" indent="0">
              <a:buNone/>
            </a:pPr>
            <a:r>
              <a:rPr lang="en-GB" i="1" dirty="0" smtClean="0"/>
              <a:t>	</a:t>
            </a:r>
            <a:r>
              <a:rPr lang="en-GB" sz="2000" i="1" dirty="0" smtClean="0"/>
              <a:t>(this will give the process the priority of 10)</a:t>
            </a:r>
          </a:p>
          <a:p>
            <a:r>
              <a:rPr lang="en-GB" dirty="0"/>
              <a:t>a</a:t>
            </a:r>
            <a:r>
              <a:rPr lang="en-GB" dirty="0" smtClean="0"/>
              <a:t>s system administrator, use </a:t>
            </a:r>
            <a:r>
              <a:rPr lang="en-GB" dirty="0"/>
              <a:t>nice command to launch the process with a </a:t>
            </a:r>
            <a:r>
              <a:rPr lang="en-GB" b="1" dirty="0" smtClean="0"/>
              <a:t>higher</a:t>
            </a:r>
            <a:r>
              <a:rPr lang="en-GB" dirty="0" smtClean="0"/>
              <a:t> priority (only permitted by root user)</a:t>
            </a:r>
            <a:r>
              <a:rPr lang="en-GB" dirty="0"/>
              <a:t>	</a:t>
            </a:r>
          </a:p>
          <a:p>
            <a:pPr marL="0" indent="0">
              <a:buNone/>
            </a:pPr>
            <a:r>
              <a:rPr lang="en-GB" dirty="0"/>
              <a:t>	</a:t>
            </a:r>
            <a:r>
              <a:rPr lang="en-GB" b="1" dirty="0"/>
              <a:t> #nice </a:t>
            </a:r>
            <a:r>
              <a:rPr lang="en-GB" b="1" dirty="0" smtClean="0"/>
              <a:t>--</a:t>
            </a:r>
            <a:r>
              <a:rPr lang="en-GB" b="1" dirty="0"/>
              <a:t>10 sort names </a:t>
            </a:r>
          </a:p>
          <a:p>
            <a:pPr marL="0" indent="0">
              <a:buNone/>
            </a:pPr>
            <a:r>
              <a:rPr lang="en-GB" i="1" dirty="0" smtClean="0"/>
              <a:t>	</a:t>
            </a:r>
            <a:r>
              <a:rPr lang="en-GB" sz="2000" i="1" dirty="0" smtClean="0"/>
              <a:t>(</a:t>
            </a:r>
            <a:r>
              <a:rPr lang="en-GB" sz="2000" i="1" dirty="0"/>
              <a:t>this will give the process the </a:t>
            </a:r>
            <a:r>
              <a:rPr lang="en-GB" sz="2000" i="1" dirty="0" smtClean="0"/>
              <a:t>priority </a:t>
            </a:r>
            <a:r>
              <a:rPr lang="en-GB" sz="2000" i="1" dirty="0"/>
              <a:t>of </a:t>
            </a:r>
            <a:r>
              <a:rPr lang="en-GB" sz="2000" i="1" dirty="0" smtClean="0"/>
              <a:t>-10)</a:t>
            </a:r>
            <a:endParaRPr lang="en-GB" sz="2000" i="1" dirty="0"/>
          </a:p>
          <a:p>
            <a:pPr marL="0" indent="0">
              <a:buNone/>
            </a:pPr>
            <a:endParaRPr lang="en-GB" sz="2000" dirty="0"/>
          </a:p>
          <a:p>
            <a:pPr marL="0" indent="0">
              <a:buNone/>
            </a:pPr>
            <a:endParaRPr lang="en-GB" dirty="0"/>
          </a:p>
        </p:txBody>
      </p:sp>
      <p:sp>
        <p:nvSpPr>
          <p:cNvPr id="4" name="Footer Placeholder 3"/>
          <p:cNvSpPr>
            <a:spLocks noGrp="1"/>
          </p:cNvSpPr>
          <p:nvPr>
            <p:ph type="ftr" sz="quarter" idx="11"/>
          </p:nvPr>
        </p:nvSpPr>
        <p:spPr/>
        <p:txBody>
          <a:bodyPr/>
          <a:lstStyle/>
          <a:p>
            <a:r>
              <a:rPr lang="en-GB" smtClean="0"/>
              <a:t>Manipulating Processes</a:t>
            </a:r>
            <a:endParaRPr lang="en-GB" dirty="0"/>
          </a:p>
        </p:txBody>
      </p:sp>
      <p:sp>
        <p:nvSpPr>
          <p:cNvPr id="5" name="TextBox 4"/>
          <p:cNvSpPr txBox="1"/>
          <p:nvPr/>
        </p:nvSpPr>
        <p:spPr>
          <a:xfrm>
            <a:off x="2818634" y="2926684"/>
            <a:ext cx="6192688" cy="646331"/>
          </a:xfrm>
          <a:prstGeom prst="rect">
            <a:avLst/>
          </a:prstGeom>
          <a:noFill/>
        </p:spPr>
        <p:txBody>
          <a:bodyPr wrap="square" rtlCol="0">
            <a:spAutoFit/>
          </a:bodyPr>
          <a:lstStyle/>
          <a:p>
            <a:r>
              <a:rPr lang="en-GB" dirty="0" smtClean="0">
                <a:solidFill>
                  <a:schemeClr val="accent1"/>
                </a:solidFill>
              </a:rPr>
              <a:t>This is a hyphen to indicate the command is being launched with an option, it does not indicate a negative number</a:t>
            </a:r>
            <a:endParaRPr lang="en-GB" dirty="0">
              <a:solidFill>
                <a:schemeClr val="accent1"/>
              </a:solidFill>
            </a:endParaRPr>
          </a:p>
        </p:txBody>
      </p:sp>
      <p:cxnSp>
        <p:nvCxnSpPr>
          <p:cNvPr id="7" name="Straight Arrow Connector 6"/>
          <p:cNvCxnSpPr/>
          <p:nvPr/>
        </p:nvCxnSpPr>
        <p:spPr>
          <a:xfrm flipH="1">
            <a:off x="2500086" y="3106853"/>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98168" y="5013176"/>
            <a:ext cx="6192688" cy="369332"/>
          </a:xfrm>
          <a:prstGeom prst="rect">
            <a:avLst/>
          </a:prstGeom>
          <a:noFill/>
        </p:spPr>
        <p:txBody>
          <a:bodyPr wrap="square" rtlCol="0">
            <a:spAutoFit/>
          </a:bodyPr>
          <a:lstStyle/>
          <a:p>
            <a:r>
              <a:rPr lang="en-GB" dirty="0" smtClean="0">
                <a:solidFill>
                  <a:schemeClr val="accent1"/>
                </a:solidFill>
              </a:rPr>
              <a:t>hyphen followed by number -10</a:t>
            </a:r>
            <a:endParaRPr lang="en-GB" dirty="0">
              <a:solidFill>
                <a:schemeClr val="accent1"/>
              </a:solidFill>
            </a:endParaRPr>
          </a:p>
        </p:txBody>
      </p:sp>
      <p:cxnSp>
        <p:nvCxnSpPr>
          <p:cNvPr id="10" name="Straight Arrow Connector 9"/>
          <p:cNvCxnSpPr>
            <a:stCxn id="8" idx="1"/>
          </p:cNvCxnSpPr>
          <p:nvPr/>
        </p:nvCxnSpPr>
        <p:spPr>
          <a:xfrm flipH="1">
            <a:off x="2557064" y="5197842"/>
            <a:ext cx="141104" cy="391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8088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636680"/>
          </a:xfrm>
        </p:spPr>
        <p:txBody>
          <a:bodyPr>
            <a:normAutofit fontScale="90000"/>
          </a:bodyPr>
          <a:lstStyle/>
          <a:p>
            <a:pPr algn="ctr"/>
            <a:r>
              <a:rPr lang="en-GB" sz="4000" dirty="0"/>
              <a:t>Process manipulation commands - </a:t>
            </a:r>
            <a:r>
              <a:rPr lang="en-GB" sz="4000" b="1" dirty="0" smtClean="0">
                <a:solidFill>
                  <a:srgbClr val="FF0000"/>
                </a:solidFill>
              </a:rPr>
              <a:t>nice</a:t>
            </a:r>
            <a:endParaRPr lang="en-GB" sz="4000" b="1" dirty="0">
              <a:solidFill>
                <a:srgbClr val="FF0000"/>
              </a:solidFill>
            </a:endParaRPr>
          </a:p>
        </p:txBody>
      </p:sp>
      <p:sp>
        <p:nvSpPr>
          <p:cNvPr id="3" name="Content Placeholder 2"/>
          <p:cNvSpPr>
            <a:spLocks noGrp="1"/>
          </p:cNvSpPr>
          <p:nvPr>
            <p:ph idx="1"/>
          </p:nvPr>
        </p:nvSpPr>
        <p:spPr>
          <a:xfrm>
            <a:off x="457200" y="1124744"/>
            <a:ext cx="8229600" cy="5472608"/>
          </a:xfrm>
        </p:spPr>
        <p:txBody>
          <a:bodyPr>
            <a:normAutofit/>
          </a:bodyPr>
          <a:lstStyle/>
          <a:p>
            <a:pPr marL="0" indent="0">
              <a:buNone/>
            </a:pPr>
            <a:endParaRPr lang="en-GB" sz="2800" dirty="0"/>
          </a:p>
          <a:p>
            <a:r>
              <a:rPr lang="en-GB" sz="2800" dirty="0" smtClean="0"/>
              <a:t>can also use nice with the –n option to specify the priority</a:t>
            </a:r>
          </a:p>
          <a:p>
            <a:r>
              <a:rPr lang="en-GB" sz="2800" dirty="0"/>
              <a:t>Increase the priority:</a:t>
            </a:r>
          </a:p>
          <a:p>
            <a:pPr marL="393192" lvl="1" indent="0">
              <a:buNone/>
            </a:pPr>
            <a:r>
              <a:rPr lang="en-GB" sz="2800" dirty="0" smtClean="0"/>
              <a:t>	# </a:t>
            </a:r>
            <a:r>
              <a:rPr lang="en-GB" sz="2800" b="1" dirty="0"/>
              <a:t>nice -n -5 </a:t>
            </a:r>
            <a:r>
              <a:rPr lang="en-GB" sz="2800" b="1" dirty="0" smtClean="0"/>
              <a:t>sort names</a:t>
            </a:r>
            <a:endParaRPr lang="en-GB" sz="2800" b="1" dirty="0"/>
          </a:p>
          <a:p>
            <a:r>
              <a:rPr lang="en-GB" sz="2800" dirty="0"/>
              <a:t>Decrease the priority:</a:t>
            </a:r>
          </a:p>
          <a:p>
            <a:pPr marL="0" indent="0">
              <a:buNone/>
            </a:pPr>
            <a:r>
              <a:rPr lang="en-GB" sz="2800" dirty="0" smtClean="0"/>
              <a:t>	# </a:t>
            </a:r>
            <a:r>
              <a:rPr lang="en-GB" sz="2800" b="1" dirty="0"/>
              <a:t>nice -n 5 </a:t>
            </a:r>
            <a:r>
              <a:rPr lang="en-GB" sz="2800" b="1" dirty="0" smtClean="0"/>
              <a:t>sort names</a:t>
            </a:r>
            <a:endParaRPr lang="en-GB" sz="2800" b="1" dirty="0"/>
          </a:p>
          <a:p>
            <a:endParaRPr lang="en-GB" sz="2400" dirty="0"/>
          </a:p>
          <a:p>
            <a:pPr marL="0" indent="0">
              <a:buNone/>
            </a:pPr>
            <a:endParaRPr lang="en-GB" dirty="0"/>
          </a:p>
        </p:txBody>
      </p:sp>
      <p:sp>
        <p:nvSpPr>
          <p:cNvPr id="4" name="Footer Placeholder 3"/>
          <p:cNvSpPr>
            <a:spLocks noGrp="1"/>
          </p:cNvSpPr>
          <p:nvPr>
            <p:ph type="ftr" sz="quarter" idx="11"/>
          </p:nvPr>
        </p:nvSpPr>
        <p:spPr/>
        <p:txBody>
          <a:bodyPr/>
          <a:lstStyle/>
          <a:p>
            <a:r>
              <a:rPr lang="en-GB" smtClean="0"/>
              <a:t>Manipulating Processes</a:t>
            </a:r>
            <a:endParaRPr lang="en-GB" dirty="0"/>
          </a:p>
        </p:txBody>
      </p:sp>
    </p:spTree>
    <p:extLst>
      <p:ext uri="{BB962C8B-B14F-4D97-AF65-F5344CB8AC3E}">
        <p14:creationId xmlns:p14="http://schemas.microsoft.com/office/powerpoint/2010/main" val="2852106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636680"/>
          </a:xfrm>
        </p:spPr>
        <p:txBody>
          <a:bodyPr>
            <a:normAutofit fontScale="90000"/>
          </a:bodyPr>
          <a:lstStyle/>
          <a:p>
            <a:pPr algn="ctr"/>
            <a:r>
              <a:rPr lang="en-GB" sz="4000" dirty="0"/>
              <a:t>Process manipulation commands - </a:t>
            </a:r>
            <a:r>
              <a:rPr lang="en-GB" sz="4000" b="1" dirty="0" err="1" smtClean="0">
                <a:solidFill>
                  <a:srgbClr val="FF0000"/>
                </a:solidFill>
              </a:rPr>
              <a:t>renice</a:t>
            </a:r>
            <a:endParaRPr lang="en-GB" sz="4000" b="1" dirty="0">
              <a:solidFill>
                <a:srgbClr val="FF0000"/>
              </a:solidFill>
            </a:endParaRPr>
          </a:p>
        </p:txBody>
      </p:sp>
      <p:sp>
        <p:nvSpPr>
          <p:cNvPr id="3" name="Content Placeholder 2"/>
          <p:cNvSpPr>
            <a:spLocks noGrp="1"/>
          </p:cNvSpPr>
          <p:nvPr>
            <p:ph idx="1"/>
          </p:nvPr>
        </p:nvSpPr>
        <p:spPr>
          <a:xfrm>
            <a:off x="457200" y="1124744"/>
            <a:ext cx="8229600" cy="5472608"/>
          </a:xfrm>
        </p:spPr>
        <p:txBody>
          <a:bodyPr>
            <a:normAutofit fontScale="92500"/>
          </a:bodyPr>
          <a:lstStyle/>
          <a:p>
            <a:r>
              <a:rPr lang="en-GB" sz="2400" dirty="0"/>
              <a:t>The priority of an </a:t>
            </a:r>
            <a:r>
              <a:rPr lang="en-GB" sz="2400" b="1" dirty="0"/>
              <a:t>already running </a:t>
            </a:r>
            <a:r>
              <a:rPr lang="en-GB" sz="2400" dirty="0"/>
              <a:t>process can be changed using </a:t>
            </a:r>
            <a:r>
              <a:rPr lang="en-GB" sz="2400" b="1" dirty="0" err="1"/>
              <a:t>renice</a:t>
            </a:r>
            <a:r>
              <a:rPr lang="en-GB" sz="2400" dirty="0"/>
              <a:t> command.</a:t>
            </a:r>
          </a:p>
          <a:p>
            <a:r>
              <a:rPr lang="en-GB" sz="2400" dirty="0"/>
              <a:t>In this example, the </a:t>
            </a:r>
            <a:r>
              <a:rPr lang="en-GB" sz="2400" dirty="0" smtClean="0"/>
              <a:t>process  </a:t>
            </a:r>
            <a:r>
              <a:rPr lang="en-GB" sz="2400" b="1" dirty="0" smtClean="0"/>
              <a:t>sort names </a:t>
            </a:r>
            <a:r>
              <a:rPr lang="en-GB" sz="2400" dirty="0"/>
              <a:t>is already running with a </a:t>
            </a:r>
            <a:r>
              <a:rPr lang="en-GB" sz="2400" dirty="0" smtClean="0"/>
              <a:t>priority of </a:t>
            </a:r>
            <a:r>
              <a:rPr lang="en-GB" sz="2400" dirty="0"/>
              <a:t>-</a:t>
            </a:r>
            <a:r>
              <a:rPr lang="en-GB" sz="2400" dirty="0" smtClean="0"/>
              <a:t>10</a:t>
            </a:r>
          </a:p>
          <a:p>
            <a:r>
              <a:rPr lang="en-GB" sz="2400" dirty="0" smtClean="0"/>
              <a:t>Use the </a:t>
            </a:r>
            <a:r>
              <a:rPr lang="en-GB" sz="2400" dirty="0" err="1" smtClean="0"/>
              <a:t>ps</a:t>
            </a:r>
            <a:r>
              <a:rPr lang="en-GB" sz="2400" dirty="0" smtClean="0"/>
              <a:t> –l command to get the PID (process ID) - 3534</a:t>
            </a:r>
            <a:endParaRPr lang="en-GB" sz="2400" dirty="0"/>
          </a:p>
          <a:p>
            <a:r>
              <a:rPr lang="en-GB" sz="2400" dirty="0" smtClean="0"/>
              <a:t>To change </a:t>
            </a:r>
            <a:r>
              <a:rPr lang="en-GB" sz="2400" dirty="0"/>
              <a:t>the </a:t>
            </a:r>
            <a:r>
              <a:rPr lang="en-GB" sz="2400" dirty="0" smtClean="0"/>
              <a:t>priority of the </a:t>
            </a:r>
            <a:r>
              <a:rPr lang="en-GB" sz="2400" b="1" dirty="0" smtClean="0"/>
              <a:t>sort names </a:t>
            </a:r>
            <a:r>
              <a:rPr lang="en-GB" sz="2400" dirty="0" smtClean="0"/>
              <a:t>process to </a:t>
            </a:r>
            <a:r>
              <a:rPr lang="en-GB" sz="2400" dirty="0"/>
              <a:t>-</a:t>
            </a:r>
            <a:r>
              <a:rPr lang="en-GB" sz="2400" dirty="0" smtClean="0"/>
              <a:t>19, pass </a:t>
            </a:r>
            <a:r>
              <a:rPr lang="en-GB" sz="2400" dirty="0"/>
              <a:t>the process id of the </a:t>
            </a:r>
            <a:r>
              <a:rPr lang="en-GB" sz="2400" dirty="0" smtClean="0"/>
              <a:t>running process to the </a:t>
            </a:r>
            <a:r>
              <a:rPr lang="en-GB" sz="2400" dirty="0" err="1" smtClean="0"/>
              <a:t>renice</a:t>
            </a:r>
            <a:r>
              <a:rPr lang="en-GB" sz="2400" dirty="0" smtClean="0"/>
              <a:t> command using   -p option</a:t>
            </a:r>
          </a:p>
          <a:p>
            <a:pPr marL="393192" lvl="1" indent="0">
              <a:buNone/>
            </a:pPr>
            <a:r>
              <a:rPr lang="en-GB" sz="2000" dirty="0" smtClean="0"/>
              <a:t>		</a:t>
            </a:r>
            <a:r>
              <a:rPr lang="en-GB" b="1" dirty="0" err="1" smtClean="0"/>
              <a:t>renice</a:t>
            </a:r>
            <a:r>
              <a:rPr lang="en-GB" b="1" dirty="0" smtClean="0"/>
              <a:t> </a:t>
            </a:r>
            <a:r>
              <a:rPr lang="en-GB" b="1" dirty="0"/>
              <a:t>-</a:t>
            </a:r>
            <a:r>
              <a:rPr lang="en-GB" b="1" dirty="0" smtClean="0"/>
              <a:t>19 </a:t>
            </a:r>
            <a:r>
              <a:rPr lang="en-GB" b="1" dirty="0"/>
              <a:t>-p 3534</a:t>
            </a:r>
          </a:p>
          <a:p>
            <a:r>
              <a:rPr lang="en-GB" sz="2400" dirty="0" smtClean="0"/>
              <a:t>Change the priority of all running processes for a particular group</a:t>
            </a:r>
          </a:p>
          <a:p>
            <a:pPr marL="0" indent="0">
              <a:buNone/>
            </a:pPr>
            <a:r>
              <a:rPr lang="en-GB" sz="2400" dirty="0"/>
              <a:t>	</a:t>
            </a:r>
            <a:r>
              <a:rPr lang="en-GB" sz="2400" dirty="0" smtClean="0"/>
              <a:t>	</a:t>
            </a:r>
            <a:r>
              <a:rPr lang="en-GB" sz="2400" b="1" dirty="0" err="1"/>
              <a:t>renice</a:t>
            </a:r>
            <a:r>
              <a:rPr lang="en-GB" sz="2400" b="1" dirty="0"/>
              <a:t> </a:t>
            </a:r>
            <a:r>
              <a:rPr lang="en-GB" sz="2400" b="1" dirty="0" smtClean="0"/>
              <a:t> </a:t>
            </a:r>
            <a:r>
              <a:rPr lang="en-GB" sz="2400" b="1" dirty="0"/>
              <a:t>5 -g </a:t>
            </a:r>
            <a:r>
              <a:rPr lang="en-GB" sz="2400" b="1" dirty="0" smtClean="0"/>
              <a:t>students</a:t>
            </a:r>
          </a:p>
          <a:p>
            <a:r>
              <a:rPr lang="en-GB" sz="2400" dirty="0"/>
              <a:t>Change the priority of all running processes </a:t>
            </a:r>
            <a:r>
              <a:rPr lang="en-GB" sz="2400" dirty="0" smtClean="0"/>
              <a:t>owned by a user</a:t>
            </a:r>
            <a:endParaRPr lang="en-GB" sz="2400" dirty="0"/>
          </a:p>
          <a:p>
            <a:pPr marL="0" indent="0">
              <a:buNone/>
            </a:pPr>
            <a:r>
              <a:rPr lang="en-GB" sz="2400" b="1" dirty="0" smtClean="0"/>
              <a:t>		</a:t>
            </a:r>
            <a:r>
              <a:rPr lang="en-GB" sz="2400" b="1" dirty="0" err="1"/>
              <a:t>renice</a:t>
            </a:r>
            <a:r>
              <a:rPr lang="en-GB" sz="2400" b="1" dirty="0"/>
              <a:t> </a:t>
            </a:r>
            <a:r>
              <a:rPr lang="en-GB" sz="2400" b="1" dirty="0" smtClean="0"/>
              <a:t> </a:t>
            </a:r>
            <a:r>
              <a:rPr lang="en-GB" sz="2400" b="1" dirty="0"/>
              <a:t>5 -u </a:t>
            </a:r>
            <a:r>
              <a:rPr lang="en-GB" sz="2400" b="1" dirty="0" err="1"/>
              <a:t>bala</a:t>
            </a:r>
            <a:endParaRPr lang="en-GB" sz="2400" b="1" dirty="0"/>
          </a:p>
          <a:p>
            <a:pPr marL="0" indent="0">
              <a:buNone/>
            </a:pPr>
            <a:endParaRPr lang="en-GB" sz="2200" b="1" dirty="0"/>
          </a:p>
          <a:p>
            <a:pPr marL="0" indent="0">
              <a:buNone/>
            </a:pPr>
            <a:endParaRPr lang="en-GB" dirty="0"/>
          </a:p>
        </p:txBody>
      </p:sp>
      <p:sp>
        <p:nvSpPr>
          <p:cNvPr id="4" name="Footer Placeholder 3"/>
          <p:cNvSpPr>
            <a:spLocks noGrp="1"/>
          </p:cNvSpPr>
          <p:nvPr>
            <p:ph type="ftr" sz="quarter" idx="11"/>
          </p:nvPr>
        </p:nvSpPr>
        <p:spPr/>
        <p:txBody>
          <a:bodyPr/>
          <a:lstStyle/>
          <a:p>
            <a:r>
              <a:rPr lang="en-GB" smtClean="0"/>
              <a:t>Manipulating Processes</a:t>
            </a:r>
            <a:endParaRPr lang="en-GB" dirty="0"/>
          </a:p>
        </p:txBody>
      </p:sp>
      <p:cxnSp>
        <p:nvCxnSpPr>
          <p:cNvPr id="6" name="Straight Arrow Connector 5"/>
          <p:cNvCxnSpPr/>
          <p:nvPr/>
        </p:nvCxnSpPr>
        <p:spPr>
          <a:xfrm>
            <a:off x="3275856" y="4005064"/>
            <a:ext cx="21602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979712" y="3736072"/>
            <a:ext cx="1404156" cy="369332"/>
          </a:xfrm>
          <a:prstGeom prst="rect">
            <a:avLst/>
          </a:prstGeom>
          <a:noFill/>
        </p:spPr>
        <p:txBody>
          <a:bodyPr wrap="square" rtlCol="0">
            <a:spAutoFit/>
          </a:bodyPr>
          <a:lstStyle/>
          <a:p>
            <a:r>
              <a:rPr lang="en-GB" dirty="0">
                <a:solidFill>
                  <a:schemeClr val="accent1"/>
                </a:solidFill>
              </a:rPr>
              <a:t>n</a:t>
            </a:r>
            <a:r>
              <a:rPr lang="en-GB" dirty="0" smtClean="0">
                <a:solidFill>
                  <a:schemeClr val="accent1"/>
                </a:solidFill>
              </a:rPr>
              <a:t>ew priority</a:t>
            </a:r>
            <a:endParaRPr lang="en-GB" dirty="0">
              <a:solidFill>
                <a:schemeClr val="accent1"/>
              </a:solidFill>
            </a:endParaRPr>
          </a:p>
        </p:txBody>
      </p:sp>
      <p:sp>
        <p:nvSpPr>
          <p:cNvPr id="8" name="TextBox 7"/>
          <p:cNvSpPr txBox="1"/>
          <p:nvPr/>
        </p:nvSpPr>
        <p:spPr>
          <a:xfrm>
            <a:off x="4027594" y="3736072"/>
            <a:ext cx="3240360" cy="369332"/>
          </a:xfrm>
          <a:prstGeom prst="rect">
            <a:avLst/>
          </a:prstGeom>
          <a:noFill/>
        </p:spPr>
        <p:txBody>
          <a:bodyPr wrap="square" rtlCol="0">
            <a:spAutoFit/>
          </a:bodyPr>
          <a:lstStyle/>
          <a:p>
            <a:r>
              <a:rPr lang="en-GB" dirty="0" smtClean="0">
                <a:solidFill>
                  <a:schemeClr val="accent1"/>
                </a:solidFill>
              </a:rPr>
              <a:t>PID of process to change</a:t>
            </a:r>
            <a:endParaRPr lang="en-GB" dirty="0">
              <a:solidFill>
                <a:schemeClr val="accent1"/>
              </a:solidFill>
            </a:endParaRPr>
          </a:p>
        </p:txBody>
      </p:sp>
      <p:cxnSp>
        <p:nvCxnSpPr>
          <p:cNvPr id="10" name="Straight Arrow Connector 9"/>
          <p:cNvCxnSpPr/>
          <p:nvPr/>
        </p:nvCxnSpPr>
        <p:spPr>
          <a:xfrm flipH="1">
            <a:off x="4283968" y="4105404"/>
            <a:ext cx="360040" cy="115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313634" y="4880967"/>
            <a:ext cx="3240360" cy="369332"/>
          </a:xfrm>
          <a:prstGeom prst="rect">
            <a:avLst/>
          </a:prstGeom>
          <a:noFill/>
        </p:spPr>
        <p:txBody>
          <a:bodyPr wrap="square" rtlCol="0">
            <a:spAutoFit/>
          </a:bodyPr>
          <a:lstStyle/>
          <a:p>
            <a:r>
              <a:rPr lang="en-GB" dirty="0">
                <a:solidFill>
                  <a:schemeClr val="accent1"/>
                </a:solidFill>
              </a:rPr>
              <a:t>n</a:t>
            </a:r>
            <a:r>
              <a:rPr lang="en-GB" dirty="0" smtClean="0">
                <a:solidFill>
                  <a:schemeClr val="accent1"/>
                </a:solidFill>
              </a:rPr>
              <a:t>ame of group</a:t>
            </a:r>
            <a:endParaRPr lang="en-GB" dirty="0">
              <a:solidFill>
                <a:schemeClr val="accent1"/>
              </a:solidFill>
            </a:endParaRPr>
          </a:p>
        </p:txBody>
      </p:sp>
      <p:cxnSp>
        <p:nvCxnSpPr>
          <p:cNvPr id="13" name="Straight Arrow Connector 12"/>
          <p:cNvCxnSpPr>
            <a:stCxn id="11" idx="1"/>
          </p:cNvCxnSpPr>
          <p:nvPr/>
        </p:nvCxnSpPr>
        <p:spPr>
          <a:xfrm flipH="1">
            <a:off x="4139952" y="5065633"/>
            <a:ext cx="173682" cy="235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71587" y="5949280"/>
            <a:ext cx="3240360" cy="369332"/>
          </a:xfrm>
          <a:prstGeom prst="rect">
            <a:avLst/>
          </a:prstGeom>
          <a:noFill/>
        </p:spPr>
        <p:txBody>
          <a:bodyPr wrap="square" rtlCol="0">
            <a:spAutoFit/>
          </a:bodyPr>
          <a:lstStyle/>
          <a:p>
            <a:r>
              <a:rPr lang="en-GB" dirty="0">
                <a:solidFill>
                  <a:schemeClr val="accent1"/>
                </a:solidFill>
              </a:rPr>
              <a:t>n</a:t>
            </a:r>
            <a:r>
              <a:rPr lang="en-GB" dirty="0" smtClean="0">
                <a:solidFill>
                  <a:schemeClr val="accent1"/>
                </a:solidFill>
              </a:rPr>
              <a:t>ame of user</a:t>
            </a:r>
            <a:endParaRPr lang="en-GB" dirty="0">
              <a:solidFill>
                <a:schemeClr val="accent1"/>
              </a:solidFill>
            </a:endParaRPr>
          </a:p>
        </p:txBody>
      </p:sp>
      <p:cxnSp>
        <p:nvCxnSpPr>
          <p:cNvPr id="16" name="Straight Arrow Connector 15"/>
          <p:cNvCxnSpPr/>
          <p:nvPr/>
        </p:nvCxnSpPr>
        <p:spPr>
          <a:xfrm flipH="1">
            <a:off x="4463988" y="6133946"/>
            <a:ext cx="207599" cy="103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398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48072"/>
          </a:xfrm>
        </p:spPr>
        <p:txBody>
          <a:bodyPr>
            <a:normAutofit fontScale="90000"/>
          </a:bodyPr>
          <a:lstStyle/>
          <a:p>
            <a:pPr algn="ctr"/>
            <a:r>
              <a:rPr lang="en-GB" dirty="0" smtClean="0"/>
              <a:t>Process Scheduling</a:t>
            </a:r>
            <a:endParaRPr lang="en-GB" dirty="0"/>
          </a:p>
        </p:txBody>
      </p:sp>
      <p:sp>
        <p:nvSpPr>
          <p:cNvPr id="3" name="Content Placeholder 2"/>
          <p:cNvSpPr>
            <a:spLocks noGrp="1"/>
          </p:cNvSpPr>
          <p:nvPr>
            <p:ph idx="1"/>
          </p:nvPr>
        </p:nvSpPr>
        <p:spPr>
          <a:xfrm>
            <a:off x="539552" y="1052736"/>
            <a:ext cx="8229600" cy="5688632"/>
          </a:xfrm>
        </p:spPr>
        <p:txBody>
          <a:bodyPr>
            <a:normAutofit fontScale="85000" lnSpcReduction="20000"/>
          </a:bodyPr>
          <a:lstStyle/>
          <a:p>
            <a:r>
              <a:rPr lang="en-GB" b="1" dirty="0" smtClean="0"/>
              <a:t>Scheduling </a:t>
            </a:r>
            <a:r>
              <a:rPr lang="en-GB" b="1" dirty="0"/>
              <a:t>is required in order to successfully achieve </a:t>
            </a:r>
            <a:r>
              <a:rPr lang="en-GB" b="1" dirty="0" smtClean="0"/>
              <a:t>multi-tasking</a:t>
            </a:r>
          </a:p>
          <a:p>
            <a:pPr lvl="1"/>
            <a:r>
              <a:rPr lang="en-GB" dirty="0"/>
              <a:t>The process scheduler (also called the </a:t>
            </a:r>
            <a:r>
              <a:rPr lang="en-GB" i="1" dirty="0"/>
              <a:t>dispatcher</a:t>
            </a:r>
            <a:r>
              <a:rPr lang="en-GB" dirty="0"/>
              <a:t>) </a:t>
            </a:r>
            <a:r>
              <a:rPr lang="en-GB" altLang="en-US" dirty="0"/>
              <a:t>is responsible for sharing resources and time between the different processes competing for </a:t>
            </a:r>
            <a:r>
              <a:rPr lang="en-GB" altLang="en-US" dirty="0" smtClean="0"/>
              <a:t>attention</a:t>
            </a:r>
          </a:p>
          <a:p>
            <a:pPr marL="393192" lvl="1" indent="0">
              <a:buNone/>
            </a:pPr>
            <a:endParaRPr lang="en-GB" dirty="0" smtClean="0"/>
          </a:p>
          <a:p>
            <a:r>
              <a:rPr lang="en-GB" b="1" dirty="0" smtClean="0"/>
              <a:t>What do we need to consider when scheduling?</a:t>
            </a:r>
          </a:p>
          <a:p>
            <a:pPr lvl="1"/>
            <a:r>
              <a:rPr lang="en-GB" dirty="0" smtClean="0"/>
              <a:t>In reality </a:t>
            </a:r>
            <a:r>
              <a:rPr lang="en-GB" dirty="0"/>
              <a:t>different processes have different needs and some are more urgent or important than others. </a:t>
            </a:r>
          </a:p>
          <a:p>
            <a:pPr lvl="1"/>
            <a:r>
              <a:rPr lang="en-GB" dirty="0" smtClean="0"/>
              <a:t>some </a:t>
            </a:r>
            <a:r>
              <a:rPr lang="en-GB" dirty="0"/>
              <a:t>processes may eligible to run but be unable to do anything because they are waiting on another process completing or on a device becoming available. It would inefficient to let them waste their time-slices doing nothing</a:t>
            </a:r>
            <a:r>
              <a:rPr lang="en-GB" dirty="0" smtClean="0"/>
              <a:t>.</a:t>
            </a:r>
          </a:p>
          <a:p>
            <a:pPr lvl="1"/>
            <a:endParaRPr lang="en-GB" dirty="0"/>
          </a:p>
          <a:p>
            <a:pPr marL="484632" indent="-457200"/>
            <a:r>
              <a:rPr lang="en-GB" b="1" dirty="0" smtClean="0"/>
              <a:t>How do we differentiate the needs of each process?</a:t>
            </a:r>
          </a:p>
          <a:p>
            <a:pPr lvl="1"/>
            <a:r>
              <a:rPr lang="en-GB" dirty="0"/>
              <a:t>the user or the system assign a</a:t>
            </a:r>
            <a:r>
              <a:rPr lang="en-GB" b="1" dirty="0"/>
              <a:t> priority</a:t>
            </a:r>
            <a:r>
              <a:rPr lang="en-GB" dirty="0"/>
              <a:t> to each process.  </a:t>
            </a:r>
            <a:endParaRPr lang="en-GB" dirty="0" smtClean="0"/>
          </a:p>
          <a:p>
            <a:pPr lvl="1"/>
            <a:r>
              <a:rPr lang="en-GB" dirty="0" smtClean="0"/>
              <a:t>The </a:t>
            </a:r>
            <a:r>
              <a:rPr lang="en-GB" dirty="0"/>
              <a:t>overall amount of time allocated to a process, or how often it is given a time-slice, is determined by the priority – the higher the priority, the faster the process will execute</a:t>
            </a:r>
            <a:r>
              <a:rPr lang="en-GB" dirty="0" smtClean="0"/>
              <a:t>.</a:t>
            </a:r>
          </a:p>
        </p:txBody>
      </p:sp>
    </p:spTree>
    <p:extLst>
      <p:ext uri="{BB962C8B-B14F-4D97-AF65-F5344CB8AC3E}">
        <p14:creationId xmlns:p14="http://schemas.microsoft.com/office/powerpoint/2010/main" val="4226217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636680"/>
          </a:xfrm>
        </p:spPr>
        <p:txBody>
          <a:bodyPr>
            <a:normAutofit fontScale="90000"/>
          </a:bodyPr>
          <a:lstStyle/>
          <a:p>
            <a:pPr algn="ctr"/>
            <a:r>
              <a:rPr lang="en-GB" sz="4000" dirty="0"/>
              <a:t>Process manipulation commands - </a:t>
            </a:r>
            <a:r>
              <a:rPr lang="en-GB" sz="4000" b="1" dirty="0" err="1" smtClean="0">
                <a:solidFill>
                  <a:srgbClr val="FF0000"/>
                </a:solidFill>
              </a:rPr>
              <a:t>nohup</a:t>
            </a:r>
            <a:endParaRPr lang="en-GB" sz="4000" b="1" dirty="0">
              <a:solidFill>
                <a:srgbClr val="FF0000"/>
              </a:solidFill>
            </a:endParaRPr>
          </a:p>
        </p:txBody>
      </p:sp>
      <p:sp>
        <p:nvSpPr>
          <p:cNvPr id="3" name="Content Placeholder 2"/>
          <p:cNvSpPr>
            <a:spLocks noGrp="1"/>
          </p:cNvSpPr>
          <p:nvPr>
            <p:ph idx="1"/>
          </p:nvPr>
        </p:nvSpPr>
        <p:spPr>
          <a:xfrm>
            <a:off x="457200" y="1628800"/>
            <a:ext cx="8229600" cy="4968552"/>
          </a:xfrm>
        </p:spPr>
        <p:txBody>
          <a:bodyPr>
            <a:normAutofit/>
          </a:bodyPr>
          <a:lstStyle/>
          <a:p>
            <a:r>
              <a:rPr lang="en-GB" sz="2400" dirty="0"/>
              <a:t>When </a:t>
            </a:r>
            <a:r>
              <a:rPr lang="en-GB" sz="2400" dirty="0" smtClean="0"/>
              <a:t>concept of background </a:t>
            </a:r>
            <a:r>
              <a:rPr lang="en-GB" sz="2400" dirty="0"/>
              <a:t>tasks was introduced, it was mentioned that processes will normally be terminated when their owner logs out of the </a:t>
            </a:r>
            <a:r>
              <a:rPr lang="en-GB" sz="2400" dirty="0" smtClean="0"/>
              <a:t>system</a:t>
            </a:r>
            <a:endParaRPr lang="en-GB" sz="2400" dirty="0"/>
          </a:p>
          <a:p>
            <a:pPr marL="0" indent="0">
              <a:buNone/>
            </a:pPr>
            <a:endParaRPr lang="en-GB" sz="2400" dirty="0" smtClean="0"/>
          </a:p>
          <a:p>
            <a:r>
              <a:rPr lang="en-GB" sz="2400" dirty="0" smtClean="0"/>
              <a:t>There </a:t>
            </a:r>
            <a:r>
              <a:rPr lang="en-GB" sz="2400" dirty="0"/>
              <a:t>may however be occasions when a long and complex process is to be left to execute after the owner of the process has logged </a:t>
            </a:r>
            <a:r>
              <a:rPr lang="en-GB" sz="2400" dirty="0" smtClean="0"/>
              <a:t>out</a:t>
            </a:r>
          </a:p>
          <a:p>
            <a:pPr marL="0" indent="0">
              <a:buNone/>
            </a:pPr>
            <a:endParaRPr lang="en-GB" sz="2400" b="1" dirty="0" smtClean="0"/>
          </a:p>
          <a:p>
            <a:r>
              <a:rPr lang="en-GB" sz="2400" dirty="0" smtClean="0"/>
              <a:t>The </a:t>
            </a:r>
            <a:r>
              <a:rPr lang="en-GB" sz="2400" dirty="0" err="1"/>
              <a:t>nohup</a:t>
            </a:r>
            <a:r>
              <a:rPr lang="en-GB" sz="2400" dirty="0"/>
              <a:t> command (</a:t>
            </a:r>
            <a:r>
              <a:rPr lang="en-GB" sz="2400" b="1" dirty="0"/>
              <a:t>no </a:t>
            </a:r>
            <a:r>
              <a:rPr lang="en-GB" sz="2400" b="1" dirty="0" err="1"/>
              <a:t>h</a:t>
            </a:r>
            <a:r>
              <a:rPr lang="en-GB" sz="2400" dirty="0" err="1"/>
              <a:t>ang</a:t>
            </a:r>
            <a:r>
              <a:rPr lang="en-GB" sz="2400" b="1" dirty="0" err="1"/>
              <a:t>up</a:t>
            </a:r>
            <a:r>
              <a:rPr lang="en-GB" sz="2400" dirty="0"/>
              <a:t>) will allow background tasks to continue running after the owner logs out</a:t>
            </a:r>
          </a:p>
        </p:txBody>
      </p:sp>
      <p:sp>
        <p:nvSpPr>
          <p:cNvPr id="4" name="Footer Placeholder 3"/>
          <p:cNvSpPr>
            <a:spLocks noGrp="1"/>
          </p:cNvSpPr>
          <p:nvPr>
            <p:ph type="ftr" sz="quarter" idx="11"/>
          </p:nvPr>
        </p:nvSpPr>
        <p:spPr/>
        <p:txBody>
          <a:bodyPr/>
          <a:lstStyle/>
          <a:p>
            <a:r>
              <a:rPr lang="en-GB" smtClean="0"/>
              <a:t>Manipulating Processes</a:t>
            </a:r>
            <a:endParaRPr lang="en-GB" dirty="0"/>
          </a:p>
        </p:txBody>
      </p:sp>
    </p:spTree>
    <p:extLst>
      <p:ext uri="{BB962C8B-B14F-4D97-AF65-F5344CB8AC3E}">
        <p14:creationId xmlns:p14="http://schemas.microsoft.com/office/powerpoint/2010/main" val="1427427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636680"/>
          </a:xfrm>
        </p:spPr>
        <p:txBody>
          <a:bodyPr>
            <a:normAutofit fontScale="90000"/>
          </a:bodyPr>
          <a:lstStyle/>
          <a:p>
            <a:pPr algn="ctr"/>
            <a:r>
              <a:rPr lang="en-GB" sz="4000" dirty="0"/>
              <a:t>Process manipulation commands - </a:t>
            </a:r>
            <a:r>
              <a:rPr lang="en-GB" sz="4000" b="1" dirty="0" err="1" smtClean="0">
                <a:solidFill>
                  <a:srgbClr val="FF0000"/>
                </a:solidFill>
              </a:rPr>
              <a:t>nohup</a:t>
            </a:r>
            <a:endParaRPr lang="en-GB" sz="4000" b="1" dirty="0">
              <a:solidFill>
                <a:srgbClr val="FF0000"/>
              </a:solidFill>
            </a:endParaRPr>
          </a:p>
        </p:txBody>
      </p:sp>
      <p:sp>
        <p:nvSpPr>
          <p:cNvPr id="3" name="Content Placeholder 2"/>
          <p:cNvSpPr>
            <a:spLocks noGrp="1"/>
          </p:cNvSpPr>
          <p:nvPr>
            <p:ph idx="1"/>
          </p:nvPr>
        </p:nvSpPr>
        <p:spPr>
          <a:xfrm>
            <a:off x="457200" y="1196752"/>
            <a:ext cx="8229600" cy="5400600"/>
          </a:xfrm>
        </p:spPr>
        <p:txBody>
          <a:bodyPr>
            <a:normAutofit/>
          </a:bodyPr>
          <a:lstStyle/>
          <a:p>
            <a:pPr marL="0" indent="0">
              <a:buNone/>
            </a:pPr>
            <a:r>
              <a:rPr lang="en-GB" sz="2400" b="1" dirty="0" smtClean="0"/>
              <a:t>		</a:t>
            </a:r>
            <a:r>
              <a:rPr lang="en-GB" sz="2400" b="1" dirty="0" err="1" smtClean="0"/>
              <a:t>nohup</a:t>
            </a:r>
            <a:r>
              <a:rPr lang="en-GB" sz="2400" b="1" dirty="0" smtClean="0"/>
              <a:t> </a:t>
            </a:r>
            <a:r>
              <a:rPr lang="en-GB" sz="2400" b="1" dirty="0"/>
              <a:t>sort </a:t>
            </a:r>
            <a:r>
              <a:rPr lang="en-GB" sz="2400" b="1" dirty="0" smtClean="0"/>
              <a:t>names&amp;</a:t>
            </a:r>
            <a:endParaRPr lang="en-GB" sz="2400" dirty="0"/>
          </a:p>
          <a:p>
            <a:r>
              <a:rPr lang="en-GB" sz="2400" dirty="0"/>
              <a:t>If a process is running in the background and the owner tries to log out, they will be warned that processes are still executing; simply typing exit or pressing [</a:t>
            </a:r>
            <a:r>
              <a:rPr lang="en-GB" sz="2400" dirty="0" err="1"/>
              <a:t>Crtl</a:t>
            </a:r>
            <a:r>
              <a:rPr lang="en-GB" sz="2400" dirty="0"/>
              <a:t>] [D] a second time will allow the user to log out.</a:t>
            </a:r>
          </a:p>
          <a:p>
            <a:r>
              <a:rPr lang="en-GB" sz="2400" dirty="0"/>
              <a:t>If no output file is specified, both standard output and standard error will be directed to a file called </a:t>
            </a:r>
            <a:r>
              <a:rPr lang="en-GB" sz="2400" dirty="0" err="1"/>
              <a:t>nohup.out</a:t>
            </a:r>
            <a:r>
              <a:rPr lang="en-GB" sz="2400" dirty="0"/>
              <a:t>. In general, the user will wish to specify a file for standard output, and perhaps a second file for standard error as shown below:</a:t>
            </a:r>
          </a:p>
          <a:p>
            <a:pPr marL="0" indent="0">
              <a:buNone/>
            </a:pPr>
            <a:endParaRPr lang="en-GB" sz="2400" dirty="0"/>
          </a:p>
          <a:p>
            <a:pPr marL="0" indent="0">
              <a:buNone/>
            </a:pPr>
            <a:r>
              <a:rPr lang="en-GB" sz="2200" b="1" dirty="0" smtClean="0"/>
              <a:t>	</a:t>
            </a:r>
            <a:r>
              <a:rPr lang="en-GB" sz="2200" b="1" dirty="0" err="1" smtClean="0"/>
              <a:t>nohup</a:t>
            </a:r>
            <a:r>
              <a:rPr lang="en-GB" sz="2200" b="1" dirty="0" smtClean="0"/>
              <a:t> </a:t>
            </a:r>
            <a:r>
              <a:rPr lang="en-GB" sz="2200" b="1" dirty="0"/>
              <a:t>sort names </a:t>
            </a:r>
            <a:r>
              <a:rPr lang="en-GB" sz="2200" b="1" dirty="0" smtClean="0"/>
              <a:t>&gt; </a:t>
            </a:r>
            <a:r>
              <a:rPr lang="en-GB" sz="2200" b="1" dirty="0" err="1" smtClean="0"/>
              <a:t>newnames</a:t>
            </a:r>
            <a:r>
              <a:rPr lang="en-GB" sz="2200" b="1" dirty="0" smtClean="0"/>
              <a:t> 2&gt; </a:t>
            </a:r>
            <a:r>
              <a:rPr lang="en-GB" sz="2200" b="1" dirty="0" err="1" smtClean="0"/>
              <a:t>names.err</a:t>
            </a:r>
            <a:r>
              <a:rPr lang="en-GB" sz="2200" b="1" dirty="0" smtClean="0"/>
              <a:t>&amp;</a:t>
            </a:r>
            <a:endParaRPr lang="en-GB" sz="2200" b="1" dirty="0"/>
          </a:p>
        </p:txBody>
      </p:sp>
      <p:sp>
        <p:nvSpPr>
          <p:cNvPr id="4" name="Footer Placeholder 3"/>
          <p:cNvSpPr>
            <a:spLocks noGrp="1"/>
          </p:cNvSpPr>
          <p:nvPr>
            <p:ph type="ftr" sz="quarter" idx="11"/>
          </p:nvPr>
        </p:nvSpPr>
        <p:spPr/>
        <p:txBody>
          <a:bodyPr/>
          <a:lstStyle/>
          <a:p>
            <a:r>
              <a:rPr lang="en-GB" smtClean="0"/>
              <a:t>NQ1 Introduction to Programming</a:t>
            </a:r>
            <a:endParaRPr lang="en-GB" dirty="0"/>
          </a:p>
        </p:txBody>
      </p:sp>
    </p:spTree>
    <p:extLst>
      <p:ext uri="{BB962C8B-B14F-4D97-AF65-F5344CB8AC3E}">
        <p14:creationId xmlns:p14="http://schemas.microsoft.com/office/powerpoint/2010/main" val="616415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636680"/>
          </a:xfrm>
        </p:spPr>
        <p:txBody>
          <a:bodyPr>
            <a:normAutofit fontScale="90000"/>
          </a:bodyPr>
          <a:lstStyle/>
          <a:p>
            <a:pPr algn="ctr"/>
            <a:r>
              <a:rPr lang="en-GB" sz="4000" dirty="0"/>
              <a:t>Process manipulation commands - </a:t>
            </a:r>
            <a:r>
              <a:rPr lang="en-GB" sz="4000" b="1" dirty="0" err="1" smtClean="0">
                <a:solidFill>
                  <a:srgbClr val="FF0000"/>
                </a:solidFill>
              </a:rPr>
              <a:t>nohup</a:t>
            </a:r>
            <a:endParaRPr lang="en-GB" sz="4000" b="1" dirty="0">
              <a:solidFill>
                <a:srgbClr val="FF0000"/>
              </a:solidFill>
            </a:endParaRPr>
          </a:p>
        </p:txBody>
      </p:sp>
      <p:sp>
        <p:nvSpPr>
          <p:cNvPr id="3" name="Content Placeholder 2"/>
          <p:cNvSpPr>
            <a:spLocks noGrp="1"/>
          </p:cNvSpPr>
          <p:nvPr>
            <p:ph idx="1"/>
          </p:nvPr>
        </p:nvSpPr>
        <p:spPr>
          <a:xfrm>
            <a:off x="457200" y="1196752"/>
            <a:ext cx="8229600" cy="5400600"/>
          </a:xfrm>
        </p:spPr>
        <p:txBody>
          <a:bodyPr>
            <a:normAutofit/>
          </a:bodyPr>
          <a:lstStyle/>
          <a:p>
            <a:r>
              <a:rPr lang="en-GB" sz="2400" dirty="0"/>
              <a:t>If a complex command is to be issued which includes one or more pipes, additional </a:t>
            </a:r>
            <a:r>
              <a:rPr lang="en-GB" sz="2400" dirty="0" err="1"/>
              <a:t>nohup</a:t>
            </a:r>
            <a:r>
              <a:rPr lang="en-GB" sz="2400" dirty="0"/>
              <a:t> commands must be given for the tasks after the pipe symbol as shown below:</a:t>
            </a:r>
          </a:p>
          <a:p>
            <a:pPr marL="0" indent="0">
              <a:buNone/>
            </a:pPr>
            <a:r>
              <a:rPr lang="en-GB" sz="2400" b="1" dirty="0"/>
              <a:t> </a:t>
            </a:r>
            <a:r>
              <a:rPr lang="en-GB" sz="2400" b="1" dirty="0" smtClean="0"/>
              <a:t>       </a:t>
            </a:r>
            <a:r>
              <a:rPr lang="en-GB" sz="2400" b="1" dirty="0" err="1" smtClean="0"/>
              <a:t>nohup</a:t>
            </a:r>
            <a:r>
              <a:rPr lang="en-GB" sz="2400" b="1" dirty="0" smtClean="0"/>
              <a:t> </a:t>
            </a:r>
            <a:r>
              <a:rPr lang="en-GB" sz="2400" b="1" dirty="0"/>
              <a:t>sort names | </a:t>
            </a:r>
            <a:r>
              <a:rPr lang="en-GB" sz="2400" b="1" dirty="0" err="1"/>
              <a:t>nohup</a:t>
            </a:r>
            <a:r>
              <a:rPr lang="en-GB" sz="2400" b="1" dirty="0"/>
              <a:t> </a:t>
            </a:r>
            <a:r>
              <a:rPr lang="en-GB" sz="2400" b="1" dirty="0" err="1"/>
              <a:t>wc</a:t>
            </a:r>
            <a:r>
              <a:rPr lang="en-GB" sz="2400" b="1" dirty="0"/>
              <a:t> -l </a:t>
            </a:r>
            <a:r>
              <a:rPr lang="en-GB" sz="2400" b="1" dirty="0" smtClean="0"/>
              <a:t>&gt; </a:t>
            </a:r>
            <a:r>
              <a:rPr lang="en-GB" sz="2400" b="1" dirty="0" err="1"/>
              <a:t>namecount</a:t>
            </a:r>
            <a:r>
              <a:rPr lang="en-GB" sz="2400" b="1" dirty="0"/>
              <a:t> </a:t>
            </a:r>
            <a:r>
              <a:rPr lang="en-GB" sz="2400" b="1" dirty="0" smtClean="0"/>
              <a:t>&amp;</a:t>
            </a:r>
          </a:p>
          <a:p>
            <a:pPr marL="0" indent="0">
              <a:buNone/>
            </a:pPr>
            <a:endParaRPr lang="en-GB" sz="2400" dirty="0" smtClean="0"/>
          </a:p>
          <a:p>
            <a:r>
              <a:rPr lang="en-GB" sz="2400" dirty="0" smtClean="0"/>
              <a:t> </a:t>
            </a:r>
            <a:r>
              <a:rPr lang="en-GB" sz="2400" dirty="0"/>
              <a:t>If the </a:t>
            </a:r>
            <a:r>
              <a:rPr lang="en-GB" sz="2400" dirty="0" err="1"/>
              <a:t>nohup</a:t>
            </a:r>
            <a:r>
              <a:rPr lang="en-GB" sz="2400" dirty="0"/>
              <a:t> command is not specified for each Section of the pipeline, Sections without the </a:t>
            </a:r>
            <a:r>
              <a:rPr lang="en-GB" sz="2400" dirty="0" err="1"/>
              <a:t>nohup</a:t>
            </a:r>
            <a:r>
              <a:rPr lang="en-GB" sz="2400" dirty="0"/>
              <a:t> will terminate when the owner logs out, and the pipeline will </a:t>
            </a:r>
            <a:r>
              <a:rPr lang="en-GB" sz="2400" dirty="0" smtClean="0"/>
              <a:t>collapse</a:t>
            </a:r>
          </a:p>
          <a:p>
            <a:pPr marL="0" indent="0">
              <a:buNone/>
            </a:pPr>
            <a:endParaRPr lang="en-GB" sz="2400" dirty="0"/>
          </a:p>
          <a:p>
            <a:r>
              <a:rPr lang="en-GB" sz="2400" dirty="0"/>
              <a:t>Even if </a:t>
            </a:r>
            <a:r>
              <a:rPr lang="en-GB" sz="2400" dirty="0" err="1"/>
              <a:t>nohup</a:t>
            </a:r>
            <a:r>
              <a:rPr lang="en-GB" sz="2400" dirty="0"/>
              <a:t> has been specified, the owner of the process or the System Administrator can still use kill to stop the process prematurely.</a:t>
            </a:r>
          </a:p>
          <a:p>
            <a:pPr marL="0" indent="0">
              <a:buNone/>
            </a:pPr>
            <a:endParaRPr lang="en-GB" sz="2200" b="1" dirty="0"/>
          </a:p>
        </p:txBody>
      </p:sp>
      <p:sp>
        <p:nvSpPr>
          <p:cNvPr id="4" name="Footer Placeholder 3"/>
          <p:cNvSpPr>
            <a:spLocks noGrp="1"/>
          </p:cNvSpPr>
          <p:nvPr>
            <p:ph type="ftr" sz="quarter" idx="11"/>
          </p:nvPr>
        </p:nvSpPr>
        <p:spPr/>
        <p:txBody>
          <a:bodyPr/>
          <a:lstStyle/>
          <a:p>
            <a:r>
              <a:rPr lang="en-GB" smtClean="0"/>
              <a:t>Manipulating Processes</a:t>
            </a:r>
            <a:endParaRPr lang="en-GB" dirty="0"/>
          </a:p>
        </p:txBody>
      </p:sp>
    </p:spTree>
    <p:extLst>
      <p:ext uri="{BB962C8B-B14F-4D97-AF65-F5344CB8AC3E}">
        <p14:creationId xmlns:p14="http://schemas.microsoft.com/office/powerpoint/2010/main" val="2438108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636680"/>
          </a:xfrm>
        </p:spPr>
        <p:txBody>
          <a:bodyPr>
            <a:normAutofit fontScale="90000"/>
          </a:bodyPr>
          <a:lstStyle/>
          <a:p>
            <a:pPr algn="ctr"/>
            <a:r>
              <a:rPr lang="en-GB" sz="4000" dirty="0"/>
              <a:t>Process manipulation commands - </a:t>
            </a:r>
            <a:r>
              <a:rPr lang="en-GB" sz="4000" b="1" dirty="0" smtClean="0">
                <a:solidFill>
                  <a:srgbClr val="FF0000"/>
                </a:solidFill>
              </a:rPr>
              <a:t>wait</a:t>
            </a:r>
            <a:endParaRPr lang="en-GB" sz="4000" b="1" dirty="0">
              <a:solidFill>
                <a:srgbClr val="FF0000"/>
              </a:solidFill>
            </a:endParaRPr>
          </a:p>
        </p:txBody>
      </p:sp>
      <p:sp>
        <p:nvSpPr>
          <p:cNvPr id="3" name="Content Placeholder 2"/>
          <p:cNvSpPr>
            <a:spLocks noGrp="1"/>
          </p:cNvSpPr>
          <p:nvPr>
            <p:ph idx="1"/>
          </p:nvPr>
        </p:nvSpPr>
        <p:spPr>
          <a:xfrm>
            <a:off x="457200" y="1196752"/>
            <a:ext cx="8229600" cy="5400600"/>
          </a:xfrm>
        </p:spPr>
        <p:txBody>
          <a:bodyPr>
            <a:normAutofit fontScale="92500" lnSpcReduction="20000"/>
          </a:bodyPr>
          <a:lstStyle/>
          <a:p>
            <a:r>
              <a:rPr lang="en-GB" sz="2400" b="1" dirty="0"/>
              <a:t>wait</a:t>
            </a:r>
            <a:r>
              <a:rPr lang="en-GB" sz="2400" dirty="0"/>
              <a:t> command waits for one or more background tasks to finish before returning control to the </a:t>
            </a:r>
            <a:r>
              <a:rPr lang="en-GB" sz="2400" dirty="0" smtClean="0"/>
              <a:t>user</a:t>
            </a:r>
          </a:p>
          <a:p>
            <a:endParaRPr lang="en-GB" sz="2400" dirty="0"/>
          </a:p>
          <a:p>
            <a:pPr marL="0" indent="0">
              <a:buNone/>
            </a:pPr>
            <a:r>
              <a:rPr lang="en-GB" sz="2400" dirty="0" smtClean="0"/>
              <a:t>			     </a:t>
            </a:r>
            <a:r>
              <a:rPr lang="en-GB" sz="2400" b="1" dirty="0" smtClean="0"/>
              <a:t>wait</a:t>
            </a:r>
          </a:p>
          <a:p>
            <a:r>
              <a:rPr lang="en-GB" sz="2400" dirty="0"/>
              <a:t>will ensure that control is only returned to the user when all tasks running in the background (belonging to that user) have </a:t>
            </a:r>
            <a:r>
              <a:rPr lang="en-GB" sz="2400" dirty="0" smtClean="0"/>
              <a:t>terminated</a:t>
            </a:r>
          </a:p>
          <a:p>
            <a:endParaRPr lang="en-GB" sz="2400" b="1" dirty="0"/>
          </a:p>
          <a:p>
            <a:pPr marL="0" indent="0">
              <a:buNone/>
            </a:pPr>
            <a:r>
              <a:rPr lang="en-GB" sz="2400" b="1" dirty="0" smtClean="0"/>
              <a:t>		wait PID e.g. wait 1295</a:t>
            </a:r>
          </a:p>
          <a:p>
            <a:r>
              <a:rPr lang="en-GB" sz="2400" dirty="0" smtClean="0"/>
              <a:t>would </a:t>
            </a:r>
            <a:r>
              <a:rPr lang="en-GB" sz="2400" dirty="0"/>
              <a:t>only return control to the user when the process with ID </a:t>
            </a:r>
            <a:r>
              <a:rPr lang="en-GB" sz="2400" b="1" dirty="0"/>
              <a:t>1295 </a:t>
            </a:r>
            <a:r>
              <a:rPr lang="en-GB" sz="2400" dirty="0" smtClean="0"/>
              <a:t>has terminated</a:t>
            </a:r>
          </a:p>
          <a:p>
            <a:pPr marL="0" indent="0">
              <a:buNone/>
            </a:pPr>
            <a:endParaRPr lang="en-GB" sz="2400" dirty="0" smtClean="0"/>
          </a:p>
          <a:p>
            <a:r>
              <a:rPr lang="en-GB" sz="2400" dirty="0"/>
              <a:t>The wait command can be useful in situations where a file is being created in the background. Obviously, it would not make sense to try to display the contents of this file until the process, which is adding data to the file, has finished.</a:t>
            </a:r>
            <a:endParaRPr lang="en-GB" sz="2200" b="1" dirty="0"/>
          </a:p>
        </p:txBody>
      </p:sp>
      <p:sp>
        <p:nvSpPr>
          <p:cNvPr id="4" name="Footer Placeholder 3"/>
          <p:cNvSpPr>
            <a:spLocks noGrp="1"/>
          </p:cNvSpPr>
          <p:nvPr>
            <p:ph type="ftr" sz="quarter" idx="11"/>
          </p:nvPr>
        </p:nvSpPr>
        <p:spPr/>
        <p:txBody>
          <a:bodyPr/>
          <a:lstStyle/>
          <a:p>
            <a:r>
              <a:rPr lang="en-GB" smtClean="0"/>
              <a:t>Manipulating Processes</a:t>
            </a:r>
            <a:endParaRPr lang="en-GB" dirty="0"/>
          </a:p>
        </p:txBody>
      </p:sp>
    </p:spTree>
    <p:extLst>
      <p:ext uri="{BB962C8B-B14F-4D97-AF65-F5344CB8AC3E}">
        <p14:creationId xmlns:p14="http://schemas.microsoft.com/office/powerpoint/2010/main" val="596705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ACTIVITY</a:t>
            </a:r>
            <a:endParaRPr lang="en-GB" dirty="0"/>
          </a:p>
        </p:txBody>
      </p:sp>
      <p:sp>
        <p:nvSpPr>
          <p:cNvPr id="3" name="Content Placeholder 2"/>
          <p:cNvSpPr>
            <a:spLocks noGrp="1"/>
          </p:cNvSpPr>
          <p:nvPr>
            <p:ph idx="1"/>
          </p:nvPr>
        </p:nvSpPr>
        <p:spPr/>
        <p:txBody>
          <a:bodyPr/>
          <a:lstStyle/>
          <a:p>
            <a:endParaRPr lang="en-GB" dirty="0" smtClean="0"/>
          </a:p>
          <a:p>
            <a:endParaRPr lang="en-GB" dirty="0"/>
          </a:p>
          <a:p>
            <a:r>
              <a:rPr lang="en-GB" dirty="0" smtClean="0"/>
              <a:t>S</a:t>
            </a:r>
            <a:r>
              <a:rPr lang="en-GB" dirty="0"/>
              <a:t>:\</a:t>
            </a:r>
            <a:r>
              <a:rPr lang="en-GB" dirty="0" smtClean="0"/>
              <a:t>hdomp\Dawn\HND-MUOS\Exercises\Activity5-LinuxCommands5.docx</a:t>
            </a:r>
            <a:endParaRPr lang="en-GB" dirty="0"/>
          </a:p>
        </p:txBody>
      </p:sp>
    </p:spTree>
    <p:extLst>
      <p:ext uri="{BB962C8B-B14F-4D97-AF65-F5344CB8AC3E}">
        <p14:creationId xmlns:p14="http://schemas.microsoft.com/office/powerpoint/2010/main" val="1965399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780696"/>
          </a:xfrm>
        </p:spPr>
        <p:txBody>
          <a:bodyPr>
            <a:normAutofit fontScale="90000"/>
          </a:bodyPr>
          <a:lstStyle/>
          <a:p>
            <a:pPr algn="ctr"/>
            <a:r>
              <a:rPr lang="en-GB" dirty="0" smtClean="0"/>
              <a:t>Communication</a:t>
            </a:r>
            <a:endParaRPr lang="en-GB" dirty="0"/>
          </a:p>
        </p:txBody>
      </p:sp>
      <p:sp>
        <p:nvSpPr>
          <p:cNvPr id="3" name="Content Placeholder 2"/>
          <p:cNvSpPr>
            <a:spLocks noGrp="1"/>
          </p:cNvSpPr>
          <p:nvPr>
            <p:ph idx="1"/>
          </p:nvPr>
        </p:nvSpPr>
        <p:spPr>
          <a:xfrm>
            <a:off x="457200" y="1484784"/>
            <a:ext cx="8229600" cy="4839816"/>
          </a:xfrm>
        </p:spPr>
        <p:txBody>
          <a:bodyPr/>
          <a:lstStyle/>
          <a:p>
            <a:r>
              <a:rPr lang="en-GB" dirty="0" smtClean="0"/>
              <a:t>Linux has a </a:t>
            </a:r>
            <a:r>
              <a:rPr lang="en-GB" dirty="0"/>
              <a:t>number of well established, </a:t>
            </a:r>
            <a:r>
              <a:rPr lang="en-GB" dirty="0" smtClean="0"/>
              <a:t>reliable</a:t>
            </a:r>
            <a:r>
              <a:rPr lang="en-GB" dirty="0"/>
              <a:t>, secure </a:t>
            </a:r>
            <a:r>
              <a:rPr lang="en-GB" dirty="0" smtClean="0"/>
              <a:t>tools </a:t>
            </a:r>
            <a:r>
              <a:rPr lang="en-GB" dirty="0"/>
              <a:t>available to make error free communication </a:t>
            </a:r>
            <a:r>
              <a:rPr lang="en-GB" dirty="0" smtClean="0"/>
              <a:t>possible </a:t>
            </a:r>
            <a:r>
              <a:rPr lang="en-GB" dirty="0"/>
              <a:t>between the users using the </a:t>
            </a:r>
            <a:r>
              <a:rPr lang="en-GB" dirty="0" smtClean="0"/>
              <a:t>system</a:t>
            </a:r>
          </a:p>
          <a:p>
            <a:r>
              <a:rPr lang="en-GB" dirty="0"/>
              <a:t>Simple communication tools require the sender to be aware of which terminal the </a:t>
            </a:r>
            <a:r>
              <a:rPr lang="en-GB" dirty="0" smtClean="0"/>
              <a:t>recipient is using, </a:t>
            </a:r>
            <a:r>
              <a:rPr lang="en-GB" dirty="0"/>
              <a:t>while the more comprehensive electronic mail facilities will have to be provided with the recipients' login IDs</a:t>
            </a:r>
            <a:r>
              <a:rPr lang="en-GB" dirty="0" smtClean="0"/>
              <a:t>.</a:t>
            </a:r>
          </a:p>
          <a:p>
            <a:pPr marL="0" indent="0">
              <a:buNone/>
            </a:pPr>
            <a:r>
              <a:rPr lang="en-GB" dirty="0" smtClean="0"/>
              <a:t>	</a:t>
            </a:r>
            <a:endParaRPr lang="en-GB" dirty="0"/>
          </a:p>
        </p:txBody>
      </p:sp>
    </p:spTree>
    <p:extLst>
      <p:ext uri="{BB962C8B-B14F-4D97-AF65-F5344CB8AC3E}">
        <p14:creationId xmlns:p14="http://schemas.microsoft.com/office/powerpoint/2010/main" val="3933321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418" y="260648"/>
            <a:ext cx="8229600" cy="780696"/>
          </a:xfrm>
        </p:spPr>
        <p:txBody>
          <a:bodyPr>
            <a:normAutofit fontScale="90000"/>
          </a:bodyPr>
          <a:lstStyle/>
          <a:p>
            <a:pPr algn="ctr"/>
            <a:r>
              <a:rPr lang="en-GB" dirty="0" smtClean="0"/>
              <a:t>Communication</a:t>
            </a:r>
            <a:endParaRPr lang="en-GB" dirty="0"/>
          </a:p>
        </p:txBody>
      </p:sp>
      <p:sp>
        <p:nvSpPr>
          <p:cNvPr id="3" name="Content Placeholder 2"/>
          <p:cNvSpPr>
            <a:spLocks noGrp="1"/>
          </p:cNvSpPr>
          <p:nvPr>
            <p:ph idx="1"/>
          </p:nvPr>
        </p:nvSpPr>
        <p:spPr>
          <a:xfrm>
            <a:off x="457200" y="1052736"/>
            <a:ext cx="8229600" cy="5544616"/>
          </a:xfrm>
        </p:spPr>
        <p:txBody>
          <a:bodyPr>
            <a:normAutofit fontScale="92500" lnSpcReduction="20000"/>
          </a:bodyPr>
          <a:lstStyle/>
          <a:p>
            <a:r>
              <a:rPr lang="en-GB" dirty="0" smtClean="0"/>
              <a:t>Basic communication…</a:t>
            </a:r>
          </a:p>
          <a:p>
            <a:pPr marL="0" indent="0">
              <a:buNone/>
            </a:pPr>
            <a:r>
              <a:rPr lang="en-GB" dirty="0"/>
              <a:t>	</a:t>
            </a:r>
            <a:endParaRPr lang="en-GB" dirty="0" smtClean="0"/>
          </a:p>
          <a:p>
            <a:pPr marL="0" indent="0">
              <a:buNone/>
            </a:pPr>
            <a:r>
              <a:rPr lang="en-GB" dirty="0"/>
              <a:t>	</a:t>
            </a:r>
            <a:r>
              <a:rPr lang="en-GB" dirty="0" smtClean="0"/>
              <a:t>	who </a:t>
            </a:r>
          </a:p>
          <a:p>
            <a:pPr marL="0" indent="0">
              <a:buNone/>
            </a:pPr>
            <a:endParaRPr lang="en-GB" dirty="0" smtClean="0"/>
          </a:p>
          <a:p>
            <a:r>
              <a:rPr lang="en-GB" dirty="0" smtClean="0"/>
              <a:t>To send the </a:t>
            </a:r>
            <a:r>
              <a:rPr lang="en-GB" dirty="0"/>
              <a:t>contents of a file called </a:t>
            </a:r>
            <a:r>
              <a:rPr lang="en-GB" b="1" dirty="0"/>
              <a:t>message </a:t>
            </a:r>
            <a:r>
              <a:rPr lang="en-GB" dirty="0" smtClean="0"/>
              <a:t>to </a:t>
            </a:r>
            <a:r>
              <a:rPr lang="en-GB" dirty="0"/>
              <a:t>user </a:t>
            </a:r>
            <a:r>
              <a:rPr lang="en-GB" b="1" dirty="0" err="1"/>
              <a:t>kjm</a:t>
            </a:r>
            <a:r>
              <a:rPr lang="en-GB" dirty="0"/>
              <a:t>. </a:t>
            </a:r>
            <a:r>
              <a:rPr lang="en-GB" dirty="0" smtClean="0"/>
              <a:t>Use </a:t>
            </a:r>
            <a:r>
              <a:rPr lang="en-GB" b="1" dirty="0" smtClean="0"/>
              <a:t>cat</a:t>
            </a:r>
            <a:r>
              <a:rPr lang="en-GB" dirty="0" smtClean="0"/>
              <a:t> to </a:t>
            </a:r>
            <a:r>
              <a:rPr lang="en-GB" dirty="0"/>
              <a:t>display the contents of the file, </a:t>
            </a:r>
            <a:r>
              <a:rPr lang="en-GB" dirty="0" smtClean="0"/>
              <a:t>and redirect the output to </a:t>
            </a:r>
            <a:r>
              <a:rPr lang="en-GB" dirty="0"/>
              <a:t>the special file tty2p5 which is contained in the /</a:t>
            </a:r>
            <a:r>
              <a:rPr lang="en-GB" dirty="0" err="1"/>
              <a:t>dev</a:t>
            </a:r>
            <a:r>
              <a:rPr lang="en-GB" dirty="0"/>
              <a:t> </a:t>
            </a:r>
            <a:r>
              <a:rPr lang="en-GB" dirty="0" smtClean="0"/>
              <a:t>directory</a:t>
            </a:r>
            <a:endParaRPr lang="en-GB" dirty="0"/>
          </a:p>
          <a:p>
            <a:pPr marL="0" indent="0">
              <a:buNone/>
            </a:pPr>
            <a:r>
              <a:rPr lang="en-GB" b="1" dirty="0" smtClean="0"/>
              <a:t>		cat </a:t>
            </a:r>
            <a:r>
              <a:rPr lang="en-GB" b="1" dirty="0"/>
              <a:t>message &gt; /</a:t>
            </a:r>
            <a:r>
              <a:rPr lang="en-GB" b="1" dirty="0" err="1"/>
              <a:t>dev</a:t>
            </a:r>
            <a:r>
              <a:rPr lang="en-GB" b="1" dirty="0"/>
              <a:t>/tty2p5</a:t>
            </a:r>
            <a:endParaRPr lang="en-GB" dirty="0"/>
          </a:p>
          <a:p>
            <a:r>
              <a:rPr lang="en-GB" dirty="0" smtClean="0"/>
              <a:t>The text </a:t>
            </a:r>
            <a:r>
              <a:rPr lang="en-GB" dirty="0"/>
              <a:t>will be passed directly to the terminal screen </a:t>
            </a:r>
            <a:r>
              <a:rPr lang="en-GB" dirty="0" smtClean="0"/>
              <a:t>specified.</a:t>
            </a:r>
          </a:p>
          <a:p>
            <a:r>
              <a:rPr lang="en-GB" dirty="0" smtClean="0"/>
              <a:t>Users </a:t>
            </a:r>
            <a:r>
              <a:rPr lang="en-GB" dirty="0"/>
              <a:t>can stop messages being directed to their terminal screen by switching off messages using the command below:</a:t>
            </a:r>
          </a:p>
          <a:p>
            <a:pPr marL="0" indent="0">
              <a:buNone/>
            </a:pPr>
            <a:r>
              <a:rPr lang="en-GB" b="1" dirty="0" smtClean="0"/>
              <a:t>		</a:t>
            </a:r>
            <a:r>
              <a:rPr lang="en-GB" b="1" dirty="0" err="1" smtClean="0"/>
              <a:t>mesg</a:t>
            </a:r>
            <a:r>
              <a:rPr lang="en-GB" b="1" dirty="0" smtClean="0"/>
              <a:t> </a:t>
            </a:r>
            <a:r>
              <a:rPr lang="en-GB" b="1" dirty="0"/>
              <a:t>no</a:t>
            </a:r>
            <a:endParaRPr lang="en-GB" dirty="0"/>
          </a:p>
          <a:p>
            <a:endParaRPr lang="en-GB" dirty="0"/>
          </a:p>
          <a:p>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903" y="1556792"/>
            <a:ext cx="2696274" cy="893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1224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80696"/>
          </a:xfrm>
        </p:spPr>
        <p:txBody>
          <a:bodyPr>
            <a:normAutofit fontScale="90000"/>
          </a:bodyPr>
          <a:lstStyle/>
          <a:p>
            <a:pPr algn="ctr"/>
            <a:r>
              <a:rPr lang="en-GB" dirty="0" smtClean="0"/>
              <a:t>Communication in virtual box</a:t>
            </a:r>
            <a:endParaRPr lang="en-GB" dirty="0"/>
          </a:p>
        </p:txBody>
      </p:sp>
      <p:sp>
        <p:nvSpPr>
          <p:cNvPr id="3" name="Content Placeholder 2"/>
          <p:cNvSpPr>
            <a:spLocks noGrp="1"/>
          </p:cNvSpPr>
          <p:nvPr>
            <p:ph idx="1"/>
          </p:nvPr>
        </p:nvSpPr>
        <p:spPr>
          <a:xfrm>
            <a:off x="457200" y="836712"/>
            <a:ext cx="8229600" cy="5487888"/>
          </a:xfrm>
        </p:spPr>
        <p:txBody>
          <a:bodyPr>
            <a:normAutofit fontScale="92500" lnSpcReduction="20000"/>
          </a:bodyPr>
          <a:lstStyle/>
          <a:p>
            <a:r>
              <a:rPr lang="en-GB" dirty="0" smtClean="0"/>
              <a:t>In the virtual environment you can open additional terminals and log in as other users to allow you to simulate multiple users logged in to the server.  The steps to do this are as follows:</a:t>
            </a:r>
          </a:p>
          <a:p>
            <a:r>
              <a:rPr lang="en-GB" dirty="0" smtClean="0"/>
              <a:t>Set the host key on the virtual box </a:t>
            </a:r>
          </a:p>
          <a:p>
            <a:pPr lvl="1"/>
            <a:r>
              <a:rPr lang="en-GB" dirty="0" smtClean="0"/>
              <a:t>File-&gt;Preferences-&gt;Input-&gt;Host Key set this to right ctrl</a:t>
            </a:r>
          </a:p>
          <a:p>
            <a:r>
              <a:rPr lang="en-GB" dirty="0" smtClean="0"/>
              <a:t>Check the keyboard is captured by guest OS</a:t>
            </a:r>
          </a:p>
          <a:p>
            <a:pPr lvl="1"/>
            <a:r>
              <a:rPr lang="en-GB" dirty="0" smtClean="0"/>
              <a:t>Hover over the downwards arrow icon at the bottom right of the screen to verify this</a:t>
            </a:r>
          </a:p>
          <a:p>
            <a:r>
              <a:rPr lang="en-GB" dirty="0" smtClean="0"/>
              <a:t>To switch to a second terminal </a:t>
            </a:r>
          </a:p>
          <a:p>
            <a:pPr lvl="1"/>
            <a:r>
              <a:rPr lang="en-GB" dirty="0" smtClean="0"/>
              <a:t>Right Ctrl + </a:t>
            </a:r>
            <a:r>
              <a:rPr lang="en-GB" dirty="0" err="1" smtClean="0"/>
              <a:t>Fn</a:t>
            </a:r>
            <a:r>
              <a:rPr lang="en-GB" dirty="0" smtClean="0"/>
              <a:t> + F2</a:t>
            </a:r>
          </a:p>
          <a:p>
            <a:r>
              <a:rPr lang="en-GB" dirty="0" smtClean="0"/>
              <a:t>Use the above key combination to switch between terminals, each function key will open a new terminal </a:t>
            </a:r>
          </a:p>
          <a:p>
            <a:pPr lvl="1"/>
            <a:r>
              <a:rPr lang="en-GB" dirty="0" smtClean="0"/>
              <a:t>i.e. </a:t>
            </a:r>
            <a:r>
              <a:rPr lang="en-GB" dirty="0"/>
              <a:t>Right Ctrl + </a:t>
            </a:r>
            <a:r>
              <a:rPr lang="en-GB" dirty="0" err="1"/>
              <a:t>Fn</a:t>
            </a:r>
            <a:r>
              <a:rPr lang="en-GB" dirty="0"/>
              <a:t> + </a:t>
            </a:r>
            <a:r>
              <a:rPr lang="en-GB" dirty="0" smtClean="0"/>
              <a:t>F1 will take you back to the original terminal.  If you use the </a:t>
            </a:r>
            <a:r>
              <a:rPr lang="en-GB" b="1" dirty="0" smtClean="0"/>
              <a:t>who </a:t>
            </a:r>
            <a:r>
              <a:rPr lang="en-GB" dirty="0" smtClean="0"/>
              <a:t>command you can see all users logged in</a:t>
            </a:r>
            <a:endParaRPr lang="en-GB" b="1" dirty="0"/>
          </a:p>
          <a:p>
            <a:pPr lvl="1"/>
            <a:endParaRPr lang="en-GB" dirty="0"/>
          </a:p>
        </p:txBody>
      </p:sp>
    </p:spTree>
    <p:extLst>
      <p:ext uri="{BB962C8B-B14F-4D97-AF65-F5344CB8AC3E}">
        <p14:creationId xmlns:p14="http://schemas.microsoft.com/office/powerpoint/2010/main" val="2424873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708688"/>
          </a:xfrm>
        </p:spPr>
        <p:txBody>
          <a:bodyPr>
            <a:normAutofit fontScale="90000"/>
          </a:bodyPr>
          <a:lstStyle/>
          <a:p>
            <a:pPr algn="ctr"/>
            <a:r>
              <a:rPr lang="en-GB" dirty="0" smtClean="0"/>
              <a:t>Communication commands - </a:t>
            </a:r>
            <a:r>
              <a:rPr lang="en-GB" b="1" dirty="0" smtClean="0">
                <a:solidFill>
                  <a:srgbClr val="FF0000"/>
                </a:solidFill>
              </a:rPr>
              <a:t>write</a:t>
            </a:r>
            <a:endParaRPr lang="en-GB" b="1" dirty="0">
              <a:solidFill>
                <a:srgbClr val="FF0000"/>
              </a:solidFill>
            </a:endParaRPr>
          </a:p>
        </p:txBody>
      </p:sp>
      <p:sp>
        <p:nvSpPr>
          <p:cNvPr id="3" name="Content Placeholder 2"/>
          <p:cNvSpPr>
            <a:spLocks noGrp="1"/>
          </p:cNvSpPr>
          <p:nvPr>
            <p:ph idx="1"/>
          </p:nvPr>
        </p:nvSpPr>
        <p:spPr>
          <a:xfrm>
            <a:off x="457200" y="1124744"/>
            <a:ext cx="8229600" cy="5472608"/>
          </a:xfrm>
        </p:spPr>
        <p:txBody>
          <a:bodyPr>
            <a:normAutofit fontScale="92500"/>
          </a:bodyPr>
          <a:lstStyle/>
          <a:p>
            <a:r>
              <a:rPr lang="en-GB" dirty="0" smtClean="0"/>
              <a:t>Write uses the recipients login ID to send </a:t>
            </a:r>
            <a:r>
              <a:rPr lang="en-GB" dirty="0"/>
              <a:t>any text which is typed at the sender's terminal to be sent to the recipient's </a:t>
            </a:r>
            <a:r>
              <a:rPr lang="en-GB" dirty="0" smtClean="0"/>
              <a:t>screen</a:t>
            </a:r>
          </a:p>
          <a:p>
            <a:pPr marL="0" indent="0">
              <a:buNone/>
            </a:pPr>
            <a:r>
              <a:rPr lang="en-GB" dirty="0"/>
              <a:t> </a:t>
            </a:r>
            <a:r>
              <a:rPr lang="en-GB" dirty="0" smtClean="0"/>
              <a:t>    </a:t>
            </a:r>
            <a:r>
              <a:rPr lang="en-GB" b="1" dirty="0" smtClean="0"/>
              <a:t>write </a:t>
            </a:r>
            <a:r>
              <a:rPr lang="en-GB" b="1" dirty="0" err="1" smtClean="0"/>
              <a:t>kjg</a:t>
            </a:r>
            <a:r>
              <a:rPr lang="en-GB" b="1" dirty="0"/>
              <a:t> </a:t>
            </a:r>
            <a:r>
              <a:rPr lang="en-GB" b="1" dirty="0" smtClean="0"/>
              <a:t>    </a:t>
            </a:r>
            <a:r>
              <a:rPr lang="en-GB" dirty="0" smtClean="0"/>
              <a:t>would </a:t>
            </a:r>
            <a:r>
              <a:rPr lang="en-GB" dirty="0"/>
              <a:t>allow text to be passed to user </a:t>
            </a:r>
            <a:r>
              <a:rPr lang="en-GB" dirty="0" err="1" smtClean="0"/>
              <a:t>kjg</a:t>
            </a:r>
            <a:endParaRPr lang="en-GB" dirty="0" smtClean="0"/>
          </a:p>
          <a:p>
            <a:r>
              <a:rPr lang="en-GB" dirty="0" smtClean="0"/>
              <a:t>Only </a:t>
            </a:r>
            <a:r>
              <a:rPr lang="en-GB" dirty="0"/>
              <a:t>the sender can terminate the flow of text, which is done by typing</a:t>
            </a:r>
            <a:r>
              <a:rPr lang="en-GB" b="1" dirty="0"/>
              <a:t> [Ctrl] [D</a:t>
            </a:r>
            <a:r>
              <a:rPr lang="en-GB" b="1" dirty="0" smtClean="0"/>
              <a:t>]</a:t>
            </a:r>
          </a:p>
          <a:p>
            <a:r>
              <a:rPr lang="en-GB" b="1" dirty="0"/>
              <a:t>w</a:t>
            </a:r>
            <a:r>
              <a:rPr lang="en-GB" b="1" dirty="0" smtClean="0"/>
              <a:t>rite user [</a:t>
            </a:r>
            <a:r>
              <a:rPr lang="en-GB" b="1" dirty="0" err="1" smtClean="0"/>
              <a:t>tty</a:t>
            </a:r>
            <a:r>
              <a:rPr lang="en-GB" b="1" dirty="0" smtClean="0"/>
              <a:t>] </a:t>
            </a:r>
            <a:r>
              <a:rPr lang="en-GB" dirty="0" smtClean="0"/>
              <a:t>option to specify the terminal if recipient logged into multiple terminals</a:t>
            </a:r>
          </a:p>
          <a:p>
            <a:r>
              <a:rPr lang="en-GB" b="1" dirty="0"/>
              <a:t>write </a:t>
            </a:r>
            <a:r>
              <a:rPr lang="en-GB" b="1" dirty="0" err="1"/>
              <a:t>kjg</a:t>
            </a:r>
            <a:r>
              <a:rPr lang="en-GB" b="1" dirty="0"/>
              <a:t> &lt; </a:t>
            </a:r>
            <a:r>
              <a:rPr lang="en-GB" b="1" dirty="0" smtClean="0"/>
              <a:t>message </a:t>
            </a:r>
            <a:r>
              <a:rPr lang="en-GB" dirty="0" smtClean="0"/>
              <a:t>would send </a:t>
            </a:r>
            <a:r>
              <a:rPr lang="en-GB" dirty="0"/>
              <a:t>the contents of a file called message to user </a:t>
            </a:r>
            <a:r>
              <a:rPr lang="en-GB" dirty="0" err="1"/>
              <a:t>kjg</a:t>
            </a:r>
            <a:endParaRPr lang="en-GB" dirty="0" smtClean="0"/>
          </a:p>
          <a:p>
            <a:pPr marL="0" indent="0">
              <a:buNone/>
            </a:pPr>
            <a:r>
              <a:rPr lang="en-GB" dirty="0" smtClean="0"/>
              <a:t>[at login a user’s personal profile is loaded from the .profile script(like Windows autoexec.bat).  This could be edited to add </a:t>
            </a:r>
            <a:r>
              <a:rPr lang="en-GB" b="1" dirty="0" err="1" smtClean="0"/>
              <a:t>mesg</a:t>
            </a:r>
            <a:r>
              <a:rPr lang="en-GB" b="1" dirty="0" smtClean="0"/>
              <a:t> no.  N.B. backup the .profile before editing!</a:t>
            </a:r>
            <a:r>
              <a:rPr lang="en-GB" dirty="0" smtClean="0"/>
              <a:t>]</a:t>
            </a:r>
            <a:endParaRPr lang="en-GB" dirty="0"/>
          </a:p>
        </p:txBody>
      </p:sp>
    </p:spTree>
    <p:extLst>
      <p:ext uri="{BB962C8B-B14F-4D97-AF65-F5344CB8AC3E}">
        <p14:creationId xmlns:p14="http://schemas.microsoft.com/office/powerpoint/2010/main" val="2650442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636680"/>
          </a:xfrm>
        </p:spPr>
        <p:txBody>
          <a:bodyPr>
            <a:normAutofit fontScale="90000"/>
          </a:bodyPr>
          <a:lstStyle/>
          <a:p>
            <a:pPr algn="ctr"/>
            <a:r>
              <a:rPr lang="en-GB" dirty="0" smtClean="0"/>
              <a:t>Communication commands - </a:t>
            </a:r>
            <a:r>
              <a:rPr lang="en-GB" b="1" dirty="0" smtClean="0">
                <a:solidFill>
                  <a:srgbClr val="FF0000"/>
                </a:solidFill>
              </a:rPr>
              <a:t>mail</a:t>
            </a:r>
            <a:endParaRPr lang="en-GB" b="1" dirty="0">
              <a:solidFill>
                <a:srgbClr val="FF0000"/>
              </a:solidFill>
            </a:endParaRPr>
          </a:p>
        </p:txBody>
      </p:sp>
      <p:sp>
        <p:nvSpPr>
          <p:cNvPr id="3" name="Content Placeholder 2"/>
          <p:cNvSpPr>
            <a:spLocks noGrp="1"/>
          </p:cNvSpPr>
          <p:nvPr>
            <p:ph idx="1"/>
          </p:nvPr>
        </p:nvSpPr>
        <p:spPr>
          <a:xfrm>
            <a:off x="457200" y="1340768"/>
            <a:ext cx="8229600" cy="4983832"/>
          </a:xfrm>
        </p:spPr>
        <p:txBody>
          <a:bodyPr/>
          <a:lstStyle/>
          <a:p>
            <a:pPr marL="0" indent="0">
              <a:buNone/>
            </a:pPr>
            <a:r>
              <a:rPr lang="en-GB" b="1" dirty="0" smtClean="0"/>
              <a:t>		</a:t>
            </a:r>
          </a:p>
          <a:p>
            <a:pPr marL="0" indent="0">
              <a:buNone/>
            </a:pPr>
            <a:endParaRPr lang="en-GB" b="1" dirty="0"/>
          </a:p>
          <a:p>
            <a:pPr marL="0" indent="0">
              <a:buNone/>
            </a:pPr>
            <a:r>
              <a:rPr lang="en-GB" b="1" dirty="0"/>
              <a:t>	</a:t>
            </a:r>
            <a:r>
              <a:rPr lang="en-GB" b="1" dirty="0" smtClean="0"/>
              <a:t>	mail [options] [users]</a:t>
            </a:r>
          </a:p>
          <a:p>
            <a:pPr marL="0" indent="0">
              <a:buNone/>
            </a:pPr>
            <a:endParaRPr lang="en-GB" b="1" dirty="0" smtClean="0"/>
          </a:p>
          <a:p>
            <a:r>
              <a:rPr lang="en-GB" b="1" dirty="0"/>
              <a:t>m</a:t>
            </a:r>
            <a:r>
              <a:rPr lang="en-GB" b="1" dirty="0" smtClean="0"/>
              <a:t>ail</a:t>
            </a:r>
            <a:r>
              <a:rPr lang="en-GB" dirty="0" smtClean="0"/>
              <a:t> utility allows you to compose, send, receive, forward, and reply to mail</a:t>
            </a:r>
          </a:p>
          <a:p>
            <a:pPr marL="0" indent="0">
              <a:buNone/>
            </a:pPr>
            <a:endParaRPr lang="en-GB" dirty="0" smtClean="0"/>
          </a:p>
          <a:p>
            <a:r>
              <a:rPr lang="en-GB" dirty="0" smtClean="0"/>
              <a:t>Operates in 2 main modes:</a:t>
            </a:r>
          </a:p>
          <a:p>
            <a:pPr lvl="1"/>
            <a:r>
              <a:rPr lang="en-GB" dirty="0"/>
              <a:t>c</a:t>
            </a:r>
            <a:r>
              <a:rPr lang="en-GB" dirty="0" smtClean="0"/>
              <a:t>ompose mode – create a message</a:t>
            </a:r>
          </a:p>
          <a:p>
            <a:pPr lvl="1"/>
            <a:r>
              <a:rPr lang="en-GB" dirty="0"/>
              <a:t>c</a:t>
            </a:r>
            <a:r>
              <a:rPr lang="en-GB" dirty="0" smtClean="0"/>
              <a:t>ommand mode – manage your mail</a:t>
            </a:r>
          </a:p>
        </p:txBody>
      </p:sp>
    </p:spTree>
    <p:extLst>
      <p:ext uri="{BB962C8B-B14F-4D97-AF65-F5344CB8AC3E}">
        <p14:creationId xmlns:p14="http://schemas.microsoft.com/office/powerpoint/2010/main" val="4182063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lstStyle/>
          <a:p>
            <a:pPr algn="ctr"/>
            <a:r>
              <a:rPr lang="en-GB" dirty="0" smtClean="0"/>
              <a:t>Manipulating Processes</a:t>
            </a:r>
            <a:endParaRPr lang="en-GB" dirty="0"/>
          </a:p>
        </p:txBody>
      </p:sp>
      <p:sp>
        <p:nvSpPr>
          <p:cNvPr id="3" name="Content Placeholder 2"/>
          <p:cNvSpPr>
            <a:spLocks noGrp="1"/>
          </p:cNvSpPr>
          <p:nvPr>
            <p:ph idx="1"/>
          </p:nvPr>
        </p:nvSpPr>
        <p:spPr/>
        <p:txBody>
          <a:bodyPr/>
          <a:lstStyle/>
          <a:p>
            <a:r>
              <a:rPr lang="en-GB" dirty="0"/>
              <a:t>As well as manipulating files and data there is a need in a multi user operating system environment to manage the programs that are running in the </a:t>
            </a:r>
            <a:r>
              <a:rPr lang="en-GB" dirty="0" smtClean="0"/>
              <a:t>system</a:t>
            </a:r>
          </a:p>
          <a:p>
            <a:r>
              <a:rPr lang="en-GB" dirty="0" smtClean="0"/>
              <a:t>Linux has </a:t>
            </a:r>
            <a:r>
              <a:rPr lang="en-GB" dirty="0"/>
              <a:t>many commands that can be used to control processes, including:</a:t>
            </a:r>
          </a:p>
          <a:p>
            <a:pPr lvl="1"/>
            <a:r>
              <a:rPr lang="en-GB" dirty="0"/>
              <a:t>Listing processes</a:t>
            </a:r>
          </a:p>
          <a:p>
            <a:pPr lvl="1"/>
            <a:r>
              <a:rPr lang="en-GB" dirty="0"/>
              <a:t>Creating background and foreground processes</a:t>
            </a:r>
          </a:p>
          <a:p>
            <a:pPr lvl="1"/>
            <a:r>
              <a:rPr lang="en-GB" dirty="0"/>
              <a:t>Pausing processes</a:t>
            </a:r>
          </a:p>
          <a:p>
            <a:pPr lvl="1"/>
            <a:r>
              <a:rPr lang="en-GB" dirty="0"/>
              <a:t>Terminating processes</a:t>
            </a:r>
          </a:p>
          <a:p>
            <a:endParaRPr lang="en-GB" dirty="0"/>
          </a:p>
        </p:txBody>
      </p:sp>
    </p:spTree>
    <p:extLst>
      <p:ext uri="{BB962C8B-B14F-4D97-AF65-F5344CB8AC3E}">
        <p14:creationId xmlns:p14="http://schemas.microsoft.com/office/powerpoint/2010/main" val="2835214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708688"/>
          </a:xfrm>
        </p:spPr>
        <p:txBody>
          <a:bodyPr>
            <a:normAutofit fontScale="90000"/>
          </a:bodyPr>
          <a:lstStyle/>
          <a:p>
            <a:pPr algn="ctr"/>
            <a:r>
              <a:rPr lang="en-GB" dirty="0"/>
              <a:t>Communication commands - </a:t>
            </a:r>
            <a:r>
              <a:rPr lang="en-GB" b="1" dirty="0">
                <a:solidFill>
                  <a:srgbClr val="FF0000"/>
                </a:solidFill>
              </a:rPr>
              <a:t>mail</a:t>
            </a:r>
          </a:p>
        </p:txBody>
      </p:sp>
      <p:sp>
        <p:nvSpPr>
          <p:cNvPr id="3" name="Content Placeholder 2"/>
          <p:cNvSpPr>
            <a:spLocks noGrp="1"/>
          </p:cNvSpPr>
          <p:nvPr>
            <p:ph idx="1"/>
          </p:nvPr>
        </p:nvSpPr>
        <p:spPr>
          <a:xfrm>
            <a:off x="457200" y="1268760"/>
            <a:ext cx="8229600" cy="5055840"/>
          </a:xfrm>
        </p:spPr>
        <p:txBody>
          <a:bodyPr>
            <a:normAutofit/>
          </a:bodyPr>
          <a:lstStyle/>
          <a:p>
            <a:r>
              <a:rPr lang="en-GB" dirty="0"/>
              <a:t>Writing a message to a </a:t>
            </a:r>
            <a:r>
              <a:rPr lang="en-GB" i="1" dirty="0"/>
              <a:t>user</a:t>
            </a:r>
            <a:r>
              <a:rPr lang="en-GB" dirty="0"/>
              <a:t>:</a:t>
            </a:r>
          </a:p>
          <a:p>
            <a:pPr marL="0" indent="0">
              <a:buNone/>
            </a:pPr>
            <a:r>
              <a:rPr lang="en-GB" i="1" dirty="0"/>
              <a:t>	</a:t>
            </a:r>
            <a:r>
              <a:rPr lang="en-GB" i="1" dirty="0" smtClean="0"/>
              <a:t>		</a:t>
            </a:r>
            <a:r>
              <a:rPr lang="en-GB" b="1" dirty="0" smtClean="0"/>
              <a:t>mail </a:t>
            </a:r>
            <a:r>
              <a:rPr lang="en-GB" b="1" i="1" dirty="0" smtClean="0"/>
              <a:t>user</a:t>
            </a:r>
            <a:endParaRPr lang="en-GB" b="1" dirty="0"/>
          </a:p>
          <a:p>
            <a:r>
              <a:rPr lang="en-GB" dirty="0"/>
              <a:t>Enter the text of the message, pressing Enter at end of each line.  To end message enter a single period (.) in the first column of a new line and press </a:t>
            </a:r>
            <a:r>
              <a:rPr lang="en-GB" dirty="0" smtClean="0"/>
              <a:t>Enter</a:t>
            </a:r>
          </a:p>
          <a:p>
            <a:r>
              <a:rPr lang="en-GB" dirty="0"/>
              <a:t>To send to multiple users, add mail id’s separated by white space:</a:t>
            </a:r>
          </a:p>
          <a:p>
            <a:pPr marL="393192" lvl="1" indent="0">
              <a:buNone/>
            </a:pPr>
            <a:r>
              <a:rPr lang="en-GB" b="1" dirty="0"/>
              <a:t>mail -s "Mail subject“ recipient1@somedomain.com  recipient2@somedom</a:t>
            </a:r>
          </a:p>
          <a:p>
            <a:r>
              <a:rPr lang="en-GB" dirty="0" smtClean="0"/>
              <a:t>-s option attaches a subject to the mail</a:t>
            </a:r>
          </a:p>
          <a:p>
            <a:endParaRPr lang="en-GB" dirty="0"/>
          </a:p>
        </p:txBody>
      </p:sp>
    </p:spTree>
    <p:extLst>
      <p:ext uri="{BB962C8B-B14F-4D97-AF65-F5344CB8AC3E}">
        <p14:creationId xmlns:p14="http://schemas.microsoft.com/office/powerpoint/2010/main" val="1430276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708688"/>
          </a:xfrm>
        </p:spPr>
        <p:txBody>
          <a:bodyPr>
            <a:normAutofit fontScale="90000"/>
          </a:bodyPr>
          <a:lstStyle/>
          <a:p>
            <a:pPr algn="ctr"/>
            <a:r>
              <a:rPr lang="en-GB" dirty="0"/>
              <a:t>Communication commands - </a:t>
            </a:r>
            <a:r>
              <a:rPr lang="en-GB" b="1" dirty="0">
                <a:solidFill>
                  <a:srgbClr val="FF0000"/>
                </a:solidFill>
              </a:rPr>
              <a:t>mail</a:t>
            </a:r>
          </a:p>
        </p:txBody>
      </p:sp>
      <p:sp>
        <p:nvSpPr>
          <p:cNvPr id="3" name="Content Placeholder 2"/>
          <p:cNvSpPr>
            <a:spLocks noGrp="1"/>
          </p:cNvSpPr>
          <p:nvPr>
            <p:ph idx="1"/>
          </p:nvPr>
        </p:nvSpPr>
        <p:spPr>
          <a:xfrm>
            <a:off x="457200" y="1268760"/>
            <a:ext cx="8229600" cy="5400600"/>
          </a:xfrm>
        </p:spPr>
        <p:txBody>
          <a:bodyPr>
            <a:normAutofit fontScale="92500" lnSpcReduction="20000"/>
          </a:bodyPr>
          <a:lstStyle/>
          <a:p>
            <a:r>
              <a:rPr lang="en-GB" dirty="0"/>
              <a:t>Can read message text from a file:</a:t>
            </a:r>
          </a:p>
          <a:p>
            <a:pPr marL="0" indent="0">
              <a:buNone/>
            </a:pPr>
            <a:r>
              <a:rPr lang="en-GB" b="1" dirty="0"/>
              <a:t>mail dawn –s “Class timetable” &lt; </a:t>
            </a:r>
            <a:r>
              <a:rPr lang="en-GB" b="1" dirty="0" smtClean="0"/>
              <a:t>time</a:t>
            </a:r>
            <a:endParaRPr lang="en-GB" b="1" dirty="0"/>
          </a:p>
          <a:p>
            <a:pPr marL="0" indent="0">
              <a:buNone/>
            </a:pPr>
            <a:r>
              <a:rPr lang="en-GB" dirty="0"/>
              <a:t>(sends a message to user </a:t>
            </a:r>
            <a:r>
              <a:rPr lang="en-GB" i="1" dirty="0"/>
              <a:t>dawn</a:t>
            </a:r>
            <a:r>
              <a:rPr lang="en-GB" dirty="0"/>
              <a:t> with subject </a:t>
            </a:r>
            <a:r>
              <a:rPr lang="en-GB" i="1" dirty="0"/>
              <a:t>Class timetable</a:t>
            </a:r>
            <a:r>
              <a:rPr lang="en-GB" dirty="0"/>
              <a:t> and the text of the message read from file </a:t>
            </a:r>
            <a:r>
              <a:rPr lang="en-GB" i="1" dirty="0"/>
              <a:t>time</a:t>
            </a:r>
            <a:r>
              <a:rPr lang="en-GB" i="1" dirty="0" smtClean="0"/>
              <a:t>)</a:t>
            </a:r>
          </a:p>
          <a:p>
            <a:pPr marL="0" indent="0">
              <a:buNone/>
            </a:pPr>
            <a:r>
              <a:rPr lang="en-GB" b="1" dirty="0"/>
              <a:t>cat  somefile.txt  | mail -s "Mail subject" </a:t>
            </a:r>
            <a:r>
              <a:rPr lang="en-GB" b="1" dirty="0" smtClean="0"/>
              <a:t>“user1@example.com,user2@example.com”</a:t>
            </a:r>
            <a:r>
              <a:rPr lang="en-GB" b="1" dirty="0"/>
              <a:t/>
            </a:r>
            <a:br>
              <a:rPr lang="en-GB" b="1" dirty="0"/>
            </a:br>
            <a:endParaRPr lang="en-GB" dirty="0"/>
          </a:p>
          <a:p>
            <a:pPr marL="0" indent="0">
              <a:buNone/>
            </a:pPr>
            <a:r>
              <a:rPr lang="en-GB" b="1" dirty="0" smtClean="0"/>
              <a:t>mail </a:t>
            </a:r>
            <a:r>
              <a:rPr lang="en-GB" b="1" dirty="0"/>
              <a:t>-s "Mail subject" "user1@example.com,user2@example.com" &lt; </a:t>
            </a:r>
            <a:r>
              <a:rPr lang="en-GB" b="1" dirty="0" smtClean="0"/>
              <a:t>somefile.txt</a:t>
            </a:r>
          </a:p>
          <a:p>
            <a:pPr marL="0" indent="0">
              <a:buNone/>
            </a:pPr>
            <a:endParaRPr lang="en-GB" b="1" dirty="0" smtClean="0"/>
          </a:p>
          <a:p>
            <a:r>
              <a:rPr lang="en-GB" dirty="0"/>
              <a:t>c</a:t>
            </a:r>
            <a:r>
              <a:rPr lang="en-GB" dirty="0" smtClean="0"/>
              <a:t>c &amp; bcc option:</a:t>
            </a:r>
          </a:p>
          <a:p>
            <a:pPr marL="0" indent="0">
              <a:buNone/>
            </a:pPr>
            <a:r>
              <a:rPr lang="en-GB" b="1" dirty="0" smtClean="0"/>
              <a:t>mail </a:t>
            </a:r>
            <a:r>
              <a:rPr lang="en-GB" b="1" dirty="0"/>
              <a:t>-s "Mail subject" -c "cc_user@some.com" -b "bccuser@yahoo.com" "user@example.com" &lt; somefile.txt</a:t>
            </a:r>
          </a:p>
          <a:p>
            <a:endParaRPr lang="en-GB" dirty="0"/>
          </a:p>
        </p:txBody>
      </p:sp>
    </p:spTree>
    <p:extLst>
      <p:ext uri="{BB962C8B-B14F-4D97-AF65-F5344CB8AC3E}">
        <p14:creationId xmlns:p14="http://schemas.microsoft.com/office/powerpoint/2010/main" val="1397682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780696"/>
          </a:xfrm>
        </p:spPr>
        <p:txBody>
          <a:bodyPr>
            <a:normAutofit fontScale="90000"/>
          </a:bodyPr>
          <a:lstStyle/>
          <a:p>
            <a:pPr algn="ctr"/>
            <a:r>
              <a:rPr lang="en-GB" dirty="0"/>
              <a:t>Communication commands - </a:t>
            </a:r>
            <a:r>
              <a:rPr lang="en-GB" b="1" dirty="0">
                <a:solidFill>
                  <a:srgbClr val="FF0000"/>
                </a:solidFill>
              </a:rPr>
              <a:t>mail</a:t>
            </a:r>
          </a:p>
        </p:txBody>
      </p:sp>
      <p:sp>
        <p:nvSpPr>
          <p:cNvPr id="3" name="Content Placeholder 2"/>
          <p:cNvSpPr>
            <a:spLocks noGrp="1"/>
          </p:cNvSpPr>
          <p:nvPr>
            <p:ph idx="1"/>
          </p:nvPr>
        </p:nvSpPr>
        <p:spPr>
          <a:xfrm>
            <a:off x="457200" y="1340768"/>
            <a:ext cx="8229600" cy="5256584"/>
          </a:xfrm>
        </p:spPr>
        <p:txBody>
          <a:bodyPr>
            <a:normAutofit fontScale="92500" lnSpcReduction="20000"/>
          </a:bodyPr>
          <a:lstStyle/>
          <a:p>
            <a:r>
              <a:rPr lang="en-GB" dirty="0" smtClean="0"/>
              <a:t>Interactive mail-reading mode:</a:t>
            </a:r>
          </a:p>
          <a:p>
            <a:pPr marL="0" indent="0">
              <a:buNone/>
            </a:pPr>
            <a:r>
              <a:rPr lang="en-GB" dirty="0"/>
              <a:t>	</a:t>
            </a:r>
            <a:r>
              <a:rPr lang="en-GB" dirty="0" smtClean="0"/>
              <a:t>		</a:t>
            </a:r>
            <a:r>
              <a:rPr lang="en-GB" b="1" dirty="0" smtClean="0"/>
              <a:t>mail</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r>
              <a:rPr lang="en-GB" dirty="0"/>
              <a:t>lists every messages in your system mailbox. The mail system then displays the mailbox prompt </a:t>
            </a:r>
            <a:r>
              <a:rPr lang="en-GB" dirty="0" smtClean="0"/>
              <a:t>(</a:t>
            </a:r>
            <a:r>
              <a:rPr lang="en-GB" b="1" dirty="0" smtClean="0"/>
              <a:t>&amp;</a:t>
            </a:r>
            <a:r>
              <a:rPr lang="en-GB" dirty="0" smtClean="0"/>
              <a:t>) </a:t>
            </a:r>
            <a:r>
              <a:rPr lang="en-GB" dirty="0"/>
              <a:t>to indicate waiting for input</a:t>
            </a:r>
          </a:p>
          <a:p>
            <a:r>
              <a:rPr lang="en-GB" dirty="0" smtClean="0"/>
              <a:t>When </a:t>
            </a:r>
            <a:r>
              <a:rPr lang="en-GB" dirty="0"/>
              <a:t>you see </a:t>
            </a:r>
            <a:r>
              <a:rPr lang="en-GB" dirty="0" smtClean="0"/>
              <a:t>the prompt (</a:t>
            </a:r>
            <a:r>
              <a:rPr lang="en-GB" b="1" dirty="0"/>
              <a:t>&amp;</a:t>
            </a:r>
            <a:r>
              <a:rPr lang="en-GB" b="1" dirty="0" smtClean="0"/>
              <a:t>)</a:t>
            </a:r>
            <a:r>
              <a:rPr lang="en-GB" dirty="0" smtClean="0"/>
              <a:t>, </a:t>
            </a:r>
            <a:r>
              <a:rPr lang="en-GB" dirty="0"/>
              <a:t>enter any mailbox </a:t>
            </a:r>
            <a:r>
              <a:rPr lang="en-GB" dirty="0" smtClean="0"/>
              <a:t>subcommand.  To see a list of subcommands enter </a:t>
            </a:r>
            <a:r>
              <a:rPr lang="en-GB" b="1" dirty="0" smtClean="0"/>
              <a:t>?</a:t>
            </a:r>
            <a:endParaRPr lang="en-GB" dirty="0" smtClean="0"/>
          </a:p>
          <a:p>
            <a:r>
              <a:rPr lang="en-GB" dirty="0"/>
              <a:t>The </a:t>
            </a:r>
            <a:r>
              <a:rPr lang="en-GB" b="1" dirty="0"/>
              <a:t>N</a:t>
            </a:r>
            <a:r>
              <a:rPr lang="en-GB" dirty="0"/>
              <a:t> means new; </a:t>
            </a:r>
            <a:r>
              <a:rPr lang="en-GB" b="1" dirty="0"/>
              <a:t>U</a:t>
            </a:r>
            <a:r>
              <a:rPr lang="en-GB" dirty="0"/>
              <a:t> means not new but still not read (i.e. you quit mail tool without reading that message the last time you read your mail). </a:t>
            </a:r>
          </a:p>
          <a:p>
            <a:r>
              <a:rPr lang="en-GB" dirty="0"/>
              <a:t>The </a:t>
            </a:r>
            <a:r>
              <a:rPr lang="en-GB" b="1" dirty="0"/>
              <a:t>&gt;</a:t>
            </a:r>
            <a:r>
              <a:rPr lang="en-GB" dirty="0"/>
              <a:t> points to the </a:t>
            </a:r>
            <a:r>
              <a:rPr lang="en-GB" b="1" dirty="0"/>
              <a:t>current </a:t>
            </a:r>
            <a:r>
              <a:rPr lang="en-GB" b="1" dirty="0" smtClean="0"/>
              <a:t>message</a:t>
            </a:r>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075" y="2204864"/>
            <a:ext cx="6624736" cy="1084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0684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61875400"/>
              </p:ext>
            </p:extLst>
          </p:nvPr>
        </p:nvGraphicFramePr>
        <p:xfrm>
          <a:off x="1403648" y="188640"/>
          <a:ext cx="6096000" cy="6517640"/>
        </p:xfrm>
        <a:graphic>
          <a:graphicData uri="http://schemas.openxmlformats.org/drawingml/2006/table">
            <a:tbl>
              <a:tblPr firstRow="1" bandRow="1">
                <a:tableStyleId>{5C22544A-7EE6-4342-B048-85BDC9FD1C3A}</a:tableStyleId>
              </a:tblPr>
              <a:tblGrid>
                <a:gridCol w="2088232"/>
                <a:gridCol w="4007768"/>
              </a:tblGrid>
              <a:tr h="370840">
                <a:tc>
                  <a:txBody>
                    <a:bodyPr/>
                    <a:lstStyle/>
                    <a:p>
                      <a:pPr algn="ctr"/>
                      <a:r>
                        <a:rPr lang="en-GB" dirty="0" smtClean="0"/>
                        <a:t>COMMAND</a:t>
                      </a:r>
                      <a:endParaRPr lang="en-GB" dirty="0"/>
                    </a:p>
                  </a:txBody>
                  <a:tcPr/>
                </a:tc>
                <a:tc>
                  <a:txBody>
                    <a:bodyPr/>
                    <a:lstStyle/>
                    <a:p>
                      <a:pPr algn="ctr"/>
                      <a:r>
                        <a:rPr lang="en-GB" dirty="0" smtClean="0"/>
                        <a:t>DESCRIPTION</a:t>
                      </a:r>
                      <a:endParaRPr lang="en-GB" dirty="0"/>
                    </a:p>
                  </a:txBody>
                  <a:tcPr/>
                </a:tc>
              </a:tr>
              <a:tr h="370840">
                <a:tc>
                  <a:txBody>
                    <a:bodyPr/>
                    <a:lstStyle/>
                    <a:p>
                      <a:r>
                        <a:rPr lang="en-GB" dirty="0" smtClean="0"/>
                        <a:t>+</a:t>
                      </a:r>
                      <a:endParaRPr lang="en-GB" dirty="0"/>
                    </a:p>
                  </a:txBody>
                  <a:tcPr/>
                </a:tc>
                <a:tc>
                  <a:txBody>
                    <a:bodyPr/>
                    <a:lstStyle/>
                    <a:p>
                      <a:r>
                        <a:rPr lang="en-GB" dirty="0" smtClean="0"/>
                        <a:t>Display</a:t>
                      </a:r>
                      <a:r>
                        <a:rPr lang="en-GB" baseline="0" dirty="0" smtClean="0"/>
                        <a:t> next message</a:t>
                      </a:r>
                    </a:p>
                    <a:p>
                      <a:r>
                        <a:rPr lang="en-GB" baseline="0" dirty="0" smtClean="0"/>
                        <a:t>(mail terminates after last message)</a:t>
                      </a:r>
                      <a:endParaRPr lang="en-GB" dirty="0"/>
                    </a:p>
                  </a:txBody>
                  <a:tcPr/>
                </a:tc>
              </a:tr>
              <a:tr h="370840">
                <a:tc>
                  <a:txBody>
                    <a:bodyPr/>
                    <a:lstStyle/>
                    <a:p>
                      <a:r>
                        <a:rPr lang="en-GB" dirty="0" smtClean="0"/>
                        <a:t>n</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Display</a:t>
                      </a:r>
                      <a:r>
                        <a:rPr lang="en-GB" baseline="0" dirty="0" smtClean="0"/>
                        <a:t> next message</a:t>
                      </a:r>
                    </a:p>
                  </a:txBody>
                  <a:tcPr/>
                </a:tc>
              </a:tr>
              <a:tr h="370840">
                <a:tc>
                  <a:txBody>
                    <a:bodyPr/>
                    <a:lstStyle/>
                    <a:p>
                      <a:r>
                        <a:rPr lang="en-GB" dirty="0" smtClean="0"/>
                        <a:t>p</a:t>
                      </a:r>
                      <a:endParaRPr lang="en-GB" dirty="0"/>
                    </a:p>
                  </a:txBody>
                  <a:tcPr/>
                </a:tc>
                <a:tc>
                  <a:txBody>
                    <a:bodyPr/>
                    <a:lstStyle/>
                    <a:p>
                      <a:r>
                        <a:rPr lang="en-GB" dirty="0" smtClean="0"/>
                        <a:t>Show the current message again</a:t>
                      </a:r>
                      <a:endParaRPr lang="en-GB" dirty="0"/>
                    </a:p>
                  </a:txBody>
                  <a:tcPr/>
                </a:tc>
              </a:tr>
              <a:tr h="370840">
                <a:tc>
                  <a:txBody>
                    <a:bodyPr/>
                    <a:lstStyle/>
                    <a:p>
                      <a:r>
                        <a:rPr lang="en-GB" dirty="0" smtClean="0"/>
                        <a:t>d</a:t>
                      </a:r>
                      <a:endParaRPr lang="en-GB" dirty="0"/>
                    </a:p>
                  </a:txBody>
                  <a:tcPr/>
                </a:tc>
                <a:tc>
                  <a:txBody>
                    <a:bodyPr/>
                    <a:lstStyle/>
                    <a:p>
                      <a:r>
                        <a:rPr lang="en-GB" dirty="0" smtClean="0"/>
                        <a:t>Delete the current message and move to the next one</a:t>
                      </a:r>
                      <a:endParaRPr lang="en-GB" dirty="0"/>
                    </a:p>
                  </a:txBody>
                  <a:tcPr/>
                </a:tc>
              </a:tr>
              <a:tr h="370840">
                <a:tc>
                  <a:txBody>
                    <a:bodyPr/>
                    <a:lstStyle/>
                    <a:p>
                      <a:r>
                        <a:rPr lang="en-GB" dirty="0" smtClean="0"/>
                        <a:t>-</a:t>
                      </a:r>
                      <a:endParaRPr lang="en-GB" dirty="0"/>
                    </a:p>
                  </a:txBody>
                  <a:tcPr/>
                </a:tc>
                <a:tc>
                  <a:txBody>
                    <a:bodyPr/>
                    <a:lstStyle/>
                    <a:p>
                      <a:r>
                        <a:rPr lang="en-GB" dirty="0" smtClean="0"/>
                        <a:t>Move back to the previous message</a:t>
                      </a:r>
                      <a:endParaRPr lang="en-GB"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w</a:t>
                      </a:r>
                      <a:r>
                        <a:rPr lang="en-GB" i="1" dirty="0" smtClean="0"/>
                        <a:t> filename</a:t>
                      </a:r>
                      <a:r>
                        <a:rPr lang="en-GB" dirty="0" smtClean="0"/>
                        <a:t> </a:t>
                      </a:r>
                    </a:p>
                  </a:txBody>
                  <a:tcPr/>
                </a:tc>
                <a:tc>
                  <a:txBody>
                    <a:bodyPr/>
                    <a:lstStyle/>
                    <a:p>
                      <a:r>
                        <a:rPr lang="en-GB" dirty="0" smtClean="0"/>
                        <a:t>save the file, but without including the message header</a:t>
                      </a:r>
                      <a:endParaRPr lang="en-GB" dirty="0"/>
                    </a:p>
                  </a:txBody>
                  <a:tcPr/>
                </a:tc>
              </a:tr>
              <a:tr h="370840">
                <a:tc>
                  <a:txBody>
                    <a:bodyPr/>
                    <a:lstStyle/>
                    <a:p>
                      <a:r>
                        <a:rPr lang="en-GB" dirty="0" smtClean="0"/>
                        <a:t>q</a:t>
                      </a:r>
                      <a:endParaRPr lang="en-GB" dirty="0"/>
                    </a:p>
                  </a:txBody>
                  <a:tcPr/>
                </a:tc>
                <a:tc>
                  <a:txBody>
                    <a:bodyPr/>
                    <a:lstStyle/>
                    <a:p>
                      <a:r>
                        <a:rPr lang="en-GB" dirty="0" smtClean="0"/>
                        <a:t>Delete any messages which are marked for deletion, put the remainder back in the mailbox and quit</a:t>
                      </a:r>
                      <a:endParaRPr lang="en-GB" dirty="0"/>
                    </a:p>
                  </a:txBody>
                  <a:tcPr/>
                </a:tc>
              </a:tr>
              <a:tr h="370840">
                <a:tc>
                  <a:txBody>
                    <a:bodyPr/>
                    <a:lstStyle/>
                    <a:p>
                      <a:r>
                        <a:rPr lang="en-GB" dirty="0" smtClean="0"/>
                        <a:t>x</a:t>
                      </a:r>
                      <a:endParaRPr lang="en-GB" dirty="0"/>
                    </a:p>
                  </a:txBody>
                  <a:tcPr/>
                </a:tc>
                <a:tc>
                  <a:txBody>
                    <a:bodyPr/>
                    <a:lstStyle/>
                    <a:p>
                      <a:r>
                        <a:rPr lang="en-GB" dirty="0" smtClean="0"/>
                        <a:t>Leave the </a:t>
                      </a:r>
                      <a:r>
                        <a:rPr lang="en-GB" dirty="0" err="1" smtClean="0"/>
                        <a:t>mailfile</a:t>
                      </a:r>
                      <a:r>
                        <a:rPr lang="en-GB" dirty="0" smtClean="0"/>
                        <a:t> unchanged and stop</a:t>
                      </a:r>
                      <a:endParaRPr lang="en-GB" dirty="0"/>
                    </a:p>
                  </a:txBody>
                  <a:tcPr/>
                </a:tc>
              </a:tr>
              <a:tr h="370840">
                <a:tc>
                  <a:txBody>
                    <a:bodyPr/>
                    <a:lstStyle/>
                    <a:p>
                      <a:r>
                        <a:rPr lang="en-GB" dirty="0" smtClean="0"/>
                        <a:t>-p</a:t>
                      </a:r>
                      <a:endParaRPr lang="en-GB" dirty="0"/>
                    </a:p>
                  </a:txBody>
                  <a:tcPr/>
                </a:tc>
                <a:tc>
                  <a:txBody>
                    <a:bodyPr/>
                    <a:lstStyle/>
                    <a:p>
                      <a:r>
                        <a:rPr lang="en-GB" dirty="0" smtClean="0"/>
                        <a:t>Display all mail, one message after another with no breaks in between</a:t>
                      </a:r>
                      <a:endParaRPr lang="en-GB" dirty="0"/>
                    </a:p>
                  </a:txBody>
                  <a:tcPr/>
                </a:tc>
              </a:tr>
              <a:tr h="370840">
                <a:tc>
                  <a:txBody>
                    <a:bodyPr/>
                    <a:lstStyle/>
                    <a:p>
                      <a:endParaRPr lang="en-GB"/>
                    </a:p>
                  </a:txBody>
                  <a:tcPr/>
                </a:tc>
                <a:tc>
                  <a:txBody>
                    <a:bodyPr/>
                    <a:lstStyle/>
                    <a:p>
                      <a:r>
                        <a:rPr lang="en-GB" dirty="0" smtClean="0"/>
                        <a:t>Do not display the mail, but simply return an exit value</a:t>
                      </a:r>
                      <a:r>
                        <a:rPr lang="en-GB" baseline="0" dirty="0" smtClean="0"/>
                        <a:t> -</a:t>
                      </a:r>
                      <a:r>
                        <a:rPr lang="en-GB" dirty="0" smtClean="0"/>
                        <a:t>0 = Mail Present,</a:t>
                      </a:r>
                    </a:p>
                    <a:p>
                      <a:r>
                        <a:rPr lang="en-GB" dirty="0" smtClean="0"/>
                        <a:t>1 = No Mail,2 = Error</a:t>
                      </a:r>
                    </a:p>
                    <a:p>
                      <a:endParaRPr lang="en-GB" dirty="0"/>
                    </a:p>
                  </a:txBody>
                  <a:tcPr/>
                </a:tc>
              </a:tr>
            </a:tbl>
          </a:graphicData>
        </a:graphic>
      </p:graphicFrame>
    </p:spTree>
    <p:extLst>
      <p:ext uri="{BB962C8B-B14F-4D97-AF65-F5344CB8AC3E}">
        <p14:creationId xmlns:p14="http://schemas.microsoft.com/office/powerpoint/2010/main" val="3343385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636680"/>
          </a:xfrm>
        </p:spPr>
        <p:txBody>
          <a:bodyPr>
            <a:normAutofit fontScale="90000"/>
          </a:bodyPr>
          <a:lstStyle/>
          <a:p>
            <a:pPr algn="ctr"/>
            <a:r>
              <a:rPr lang="en-GB" dirty="0"/>
              <a:t>Communication commands - </a:t>
            </a:r>
            <a:r>
              <a:rPr lang="en-GB" b="1" dirty="0">
                <a:solidFill>
                  <a:srgbClr val="FF0000"/>
                </a:solidFill>
              </a:rPr>
              <a:t>mail</a:t>
            </a:r>
          </a:p>
        </p:txBody>
      </p:sp>
      <p:sp>
        <p:nvSpPr>
          <p:cNvPr id="3" name="Content Placeholder 2"/>
          <p:cNvSpPr>
            <a:spLocks noGrp="1"/>
          </p:cNvSpPr>
          <p:nvPr>
            <p:ph idx="1"/>
          </p:nvPr>
        </p:nvSpPr>
        <p:spPr>
          <a:xfrm>
            <a:off x="457200" y="908720"/>
            <a:ext cx="8229600" cy="5832648"/>
          </a:xfrm>
        </p:spPr>
        <p:txBody>
          <a:bodyPr>
            <a:normAutofit/>
          </a:bodyPr>
          <a:lstStyle/>
          <a:p>
            <a:endParaRPr lang="en-GB" dirty="0" smtClean="0"/>
          </a:p>
          <a:p>
            <a:r>
              <a:rPr lang="en-GB" dirty="0"/>
              <a:t>The ampersand prompt allows you to read, reply, navigate and delete the </a:t>
            </a:r>
            <a:r>
              <a:rPr lang="en-GB" dirty="0" smtClean="0"/>
              <a:t>emails:</a:t>
            </a:r>
          </a:p>
          <a:p>
            <a:r>
              <a:rPr lang="en-GB" dirty="0"/>
              <a:t>To read the Nth email, just enter the mail number at the ampersand prompt and press </a:t>
            </a:r>
            <a:r>
              <a:rPr lang="en-GB" dirty="0" smtClean="0"/>
              <a:t>enter</a:t>
            </a:r>
          </a:p>
          <a:p>
            <a:r>
              <a:rPr lang="en-GB" dirty="0"/>
              <a:t>To go to the next email, enter the + symbol. To go back to the previous email, enter the - symbol at the ampersand </a:t>
            </a:r>
            <a:r>
              <a:rPr lang="en-GB" dirty="0" smtClean="0"/>
              <a:t>prompt</a:t>
            </a:r>
          </a:p>
          <a:p>
            <a:r>
              <a:rPr lang="en-GB" dirty="0"/>
              <a:t>Once you have read an email, you can give reply to the mail by typing "reply" and pressing </a:t>
            </a:r>
            <a:r>
              <a:rPr lang="en-GB" dirty="0" smtClean="0"/>
              <a:t>enter</a:t>
            </a:r>
          </a:p>
          <a:p>
            <a:r>
              <a:rPr lang="en-GB" dirty="0"/>
              <a:t>You can delete a read email by typing the d and pressing enter. You can also specify the email numbers to d option for deleting them</a:t>
            </a:r>
          </a:p>
        </p:txBody>
      </p:sp>
    </p:spTree>
    <p:extLst>
      <p:ext uri="{BB962C8B-B14F-4D97-AF65-F5344CB8AC3E}">
        <p14:creationId xmlns:p14="http://schemas.microsoft.com/office/powerpoint/2010/main" val="313108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708688"/>
          </a:xfrm>
        </p:spPr>
        <p:txBody>
          <a:bodyPr>
            <a:normAutofit fontScale="90000"/>
          </a:bodyPr>
          <a:lstStyle/>
          <a:p>
            <a:pPr algn="ctr"/>
            <a:r>
              <a:rPr lang="en-GB" dirty="0"/>
              <a:t>Communication commands - </a:t>
            </a:r>
            <a:r>
              <a:rPr lang="en-GB" b="1" dirty="0" smtClean="0">
                <a:solidFill>
                  <a:srgbClr val="FF0000"/>
                </a:solidFill>
              </a:rPr>
              <a:t>wall</a:t>
            </a:r>
            <a:endParaRPr lang="en-GB" b="1" dirty="0">
              <a:solidFill>
                <a:srgbClr val="FF0000"/>
              </a:solidFill>
            </a:endParaRPr>
          </a:p>
        </p:txBody>
      </p:sp>
      <p:sp>
        <p:nvSpPr>
          <p:cNvPr id="3" name="Content Placeholder 2"/>
          <p:cNvSpPr>
            <a:spLocks noGrp="1"/>
          </p:cNvSpPr>
          <p:nvPr>
            <p:ph idx="1"/>
          </p:nvPr>
        </p:nvSpPr>
        <p:spPr>
          <a:xfrm>
            <a:off x="457200" y="1268760"/>
            <a:ext cx="8229600" cy="5055840"/>
          </a:xfrm>
        </p:spPr>
        <p:txBody>
          <a:bodyPr/>
          <a:lstStyle/>
          <a:p>
            <a:r>
              <a:rPr lang="en-GB" b="1" dirty="0"/>
              <a:t>w</a:t>
            </a:r>
            <a:r>
              <a:rPr lang="en-GB" b="1" dirty="0" smtClean="0"/>
              <a:t>all</a:t>
            </a:r>
            <a:r>
              <a:rPr lang="en-GB" dirty="0" smtClean="0"/>
              <a:t> command stands for Write All </a:t>
            </a:r>
            <a:r>
              <a:rPr lang="en-GB" dirty="0"/>
              <a:t>and is used to pass messages to </a:t>
            </a:r>
            <a:r>
              <a:rPr lang="en-GB" b="1" dirty="0"/>
              <a:t>all</a:t>
            </a:r>
            <a:r>
              <a:rPr lang="en-GB" dirty="0"/>
              <a:t> other users on the </a:t>
            </a:r>
            <a:r>
              <a:rPr lang="en-GB" dirty="0" smtClean="0"/>
              <a:t>system</a:t>
            </a:r>
          </a:p>
          <a:p>
            <a:r>
              <a:rPr lang="en-GB" dirty="0"/>
              <a:t>this command is located in /</a:t>
            </a:r>
            <a:r>
              <a:rPr lang="en-GB" dirty="0" err="1"/>
              <a:t>etc</a:t>
            </a:r>
            <a:r>
              <a:rPr lang="en-GB" dirty="0"/>
              <a:t> and </a:t>
            </a:r>
            <a:r>
              <a:rPr lang="en-GB" dirty="0" smtClean="0"/>
              <a:t>possibly permissions </a:t>
            </a:r>
            <a:r>
              <a:rPr lang="en-GB" dirty="0"/>
              <a:t>will be set so that it can only be used by the System </a:t>
            </a:r>
            <a:r>
              <a:rPr lang="en-GB" dirty="0" smtClean="0"/>
              <a:t>Administrator</a:t>
            </a:r>
          </a:p>
          <a:p>
            <a:pPr marL="0" indent="0">
              <a:buNone/>
            </a:pPr>
            <a:r>
              <a:rPr lang="en-GB" dirty="0"/>
              <a:t>	</a:t>
            </a:r>
            <a:r>
              <a:rPr lang="en-GB" dirty="0" smtClean="0"/>
              <a:t>	</a:t>
            </a:r>
            <a:r>
              <a:rPr lang="en-GB" b="1" dirty="0"/>
              <a:t>wall &lt; </a:t>
            </a:r>
            <a:r>
              <a:rPr lang="en-GB" b="1" dirty="0" smtClean="0"/>
              <a:t>message</a:t>
            </a:r>
          </a:p>
          <a:p>
            <a:r>
              <a:rPr lang="en-GB" dirty="0" smtClean="0"/>
              <a:t>would </a:t>
            </a:r>
            <a:r>
              <a:rPr lang="en-GB" dirty="0"/>
              <a:t>sent the contents of the message file to all users on the </a:t>
            </a:r>
            <a:r>
              <a:rPr lang="en-GB" dirty="0" smtClean="0"/>
              <a:t>system</a:t>
            </a:r>
          </a:p>
          <a:p>
            <a:pPr marL="0" indent="0">
              <a:buNone/>
            </a:pPr>
            <a:r>
              <a:rPr lang="en-GB" dirty="0"/>
              <a:t>	</a:t>
            </a:r>
            <a:r>
              <a:rPr lang="en-GB" dirty="0" smtClean="0"/>
              <a:t>	</a:t>
            </a:r>
            <a:r>
              <a:rPr lang="en-GB" b="1" dirty="0" smtClean="0"/>
              <a:t>wall</a:t>
            </a:r>
          </a:p>
          <a:p>
            <a:r>
              <a:rPr lang="en-GB" dirty="0"/>
              <a:t>would wait for the user to type in the message to be sent (terminated by [Ctrl] [D] as usual)</a:t>
            </a:r>
          </a:p>
        </p:txBody>
      </p:sp>
    </p:spTree>
    <p:extLst>
      <p:ext uri="{BB962C8B-B14F-4D97-AF65-F5344CB8AC3E}">
        <p14:creationId xmlns:p14="http://schemas.microsoft.com/office/powerpoint/2010/main" val="346344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636680"/>
          </a:xfrm>
        </p:spPr>
        <p:txBody>
          <a:bodyPr>
            <a:normAutofit fontScale="90000"/>
          </a:bodyPr>
          <a:lstStyle/>
          <a:p>
            <a:pPr algn="ctr"/>
            <a:r>
              <a:rPr lang="en-GB" dirty="0" smtClean="0"/>
              <a:t>Communication commands - </a:t>
            </a:r>
            <a:r>
              <a:rPr lang="en-GB" b="1" dirty="0" err="1" smtClean="0">
                <a:solidFill>
                  <a:srgbClr val="FF0000"/>
                </a:solidFill>
              </a:rPr>
              <a:t>motd</a:t>
            </a:r>
            <a:endParaRPr lang="en-GB" b="1" dirty="0">
              <a:solidFill>
                <a:srgbClr val="FF0000"/>
              </a:solidFill>
            </a:endParaRPr>
          </a:p>
        </p:txBody>
      </p:sp>
      <p:sp>
        <p:nvSpPr>
          <p:cNvPr id="3" name="Content Placeholder 2"/>
          <p:cNvSpPr>
            <a:spLocks noGrp="1"/>
          </p:cNvSpPr>
          <p:nvPr>
            <p:ph idx="1"/>
          </p:nvPr>
        </p:nvSpPr>
        <p:spPr>
          <a:xfrm>
            <a:off x="457200" y="1268760"/>
            <a:ext cx="8229600" cy="5055840"/>
          </a:xfrm>
        </p:spPr>
        <p:txBody>
          <a:bodyPr/>
          <a:lstStyle/>
          <a:p>
            <a:endParaRPr lang="en-GB" b="1" dirty="0" smtClean="0"/>
          </a:p>
          <a:p>
            <a:r>
              <a:rPr lang="en-GB" b="1" dirty="0" smtClean="0"/>
              <a:t>/</a:t>
            </a:r>
            <a:r>
              <a:rPr lang="en-GB" b="1" dirty="0" err="1" smtClean="0"/>
              <a:t>etc</a:t>
            </a:r>
            <a:r>
              <a:rPr lang="en-GB" b="1" dirty="0" smtClean="0"/>
              <a:t>/</a:t>
            </a:r>
            <a:r>
              <a:rPr lang="en-GB" b="1" dirty="0" err="1" smtClean="0"/>
              <a:t>motd</a:t>
            </a:r>
            <a:r>
              <a:rPr lang="en-GB" dirty="0" smtClean="0"/>
              <a:t> - Message Of The Day</a:t>
            </a:r>
          </a:p>
          <a:p>
            <a:r>
              <a:rPr lang="en-GB" dirty="0" smtClean="0"/>
              <a:t>This </a:t>
            </a:r>
            <a:r>
              <a:rPr lang="en-GB" dirty="0"/>
              <a:t>is actually a filename rather than a command and </a:t>
            </a:r>
            <a:r>
              <a:rPr lang="en-GB" dirty="0" smtClean="0"/>
              <a:t>the </a:t>
            </a:r>
            <a:r>
              <a:rPr lang="en-GB" dirty="0"/>
              <a:t>contents of this file which is held in /</a:t>
            </a:r>
            <a:r>
              <a:rPr lang="en-GB" dirty="0" err="1"/>
              <a:t>etc</a:t>
            </a:r>
            <a:r>
              <a:rPr lang="en-GB" dirty="0"/>
              <a:t> will be displayed when a user logs in to the </a:t>
            </a:r>
            <a:r>
              <a:rPr lang="en-GB" dirty="0" smtClean="0"/>
              <a:t>system</a:t>
            </a:r>
          </a:p>
          <a:p>
            <a:r>
              <a:rPr lang="en-GB" dirty="0"/>
              <a:t>This file can only be created or edited by the System Administrator, and is intended to be used to hold details on upgrades, changes and shutdowns being made in the next 24 hours, although some Administrators simply use the file to hold a login message for all users</a:t>
            </a:r>
          </a:p>
        </p:txBody>
      </p:sp>
    </p:spTree>
    <p:extLst>
      <p:ext uri="{BB962C8B-B14F-4D97-AF65-F5344CB8AC3E}">
        <p14:creationId xmlns:p14="http://schemas.microsoft.com/office/powerpoint/2010/main" val="3993444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636680"/>
          </a:xfrm>
        </p:spPr>
        <p:txBody>
          <a:bodyPr>
            <a:normAutofit fontScale="90000"/>
          </a:bodyPr>
          <a:lstStyle/>
          <a:p>
            <a:pPr algn="ctr"/>
            <a:r>
              <a:rPr lang="en-GB" dirty="0" smtClean="0"/>
              <a:t>Linux Command - </a:t>
            </a:r>
            <a:r>
              <a:rPr lang="en-GB" b="1" dirty="0" smtClean="0">
                <a:solidFill>
                  <a:srgbClr val="FF0000"/>
                </a:solidFill>
              </a:rPr>
              <a:t>history</a:t>
            </a:r>
            <a:endParaRPr lang="en-GB" b="1" dirty="0">
              <a:solidFill>
                <a:srgbClr val="FF0000"/>
              </a:solidFill>
            </a:endParaRPr>
          </a:p>
        </p:txBody>
      </p:sp>
      <p:sp>
        <p:nvSpPr>
          <p:cNvPr id="3" name="Content Placeholder 2"/>
          <p:cNvSpPr>
            <a:spLocks noGrp="1"/>
          </p:cNvSpPr>
          <p:nvPr>
            <p:ph idx="1"/>
          </p:nvPr>
        </p:nvSpPr>
        <p:spPr>
          <a:xfrm>
            <a:off x="457200" y="1268760"/>
            <a:ext cx="8229600" cy="5055840"/>
          </a:xfrm>
        </p:spPr>
        <p:txBody>
          <a:bodyPr>
            <a:normAutofit lnSpcReduction="10000"/>
          </a:bodyPr>
          <a:lstStyle/>
          <a:p>
            <a:r>
              <a:rPr lang="en-GB" b="1" dirty="0"/>
              <a:t>history</a:t>
            </a:r>
            <a:r>
              <a:rPr lang="en-GB" dirty="0"/>
              <a:t> command on its own will cause the </a:t>
            </a:r>
            <a:r>
              <a:rPr lang="en-GB" dirty="0" smtClean="0"/>
              <a:t>Shell </a:t>
            </a:r>
            <a:r>
              <a:rPr lang="en-GB" dirty="0"/>
              <a:t>to display a list of the user's </a:t>
            </a:r>
            <a:r>
              <a:rPr lang="en-GB" dirty="0" smtClean="0"/>
              <a:t>previous commands, each of the commands is numbered</a:t>
            </a:r>
          </a:p>
          <a:p>
            <a:r>
              <a:rPr lang="en-GB" dirty="0"/>
              <a:t>Shell maintains a command history, which is a list of the commands previously entered by the user (not necessarily in the current session of working at the terminal). The number of commands which will be held in this list is determined by the value held in the </a:t>
            </a:r>
            <a:r>
              <a:rPr lang="en-GB" b="1" dirty="0"/>
              <a:t>HISTSIZE</a:t>
            </a:r>
            <a:r>
              <a:rPr lang="en-GB" dirty="0"/>
              <a:t> variable, the default setting being </a:t>
            </a:r>
            <a:r>
              <a:rPr lang="en-GB" b="1" dirty="0"/>
              <a:t>128</a:t>
            </a:r>
            <a:r>
              <a:rPr lang="en-GB" dirty="0" smtClean="0"/>
              <a:t>.</a:t>
            </a:r>
          </a:p>
          <a:p>
            <a:r>
              <a:rPr lang="en-GB" dirty="0" smtClean="0"/>
              <a:t>edit </a:t>
            </a:r>
            <a:r>
              <a:rPr lang="en-GB" dirty="0"/>
              <a:t>and then re-use commands which have been entered earlier, and is particularly useful when the user is carrying out tasks such as editing programs, compiling them, re-editing them, re-compiling </a:t>
            </a:r>
            <a:r>
              <a:rPr lang="en-GB" dirty="0" err="1"/>
              <a:t>etc</a:t>
            </a:r>
            <a:endParaRPr lang="en-GB" dirty="0"/>
          </a:p>
        </p:txBody>
      </p:sp>
    </p:spTree>
    <p:extLst>
      <p:ext uri="{BB962C8B-B14F-4D97-AF65-F5344CB8AC3E}">
        <p14:creationId xmlns:p14="http://schemas.microsoft.com/office/powerpoint/2010/main" val="4015019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58" y="332656"/>
            <a:ext cx="8229600" cy="636680"/>
          </a:xfrm>
        </p:spPr>
        <p:txBody>
          <a:bodyPr>
            <a:normAutofit fontScale="90000"/>
          </a:bodyPr>
          <a:lstStyle/>
          <a:p>
            <a:pPr algn="ctr"/>
            <a:r>
              <a:rPr lang="en-GB" dirty="0"/>
              <a:t>Linux Command - </a:t>
            </a:r>
            <a:r>
              <a:rPr lang="en-GB" b="1" dirty="0">
                <a:solidFill>
                  <a:srgbClr val="FF0000"/>
                </a:solidFill>
              </a:rPr>
              <a:t>history</a:t>
            </a:r>
          </a:p>
        </p:txBody>
      </p:sp>
      <p:sp>
        <p:nvSpPr>
          <p:cNvPr id="3" name="Content Placeholder 2"/>
          <p:cNvSpPr>
            <a:spLocks noGrp="1"/>
          </p:cNvSpPr>
          <p:nvPr>
            <p:ph idx="1"/>
          </p:nvPr>
        </p:nvSpPr>
        <p:spPr>
          <a:xfrm>
            <a:off x="457200" y="908720"/>
            <a:ext cx="8229600" cy="5832648"/>
          </a:xfrm>
        </p:spPr>
        <p:txBody>
          <a:bodyPr>
            <a:normAutofit fontScale="92500" lnSpcReduction="20000"/>
          </a:bodyPr>
          <a:lstStyle/>
          <a:p>
            <a:r>
              <a:rPr lang="en-GB" dirty="0" smtClean="0"/>
              <a:t>Repeat the previous command (4 options):</a:t>
            </a:r>
          </a:p>
          <a:p>
            <a:pPr lvl="1"/>
            <a:r>
              <a:rPr lang="en-GB" dirty="0"/>
              <a:t>Use the </a:t>
            </a:r>
            <a:r>
              <a:rPr lang="en-GB" b="1" dirty="0"/>
              <a:t>up arrow</a:t>
            </a:r>
            <a:r>
              <a:rPr lang="en-GB" dirty="0"/>
              <a:t> to view the previous command and press enter to execute </a:t>
            </a:r>
            <a:r>
              <a:rPr lang="en-GB" dirty="0" smtClean="0"/>
              <a:t>it</a:t>
            </a:r>
          </a:p>
          <a:p>
            <a:pPr lvl="1"/>
            <a:r>
              <a:rPr lang="en-GB" dirty="0"/>
              <a:t>Type </a:t>
            </a:r>
            <a:r>
              <a:rPr lang="en-GB" b="1" dirty="0"/>
              <a:t>!!</a:t>
            </a:r>
            <a:r>
              <a:rPr lang="en-GB" dirty="0"/>
              <a:t> and press enter from the command </a:t>
            </a:r>
            <a:r>
              <a:rPr lang="en-GB" dirty="0" smtClean="0"/>
              <a:t>line</a:t>
            </a:r>
          </a:p>
          <a:p>
            <a:pPr lvl="1"/>
            <a:r>
              <a:rPr lang="en-GB" dirty="0"/>
              <a:t>Type </a:t>
            </a:r>
            <a:r>
              <a:rPr lang="en-GB" b="1" dirty="0"/>
              <a:t>!-1</a:t>
            </a:r>
            <a:r>
              <a:rPr lang="en-GB" dirty="0"/>
              <a:t> and press enter from the command </a:t>
            </a:r>
            <a:r>
              <a:rPr lang="en-GB" dirty="0" smtClean="0"/>
              <a:t>line</a:t>
            </a:r>
          </a:p>
          <a:p>
            <a:pPr lvl="1"/>
            <a:r>
              <a:rPr lang="en-GB" dirty="0"/>
              <a:t>Press </a:t>
            </a:r>
            <a:r>
              <a:rPr lang="en-GB" b="1" dirty="0" err="1"/>
              <a:t>Control+P</a:t>
            </a:r>
            <a:r>
              <a:rPr lang="en-GB" dirty="0"/>
              <a:t> will display the previous command, press enter to execute </a:t>
            </a:r>
            <a:r>
              <a:rPr lang="en-GB" dirty="0" smtClean="0"/>
              <a:t>it</a:t>
            </a:r>
          </a:p>
          <a:p>
            <a:r>
              <a:rPr lang="en-GB" dirty="0" smtClean="0"/>
              <a:t>Execute a specific command from history</a:t>
            </a:r>
          </a:p>
          <a:p>
            <a:pPr lvl="1"/>
            <a:r>
              <a:rPr lang="en-GB" b="1" dirty="0" smtClean="0"/>
              <a:t>!</a:t>
            </a:r>
            <a:r>
              <a:rPr lang="en-GB" b="1" i="1" dirty="0" smtClean="0"/>
              <a:t>&lt;number&gt;</a:t>
            </a:r>
          </a:p>
          <a:p>
            <a:pPr marL="393192" lvl="1" indent="0">
              <a:buNone/>
            </a:pPr>
            <a:r>
              <a:rPr lang="en-GB" dirty="0">
                <a:solidFill>
                  <a:srgbClr val="FF0000"/>
                </a:solidFill>
              </a:rPr>
              <a:t># </a:t>
            </a:r>
            <a:r>
              <a:rPr lang="en-GB" b="1" dirty="0">
                <a:solidFill>
                  <a:srgbClr val="FF0000"/>
                </a:solidFill>
              </a:rPr>
              <a:t>history | more</a:t>
            </a:r>
            <a:r>
              <a:rPr lang="en-GB" dirty="0">
                <a:solidFill>
                  <a:srgbClr val="FF0000"/>
                </a:solidFill>
              </a:rPr>
              <a:t> </a:t>
            </a:r>
            <a:endParaRPr lang="en-GB" dirty="0" smtClean="0">
              <a:solidFill>
                <a:srgbClr val="FF0000"/>
              </a:solidFill>
            </a:endParaRPr>
          </a:p>
          <a:p>
            <a:pPr marL="393192" lvl="1" indent="0">
              <a:buNone/>
            </a:pPr>
            <a:r>
              <a:rPr lang="en-GB" dirty="0" smtClean="0"/>
              <a:t>1 </a:t>
            </a:r>
            <a:r>
              <a:rPr lang="en-GB" dirty="0"/>
              <a:t>service network restart </a:t>
            </a:r>
            <a:endParaRPr lang="en-GB" dirty="0" smtClean="0"/>
          </a:p>
          <a:p>
            <a:pPr marL="393192" lvl="1" indent="0">
              <a:buNone/>
            </a:pPr>
            <a:r>
              <a:rPr lang="en-GB" dirty="0" smtClean="0"/>
              <a:t>2 </a:t>
            </a:r>
            <a:r>
              <a:rPr lang="en-GB" dirty="0"/>
              <a:t>exit </a:t>
            </a:r>
            <a:endParaRPr lang="en-GB" dirty="0" smtClean="0"/>
          </a:p>
          <a:p>
            <a:pPr marL="393192" lvl="1" indent="0">
              <a:buNone/>
            </a:pPr>
            <a:r>
              <a:rPr lang="en-GB" dirty="0" smtClean="0"/>
              <a:t>3 </a:t>
            </a:r>
            <a:r>
              <a:rPr lang="en-GB" dirty="0"/>
              <a:t>id </a:t>
            </a:r>
            <a:endParaRPr lang="en-GB" dirty="0" smtClean="0"/>
          </a:p>
          <a:p>
            <a:pPr marL="393192" lvl="1" indent="0">
              <a:buNone/>
            </a:pPr>
            <a:r>
              <a:rPr lang="en-GB" dirty="0" smtClean="0"/>
              <a:t>4 </a:t>
            </a:r>
            <a:r>
              <a:rPr lang="en-GB" dirty="0"/>
              <a:t>cat /</a:t>
            </a:r>
            <a:r>
              <a:rPr lang="en-GB" dirty="0" err="1"/>
              <a:t>etc</a:t>
            </a:r>
            <a:r>
              <a:rPr lang="en-GB" dirty="0"/>
              <a:t>/</a:t>
            </a:r>
            <a:r>
              <a:rPr lang="en-GB" dirty="0" err="1"/>
              <a:t>redhat</a:t>
            </a:r>
            <a:r>
              <a:rPr lang="en-GB" dirty="0"/>
              <a:t>-release </a:t>
            </a:r>
            <a:endParaRPr lang="en-GB" dirty="0" smtClean="0"/>
          </a:p>
          <a:p>
            <a:pPr marL="393192" lvl="1" indent="0">
              <a:buNone/>
            </a:pPr>
            <a:r>
              <a:rPr lang="en-GB" dirty="0" smtClean="0">
                <a:solidFill>
                  <a:srgbClr val="FF0000"/>
                </a:solidFill>
              </a:rPr>
              <a:t># </a:t>
            </a:r>
            <a:r>
              <a:rPr lang="en-GB" b="1" dirty="0">
                <a:solidFill>
                  <a:srgbClr val="FF0000"/>
                </a:solidFill>
              </a:rPr>
              <a:t>!4</a:t>
            </a:r>
            <a:r>
              <a:rPr lang="en-GB" dirty="0">
                <a:solidFill>
                  <a:srgbClr val="FF0000"/>
                </a:solidFill>
              </a:rPr>
              <a:t> </a:t>
            </a:r>
            <a:endParaRPr lang="en-GB" dirty="0" smtClean="0">
              <a:solidFill>
                <a:srgbClr val="FF0000"/>
              </a:solidFill>
            </a:endParaRPr>
          </a:p>
          <a:p>
            <a:pPr marL="393192" lvl="1" indent="0">
              <a:buNone/>
            </a:pPr>
            <a:r>
              <a:rPr lang="en-GB" dirty="0" smtClean="0"/>
              <a:t>cat </a:t>
            </a:r>
            <a:r>
              <a:rPr lang="en-GB" dirty="0"/>
              <a:t>/</a:t>
            </a:r>
            <a:r>
              <a:rPr lang="en-GB" dirty="0" err="1"/>
              <a:t>etc</a:t>
            </a:r>
            <a:r>
              <a:rPr lang="en-GB" dirty="0"/>
              <a:t>/</a:t>
            </a:r>
            <a:r>
              <a:rPr lang="en-GB" dirty="0" err="1"/>
              <a:t>redhat</a:t>
            </a:r>
            <a:r>
              <a:rPr lang="en-GB" dirty="0"/>
              <a:t>-release </a:t>
            </a:r>
            <a:endParaRPr lang="en-GB" dirty="0" smtClean="0"/>
          </a:p>
          <a:p>
            <a:pPr marL="393192" lvl="1" indent="0">
              <a:buNone/>
            </a:pPr>
            <a:r>
              <a:rPr lang="en-GB" dirty="0" smtClean="0"/>
              <a:t>Fedora </a:t>
            </a:r>
            <a:r>
              <a:rPr lang="en-GB" dirty="0"/>
              <a:t>release 9 (Sulphur)</a:t>
            </a:r>
            <a:endParaRPr lang="en-GB" b="1" i="1"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pPr marL="0" indent="0">
              <a:buNone/>
            </a:pPr>
            <a:endParaRPr lang="en-GB" dirty="0" smtClean="0"/>
          </a:p>
          <a:p>
            <a:endParaRPr lang="en-GB" dirty="0"/>
          </a:p>
        </p:txBody>
      </p:sp>
    </p:spTree>
    <p:extLst>
      <p:ext uri="{BB962C8B-B14F-4D97-AF65-F5344CB8AC3E}">
        <p14:creationId xmlns:p14="http://schemas.microsoft.com/office/powerpoint/2010/main" val="2835202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80696"/>
          </a:xfrm>
        </p:spPr>
        <p:txBody>
          <a:bodyPr>
            <a:normAutofit fontScale="90000"/>
          </a:bodyPr>
          <a:lstStyle/>
          <a:p>
            <a:pPr algn="ctr"/>
            <a:r>
              <a:rPr lang="en-GB" dirty="0"/>
              <a:t>Linux Command - </a:t>
            </a:r>
            <a:r>
              <a:rPr lang="en-GB" b="1" dirty="0">
                <a:solidFill>
                  <a:srgbClr val="FF0000"/>
                </a:solidFill>
              </a:rPr>
              <a:t>history</a:t>
            </a:r>
          </a:p>
        </p:txBody>
      </p:sp>
      <p:sp>
        <p:nvSpPr>
          <p:cNvPr id="3" name="Content Placeholder 2"/>
          <p:cNvSpPr>
            <a:spLocks noGrp="1"/>
          </p:cNvSpPr>
          <p:nvPr>
            <p:ph idx="1"/>
          </p:nvPr>
        </p:nvSpPr>
        <p:spPr>
          <a:xfrm>
            <a:off x="467544" y="980728"/>
            <a:ext cx="8229600" cy="5877272"/>
          </a:xfrm>
        </p:spPr>
        <p:txBody>
          <a:bodyPr>
            <a:normAutofit fontScale="92500"/>
          </a:bodyPr>
          <a:lstStyle/>
          <a:p>
            <a:r>
              <a:rPr lang="en-GB" dirty="0" smtClean="0"/>
              <a:t>Execute previous command that starts with a specific word:</a:t>
            </a:r>
          </a:p>
          <a:p>
            <a:pPr lvl="1"/>
            <a:r>
              <a:rPr lang="en-GB" dirty="0"/>
              <a:t>Type ! followed by the starting few letters of the command that you would like to </a:t>
            </a:r>
            <a:r>
              <a:rPr lang="en-GB" dirty="0" smtClean="0"/>
              <a:t>re-execute</a:t>
            </a:r>
          </a:p>
          <a:p>
            <a:r>
              <a:rPr lang="en-GB" dirty="0" smtClean="0"/>
              <a:t>Search the history</a:t>
            </a:r>
          </a:p>
          <a:p>
            <a:pPr lvl="1"/>
            <a:r>
              <a:rPr lang="en-GB" b="1" dirty="0" smtClean="0"/>
              <a:t>Ctrl R</a:t>
            </a:r>
            <a:r>
              <a:rPr lang="en-GB" dirty="0" smtClean="0"/>
              <a:t> and type the keyword at the prompt</a:t>
            </a:r>
          </a:p>
          <a:p>
            <a:pPr marL="393192" lvl="1" indent="0">
              <a:buNone/>
            </a:pPr>
            <a:r>
              <a:rPr lang="en-GB" dirty="0"/>
              <a:t># [Press </a:t>
            </a:r>
            <a:r>
              <a:rPr lang="en-GB" b="1" dirty="0" err="1"/>
              <a:t>Ctrl+R</a:t>
            </a:r>
            <a:r>
              <a:rPr lang="en-GB" dirty="0"/>
              <a:t> from the command prompt, which will display the reverse-</a:t>
            </a:r>
            <a:r>
              <a:rPr lang="en-GB" dirty="0" err="1"/>
              <a:t>i</a:t>
            </a:r>
            <a:r>
              <a:rPr lang="en-GB" dirty="0"/>
              <a:t>-search prompt] </a:t>
            </a:r>
            <a:endParaRPr lang="en-GB" dirty="0" smtClean="0"/>
          </a:p>
          <a:p>
            <a:pPr marL="393192" lvl="1" indent="0">
              <a:buNone/>
            </a:pPr>
            <a:r>
              <a:rPr lang="en-GB" dirty="0" smtClean="0"/>
              <a:t>(</a:t>
            </a:r>
            <a:r>
              <a:rPr lang="en-GB" dirty="0"/>
              <a:t>reverse-</a:t>
            </a:r>
            <a:r>
              <a:rPr lang="en-GB" dirty="0" err="1"/>
              <a:t>i</a:t>
            </a:r>
            <a:r>
              <a:rPr lang="en-GB" dirty="0"/>
              <a:t>-search)`</a:t>
            </a:r>
            <a:r>
              <a:rPr lang="en-GB" b="1" dirty="0"/>
              <a:t>red</a:t>
            </a:r>
            <a:r>
              <a:rPr lang="en-GB" dirty="0"/>
              <a:t>': cat /</a:t>
            </a:r>
            <a:r>
              <a:rPr lang="en-GB" dirty="0" err="1"/>
              <a:t>etc</a:t>
            </a:r>
            <a:r>
              <a:rPr lang="en-GB" dirty="0"/>
              <a:t>/</a:t>
            </a:r>
            <a:r>
              <a:rPr lang="en-GB" dirty="0" err="1"/>
              <a:t>redhat</a:t>
            </a:r>
            <a:r>
              <a:rPr lang="en-GB" dirty="0"/>
              <a:t>-release </a:t>
            </a:r>
            <a:endParaRPr lang="en-GB" dirty="0" smtClean="0"/>
          </a:p>
          <a:p>
            <a:pPr marL="393192" lvl="1" indent="0">
              <a:buNone/>
            </a:pPr>
            <a:r>
              <a:rPr lang="en-GB" dirty="0" smtClean="0"/>
              <a:t>[</a:t>
            </a:r>
            <a:r>
              <a:rPr lang="en-GB" dirty="0"/>
              <a:t>Note: Press </a:t>
            </a:r>
            <a:r>
              <a:rPr lang="en-GB" b="1" dirty="0"/>
              <a:t>enter when you see your command</a:t>
            </a:r>
            <a:r>
              <a:rPr lang="en-GB" dirty="0"/>
              <a:t>, which will execute the command from the history] </a:t>
            </a:r>
            <a:endParaRPr lang="en-GB" dirty="0" smtClean="0"/>
          </a:p>
          <a:p>
            <a:pPr marL="393192" lvl="1" indent="0">
              <a:buNone/>
            </a:pPr>
            <a:r>
              <a:rPr lang="en-GB" dirty="0" smtClean="0"/>
              <a:t># </a:t>
            </a:r>
            <a:r>
              <a:rPr lang="en-GB" dirty="0"/>
              <a:t>cat /</a:t>
            </a:r>
            <a:r>
              <a:rPr lang="en-GB" dirty="0" err="1"/>
              <a:t>etc</a:t>
            </a:r>
            <a:r>
              <a:rPr lang="en-GB" dirty="0"/>
              <a:t>/</a:t>
            </a:r>
            <a:r>
              <a:rPr lang="en-GB" dirty="0" err="1"/>
              <a:t>redhat</a:t>
            </a:r>
            <a:r>
              <a:rPr lang="en-GB" dirty="0"/>
              <a:t>-release </a:t>
            </a:r>
            <a:endParaRPr lang="en-GB" dirty="0" smtClean="0"/>
          </a:p>
          <a:p>
            <a:pPr marL="393192" lvl="1" indent="0">
              <a:buNone/>
            </a:pPr>
            <a:r>
              <a:rPr lang="en-GB" dirty="0" smtClean="0"/>
              <a:t>Fedora </a:t>
            </a:r>
            <a:r>
              <a:rPr lang="en-GB" dirty="0"/>
              <a:t>release 9 (Sulphur</a:t>
            </a:r>
            <a:r>
              <a:rPr lang="en-GB" dirty="0" smtClean="0"/>
              <a:t>)</a:t>
            </a:r>
          </a:p>
          <a:p>
            <a:r>
              <a:rPr lang="en-GB" dirty="0" smtClean="0"/>
              <a:t>Clear the history </a:t>
            </a:r>
          </a:p>
          <a:p>
            <a:pPr lvl="1"/>
            <a:r>
              <a:rPr lang="en-GB" dirty="0"/>
              <a:t>h</a:t>
            </a:r>
            <a:r>
              <a:rPr lang="en-GB" dirty="0" smtClean="0"/>
              <a:t>istory -c</a:t>
            </a:r>
          </a:p>
          <a:p>
            <a:pPr lvl="1"/>
            <a:endParaRPr lang="en-GB" dirty="0"/>
          </a:p>
        </p:txBody>
      </p:sp>
    </p:spTree>
    <p:extLst>
      <p:ext uri="{BB962C8B-B14F-4D97-AF65-F5344CB8AC3E}">
        <p14:creationId xmlns:p14="http://schemas.microsoft.com/office/powerpoint/2010/main" val="412287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708688"/>
          </a:xfrm>
        </p:spPr>
        <p:txBody>
          <a:bodyPr>
            <a:normAutofit fontScale="90000"/>
          </a:bodyPr>
          <a:lstStyle/>
          <a:p>
            <a:pPr algn="ctr"/>
            <a:r>
              <a:rPr lang="en-GB" dirty="0" smtClean="0"/>
              <a:t>What is a process?</a:t>
            </a:r>
            <a:endParaRPr lang="en-GB" dirty="0"/>
          </a:p>
        </p:txBody>
      </p:sp>
      <p:sp>
        <p:nvSpPr>
          <p:cNvPr id="3" name="Content Placeholder 2"/>
          <p:cNvSpPr>
            <a:spLocks noGrp="1"/>
          </p:cNvSpPr>
          <p:nvPr>
            <p:ph idx="1"/>
          </p:nvPr>
        </p:nvSpPr>
        <p:spPr>
          <a:xfrm>
            <a:off x="457200" y="1484784"/>
            <a:ext cx="8229600" cy="4839816"/>
          </a:xfrm>
        </p:spPr>
        <p:txBody>
          <a:bodyPr/>
          <a:lstStyle/>
          <a:p>
            <a:r>
              <a:rPr lang="en-GB" dirty="0" smtClean="0"/>
              <a:t>process </a:t>
            </a:r>
            <a:r>
              <a:rPr lang="en-GB" dirty="0"/>
              <a:t>- an executing </a:t>
            </a:r>
            <a:r>
              <a:rPr lang="en-GB" dirty="0" smtClean="0"/>
              <a:t>program</a:t>
            </a:r>
            <a:r>
              <a:rPr lang="en-GB" dirty="0"/>
              <a:t>, together with its associated environment </a:t>
            </a:r>
            <a:endParaRPr lang="en-GB" dirty="0" smtClean="0"/>
          </a:p>
          <a:p>
            <a:pPr lvl="1"/>
            <a:r>
              <a:rPr lang="en-GB" dirty="0" smtClean="0"/>
              <a:t>A </a:t>
            </a:r>
            <a:r>
              <a:rPr lang="en-GB" dirty="0"/>
              <a:t>program can only be considered to be a process when it has been loaded into main memory and started to </a:t>
            </a:r>
            <a:r>
              <a:rPr lang="en-GB" dirty="0" smtClean="0"/>
              <a:t>execute</a:t>
            </a:r>
          </a:p>
          <a:p>
            <a:r>
              <a:rPr lang="en-GB" dirty="0"/>
              <a:t>environment - includes information about the user ID, the user's home directory, the current working directory, and details on where the program is physically </a:t>
            </a:r>
            <a:r>
              <a:rPr lang="en-GB" dirty="0" smtClean="0"/>
              <a:t>located</a:t>
            </a:r>
          </a:p>
          <a:p>
            <a:pPr lvl="1"/>
            <a:r>
              <a:rPr lang="en-GB" dirty="0"/>
              <a:t>Processes inherit their environment from the process, which called them</a:t>
            </a:r>
          </a:p>
        </p:txBody>
      </p:sp>
      <p:sp>
        <p:nvSpPr>
          <p:cNvPr id="4" name="Footer Placeholder 3"/>
          <p:cNvSpPr>
            <a:spLocks noGrp="1"/>
          </p:cNvSpPr>
          <p:nvPr>
            <p:ph type="ftr" sz="quarter" idx="11"/>
          </p:nvPr>
        </p:nvSpPr>
        <p:spPr/>
        <p:txBody>
          <a:bodyPr/>
          <a:lstStyle/>
          <a:p>
            <a:r>
              <a:rPr lang="en-GB" smtClean="0"/>
              <a:t>Manipulating Processes</a:t>
            </a:r>
            <a:endParaRPr lang="en-GB" dirty="0"/>
          </a:p>
        </p:txBody>
      </p:sp>
    </p:spTree>
    <p:extLst>
      <p:ext uri="{BB962C8B-B14F-4D97-AF65-F5344CB8AC3E}">
        <p14:creationId xmlns:p14="http://schemas.microsoft.com/office/powerpoint/2010/main" val="38253804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80696"/>
          </a:xfrm>
        </p:spPr>
        <p:txBody>
          <a:bodyPr>
            <a:normAutofit fontScale="90000"/>
          </a:bodyPr>
          <a:lstStyle/>
          <a:p>
            <a:pPr algn="ctr"/>
            <a:r>
              <a:rPr lang="en-GB" dirty="0"/>
              <a:t>Linux Command - </a:t>
            </a:r>
            <a:r>
              <a:rPr lang="en-GB" b="1" dirty="0">
                <a:solidFill>
                  <a:srgbClr val="FF0000"/>
                </a:solidFill>
              </a:rPr>
              <a:t>history</a:t>
            </a:r>
          </a:p>
        </p:txBody>
      </p:sp>
      <p:sp>
        <p:nvSpPr>
          <p:cNvPr id="3" name="Content Placeholder 2"/>
          <p:cNvSpPr>
            <a:spLocks noGrp="1"/>
          </p:cNvSpPr>
          <p:nvPr>
            <p:ph idx="1"/>
          </p:nvPr>
        </p:nvSpPr>
        <p:spPr>
          <a:xfrm>
            <a:off x="467544" y="980728"/>
            <a:ext cx="8229600" cy="5877272"/>
          </a:xfrm>
        </p:spPr>
        <p:txBody>
          <a:bodyPr>
            <a:normAutofit lnSpcReduction="10000"/>
          </a:bodyPr>
          <a:lstStyle/>
          <a:p>
            <a:r>
              <a:rPr lang="en-GB" dirty="0"/>
              <a:t>edit a command from history before executing </a:t>
            </a:r>
            <a:r>
              <a:rPr lang="en-GB" dirty="0" smtClean="0"/>
              <a:t>it</a:t>
            </a:r>
          </a:p>
          <a:p>
            <a:pPr lvl="1"/>
            <a:r>
              <a:rPr lang="en-GB" dirty="0" smtClean="0"/>
              <a:t>Use the </a:t>
            </a:r>
            <a:r>
              <a:rPr lang="en-GB" b="1" dirty="0" smtClean="0"/>
              <a:t>up arrow </a:t>
            </a:r>
            <a:r>
              <a:rPr lang="en-GB" dirty="0" smtClean="0"/>
              <a:t>to get the correct command then use arrow keys to move along command and make changes</a:t>
            </a:r>
          </a:p>
          <a:p>
            <a:pPr lvl="1"/>
            <a:r>
              <a:rPr lang="en-GB" dirty="0" smtClean="0"/>
              <a:t>Use </a:t>
            </a:r>
            <a:r>
              <a:rPr lang="en-GB" b="1" dirty="0" smtClean="0"/>
              <a:t>Ctrl R</a:t>
            </a:r>
            <a:r>
              <a:rPr lang="en-GB" dirty="0" smtClean="0"/>
              <a:t> to search for a previous command and then use arrow keys to alter the command</a:t>
            </a:r>
          </a:p>
          <a:p>
            <a:r>
              <a:rPr lang="en-GB" dirty="0"/>
              <a:t>execute a different command but use the same parameter from the command that you’ve just </a:t>
            </a:r>
            <a:r>
              <a:rPr lang="en-GB" dirty="0" smtClean="0"/>
              <a:t>searched</a:t>
            </a:r>
          </a:p>
          <a:p>
            <a:pPr marL="0" indent="0">
              <a:buNone/>
            </a:pPr>
            <a:r>
              <a:rPr lang="en-GB" dirty="0" smtClean="0"/>
              <a:t>	# </a:t>
            </a:r>
            <a:r>
              <a:rPr lang="en-GB" b="1" dirty="0" err="1"/>
              <a:t>cp</a:t>
            </a:r>
            <a:r>
              <a:rPr lang="en-GB" b="1" dirty="0"/>
              <a:t> test.txt test2.txt</a:t>
            </a:r>
            <a:r>
              <a:rPr lang="en-GB" dirty="0"/>
              <a:t> </a:t>
            </a:r>
            <a:r>
              <a:rPr lang="en-GB" dirty="0" smtClean="0"/>
              <a:t>	# </a:t>
            </a:r>
            <a:r>
              <a:rPr lang="en-GB" b="1" dirty="0" err="1" smtClean="0"/>
              <a:t>cp</a:t>
            </a:r>
            <a:r>
              <a:rPr lang="en-GB" b="1" dirty="0" smtClean="0"/>
              <a:t> test.txt test2.txt</a:t>
            </a:r>
            <a:r>
              <a:rPr lang="en-GB" dirty="0" smtClean="0"/>
              <a:t> </a:t>
            </a:r>
          </a:p>
          <a:p>
            <a:pPr marL="0" indent="0">
              <a:buNone/>
            </a:pPr>
            <a:r>
              <a:rPr lang="en-GB" dirty="0"/>
              <a:t>	</a:t>
            </a:r>
            <a:r>
              <a:rPr lang="en-GB" dirty="0" smtClean="0"/>
              <a:t># </a:t>
            </a:r>
            <a:r>
              <a:rPr lang="en-GB" b="1" dirty="0" err="1" smtClean="0"/>
              <a:t>ls</a:t>
            </a:r>
            <a:r>
              <a:rPr lang="en-GB" b="1" dirty="0" smtClean="0"/>
              <a:t> -l !^</a:t>
            </a:r>
            <a:r>
              <a:rPr lang="en-GB" dirty="0" smtClean="0"/>
              <a:t>			# </a:t>
            </a:r>
            <a:r>
              <a:rPr lang="en-GB" b="1" dirty="0" err="1"/>
              <a:t>ls</a:t>
            </a:r>
            <a:r>
              <a:rPr lang="en-GB" b="1" dirty="0"/>
              <a:t> -l !!:$</a:t>
            </a:r>
            <a:r>
              <a:rPr lang="en-GB" dirty="0"/>
              <a:t> </a:t>
            </a:r>
            <a:endParaRPr lang="en-GB" dirty="0" smtClean="0"/>
          </a:p>
          <a:p>
            <a:pPr marL="0" indent="0">
              <a:buNone/>
            </a:pPr>
            <a:r>
              <a:rPr lang="en-GB" dirty="0"/>
              <a:t>	</a:t>
            </a:r>
            <a:r>
              <a:rPr lang="en-GB" dirty="0" err="1" smtClean="0"/>
              <a:t>ls</a:t>
            </a:r>
            <a:r>
              <a:rPr lang="en-GB" dirty="0" smtClean="0"/>
              <a:t> –l test.txt			</a:t>
            </a:r>
            <a:r>
              <a:rPr lang="en-GB" dirty="0" err="1" smtClean="0"/>
              <a:t>ls</a:t>
            </a:r>
            <a:r>
              <a:rPr lang="en-GB" dirty="0" smtClean="0"/>
              <a:t> –l test2.txt</a:t>
            </a:r>
          </a:p>
          <a:p>
            <a:pPr lvl="1"/>
            <a:r>
              <a:rPr lang="en-GB" b="1" dirty="0" smtClean="0"/>
              <a:t>!^ </a:t>
            </a:r>
            <a:r>
              <a:rPr lang="en-GB" dirty="0"/>
              <a:t>is used to give the </a:t>
            </a:r>
            <a:r>
              <a:rPr lang="en-GB" dirty="0" smtClean="0"/>
              <a:t>first argument </a:t>
            </a:r>
            <a:r>
              <a:rPr lang="en-GB" dirty="0"/>
              <a:t>from the previous command to the current </a:t>
            </a:r>
            <a:r>
              <a:rPr lang="en-GB" dirty="0" smtClean="0"/>
              <a:t>command</a:t>
            </a:r>
            <a:endParaRPr lang="en-GB" b="1" dirty="0" smtClean="0"/>
          </a:p>
          <a:p>
            <a:pPr lvl="1"/>
            <a:r>
              <a:rPr lang="en-GB" b="1" dirty="0" smtClean="0"/>
              <a:t>!!:$</a:t>
            </a:r>
            <a:r>
              <a:rPr lang="en-GB" dirty="0" smtClean="0"/>
              <a:t> is used to give the last argument from the previous command to the current command</a:t>
            </a:r>
            <a:endParaRPr lang="en-GB" dirty="0"/>
          </a:p>
        </p:txBody>
      </p:sp>
    </p:spTree>
    <p:extLst>
      <p:ext uri="{BB962C8B-B14F-4D97-AF65-F5344CB8AC3E}">
        <p14:creationId xmlns:p14="http://schemas.microsoft.com/office/powerpoint/2010/main" val="1924920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ACTIVITY</a:t>
            </a:r>
            <a:endParaRPr lang="en-GB" dirty="0"/>
          </a:p>
        </p:txBody>
      </p:sp>
      <p:sp>
        <p:nvSpPr>
          <p:cNvPr id="3" name="Content Placeholder 2"/>
          <p:cNvSpPr>
            <a:spLocks noGrp="1"/>
          </p:cNvSpPr>
          <p:nvPr>
            <p:ph idx="1"/>
          </p:nvPr>
        </p:nvSpPr>
        <p:spPr/>
        <p:txBody>
          <a:bodyPr/>
          <a:lstStyle/>
          <a:p>
            <a:endParaRPr lang="en-GB" dirty="0" smtClean="0"/>
          </a:p>
          <a:p>
            <a:endParaRPr lang="en-GB" dirty="0"/>
          </a:p>
          <a:p>
            <a:r>
              <a:rPr lang="en-GB"/>
              <a:t>S:\hdomp\Dawn\HND-MUOS\Exercises\Activity6-LinuxCommands6.docx</a:t>
            </a:r>
            <a:endParaRPr lang="en-GB" dirty="0"/>
          </a:p>
        </p:txBody>
      </p:sp>
    </p:spTree>
    <p:extLst>
      <p:ext uri="{BB962C8B-B14F-4D97-AF65-F5344CB8AC3E}">
        <p14:creationId xmlns:p14="http://schemas.microsoft.com/office/powerpoint/2010/main" val="159336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636680"/>
          </a:xfrm>
        </p:spPr>
        <p:txBody>
          <a:bodyPr>
            <a:normAutofit fontScale="90000"/>
          </a:bodyPr>
          <a:lstStyle/>
          <a:p>
            <a:pPr algn="ctr"/>
            <a:r>
              <a:rPr lang="en-GB" dirty="0" smtClean="0"/>
              <a:t>Parent and Child Processes</a:t>
            </a:r>
            <a:endParaRPr lang="en-GB" dirty="0"/>
          </a:p>
        </p:txBody>
      </p:sp>
      <p:sp>
        <p:nvSpPr>
          <p:cNvPr id="3" name="Content Placeholder 2"/>
          <p:cNvSpPr>
            <a:spLocks noGrp="1"/>
          </p:cNvSpPr>
          <p:nvPr>
            <p:ph idx="1"/>
          </p:nvPr>
        </p:nvSpPr>
        <p:spPr>
          <a:xfrm>
            <a:off x="457200" y="1196752"/>
            <a:ext cx="8229600" cy="5544616"/>
          </a:xfrm>
        </p:spPr>
        <p:txBody>
          <a:bodyPr>
            <a:normAutofit fontScale="92500" lnSpcReduction="10000"/>
          </a:bodyPr>
          <a:lstStyle/>
          <a:p>
            <a:r>
              <a:rPr lang="en-GB" dirty="0" smtClean="0"/>
              <a:t>When commands </a:t>
            </a:r>
            <a:r>
              <a:rPr lang="en-GB" dirty="0"/>
              <a:t>are entered at the keyboard, the shell in use creates a new process to run the program. </a:t>
            </a:r>
            <a:endParaRPr lang="en-GB" dirty="0" smtClean="0"/>
          </a:p>
          <a:p>
            <a:pPr lvl="1"/>
            <a:r>
              <a:rPr lang="en-GB" dirty="0" smtClean="0"/>
              <a:t>This </a:t>
            </a:r>
            <a:r>
              <a:rPr lang="en-GB" dirty="0"/>
              <a:t>process inherits its environment from the </a:t>
            </a:r>
            <a:r>
              <a:rPr lang="en-GB" dirty="0" smtClean="0"/>
              <a:t>shell.</a:t>
            </a:r>
          </a:p>
          <a:p>
            <a:r>
              <a:rPr lang="en-GB" dirty="0" smtClean="0"/>
              <a:t>Every </a:t>
            </a:r>
            <a:r>
              <a:rPr lang="en-GB" dirty="0"/>
              <a:t>time a command is entered, it will be executed through its own separate process. </a:t>
            </a:r>
            <a:endParaRPr lang="en-GB" dirty="0" smtClean="0"/>
          </a:p>
          <a:p>
            <a:r>
              <a:rPr lang="en-GB" dirty="0" smtClean="0"/>
              <a:t>The </a:t>
            </a:r>
            <a:r>
              <a:rPr lang="en-GB" dirty="0"/>
              <a:t>shell is referred to as the </a:t>
            </a:r>
            <a:r>
              <a:rPr lang="en-GB" b="1" dirty="0"/>
              <a:t>parent process</a:t>
            </a:r>
            <a:r>
              <a:rPr lang="en-GB" dirty="0"/>
              <a:t> while the command or process being executed is known as the </a:t>
            </a:r>
            <a:r>
              <a:rPr lang="en-GB" b="1" dirty="0"/>
              <a:t>child process</a:t>
            </a:r>
            <a:r>
              <a:rPr lang="en-GB" dirty="0" smtClean="0"/>
              <a:t>.</a:t>
            </a:r>
          </a:p>
          <a:p>
            <a:r>
              <a:rPr lang="en-GB" dirty="0"/>
              <a:t>In general, the parent process waits for the child process to terminate before continuing. </a:t>
            </a:r>
            <a:endParaRPr lang="en-GB" dirty="0" smtClean="0"/>
          </a:p>
          <a:p>
            <a:pPr lvl="1"/>
            <a:r>
              <a:rPr lang="en-GB" dirty="0" smtClean="0"/>
              <a:t>When </a:t>
            </a:r>
            <a:r>
              <a:rPr lang="en-GB" dirty="0"/>
              <a:t>a command is typed at the keyboard </a:t>
            </a:r>
            <a:r>
              <a:rPr lang="en-GB" dirty="0" smtClean="0"/>
              <a:t>the </a:t>
            </a:r>
            <a:r>
              <a:rPr lang="en-GB" dirty="0"/>
              <a:t>prompt does not re-appear until that process has stopped executing. </a:t>
            </a:r>
            <a:endParaRPr lang="en-GB" dirty="0" smtClean="0"/>
          </a:p>
          <a:p>
            <a:pPr lvl="1"/>
            <a:r>
              <a:rPr lang="en-GB" dirty="0" smtClean="0"/>
              <a:t>When </a:t>
            </a:r>
            <a:r>
              <a:rPr lang="en-GB" dirty="0"/>
              <a:t>this does happen, the prompt is displayed indicating that the child process has terminated, and control is returned to the parent process.</a:t>
            </a:r>
          </a:p>
        </p:txBody>
      </p:sp>
      <p:sp>
        <p:nvSpPr>
          <p:cNvPr id="4" name="Footer Placeholder 3"/>
          <p:cNvSpPr>
            <a:spLocks noGrp="1"/>
          </p:cNvSpPr>
          <p:nvPr>
            <p:ph type="ftr" sz="quarter" idx="11"/>
          </p:nvPr>
        </p:nvSpPr>
        <p:spPr/>
        <p:txBody>
          <a:bodyPr/>
          <a:lstStyle/>
          <a:p>
            <a:r>
              <a:rPr lang="en-GB" smtClean="0"/>
              <a:t>Manipulating Processes</a:t>
            </a:r>
            <a:endParaRPr lang="en-GB" dirty="0"/>
          </a:p>
        </p:txBody>
      </p:sp>
    </p:spTree>
    <p:extLst>
      <p:ext uri="{BB962C8B-B14F-4D97-AF65-F5344CB8AC3E}">
        <p14:creationId xmlns:p14="http://schemas.microsoft.com/office/powerpoint/2010/main" val="316275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636680"/>
          </a:xfrm>
        </p:spPr>
        <p:txBody>
          <a:bodyPr>
            <a:normAutofit fontScale="90000"/>
          </a:bodyPr>
          <a:lstStyle/>
          <a:p>
            <a:pPr algn="ctr"/>
            <a:r>
              <a:rPr lang="en-GB" dirty="0" smtClean="0"/>
              <a:t>Process Identifiers</a:t>
            </a:r>
            <a:endParaRPr lang="en-GB" dirty="0"/>
          </a:p>
        </p:txBody>
      </p:sp>
      <p:sp>
        <p:nvSpPr>
          <p:cNvPr id="3" name="Content Placeholder 2"/>
          <p:cNvSpPr>
            <a:spLocks noGrp="1"/>
          </p:cNvSpPr>
          <p:nvPr>
            <p:ph idx="1"/>
          </p:nvPr>
        </p:nvSpPr>
        <p:spPr>
          <a:xfrm>
            <a:off x="457200" y="1268760"/>
            <a:ext cx="8229600" cy="5400600"/>
          </a:xfrm>
        </p:spPr>
        <p:txBody>
          <a:bodyPr>
            <a:normAutofit/>
          </a:bodyPr>
          <a:lstStyle/>
          <a:p>
            <a:r>
              <a:rPr lang="en-GB" b="1" dirty="0"/>
              <a:t>PID</a:t>
            </a:r>
            <a:r>
              <a:rPr lang="en-GB" dirty="0"/>
              <a:t> (Process </a:t>
            </a:r>
            <a:r>
              <a:rPr lang="en-GB" dirty="0" smtClean="0"/>
              <a:t>ID)</a:t>
            </a:r>
          </a:p>
          <a:p>
            <a:pPr lvl="1"/>
            <a:r>
              <a:rPr lang="en-GB" dirty="0" smtClean="0"/>
              <a:t>each </a:t>
            </a:r>
            <a:r>
              <a:rPr lang="en-GB" dirty="0"/>
              <a:t>process is given its own unique </a:t>
            </a:r>
            <a:r>
              <a:rPr lang="en-GB" dirty="0" smtClean="0"/>
              <a:t>ID</a:t>
            </a:r>
          </a:p>
          <a:p>
            <a:pPr lvl="1"/>
            <a:r>
              <a:rPr lang="en-GB" dirty="0" smtClean="0"/>
              <a:t>PID </a:t>
            </a:r>
            <a:r>
              <a:rPr lang="en-GB" dirty="0"/>
              <a:t>is generated by the Operating System, and is guaranteed to be unique among existing processes. </a:t>
            </a:r>
            <a:endParaRPr lang="en-GB" dirty="0" smtClean="0"/>
          </a:p>
          <a:p>
            <a:pPr lvl="1"/>
            <a:r>
              <a:rPr lang="en-GB" dirty="0" smtClean="0"/>
              <a:t>Child </a:t>
            </a:r>
            <a:r>
              <a:rPr lang="en-GB" dirty="0"/>
              <a:t>processes are generally given a higher PID than their parent. </a:t>
            </a:r>
            <a:endParaRPr lang="en-GB" dirty="0" smtClean="0"/>
          </a:p>
          <a:p>
            <a:pPr lvl="1"/>
            <a:r>
              <a:rPr lang="en-GB" dirty="0" smtClean="0"/>
              <a:t>The </a:t>
            </a:r>
            <a:r>
              <a:rPr lang="en-GB" dirty="0"/>
              <a:t>PID gives an indication of the number of processes which have been executed (or are still executing) since the system was powered up. </a:t>
            </a:r>
            <a:endParaRPr lang="en-GB" dirty="0" smtClean="0"/>
          </a:p>
          <a:p>
            <a:pPr lvl="2"/>
            <a:r>
              <a:rPr lang="en-GB" dirty="0" smtClean="0"/>
              <a:t>There </a:t>
            </a:r>
            <a:r>
              <a:rPr lang="en-GB" dirty="0"/>
              <a:t>is an upper limit (usually 32767) for the PIDs, and, when this has been allocated, processes will be allocated PIDs from the list of processes (starting at zero) which are no longer 'alive'. </a:t>
            </a:r>
            <a:endParaRPr lang="en-GB" dirty="0" smtClean="0"/>
          </a:p>
        </p:txBody>
      </p:sp>
      <p:sp>
        <p:nvSpPr>
          <p:cNvPr id="4" name="Footer Placeholder 3"/>
          <p:cNvSpPr>
            <a:spLocks noGrp="1"/>
          </p:cNvSpPr>
          <p:nvPr>
            <p:ph type="ftr" sz="quarter" idx="11"/>
          </p:nvPr>
        </p:nvSpPr>
        <p:spPr/>
        <p:txBody>
          <a:bodyPr/>
          <a:lstStyle/>
          <a:p>
            <a:r>
              <a:rPr lang="en-GB" smtClean="0"/>
              <a:t>Manipulating Processes</a:t>
            </a:r>
            <a:endParaRPr lang="en-GB" dirty="0"/>
          </a:p>
        </p:txBody>
      </p:sp>
    </p:spTree>
    <p:extLst>
      <p:ext uri="{BB962C8B-B14F-4D97-AF65-F5344CB8AC3E}">
        <p14:creationId xmlns:p14="http://schemas.microsoft.com/office/powerpoint/2010/main" val="80824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96720"/>
          </a:xfrm>
        </p:spPr>
        <p:txBody>
          <a:bodyPr>
            <a:normAutofit/>
          </a:bodyPr>
          <a:lstStyle/>
          <a:p>
            <a:pPr algn="ctr"/>
            <a:r>
              <a:rPr lang="en-GB" sz="4000" dirty="0" smtClean="0"/>
              <a:t>Process manipulation command - </a:t>
            </a:r>
            <a:r>
              <a:rPr lang="en-GB" sz="4000" b="1" dirty="0" err="1" smtClean="0">
                <a:solidFill>
                  <a:srgbClr val="FF0000"/>
                </a:solidFill>
              </a:rPr>
              <a:t>ps</a:t>
            </a:r>
            <a:endParaRPr lang="en-GB" sz="4000" b="1" dirty="0">
              <a:solidFill>
                <a:srgbClr val="FF0000"/>
              </a:solidFill>
            </a:endParaRPr>
          </a:p>
        </p:txBody>
      </p:sp>
      <p:sp>
        <p:nvSpPr>
          <p:cNvPr id="3" name="Content Placeholder 2"/>
          <p:cNvSpPr>
            <a:spLocks noGrp="1"/>
          </p:cNvSpPr>
          <p:nvPr>
            <p:ph idx="1"/>
          </p:nvPr>
        </p:nvSpPr>
        <p:spPr/>
        <p:txBody>
          <a:bodyPr/>
          <a:lstStyle/>
          <a:p>
            <a:r>
              <a:rPr lang="en-GB" dirty="0"/>
              <a:t>The </a:t>
            </a:r>
            <a:r>
              <a:rPr lang="en-GB" b="1" dirty="0" err="1">
                <a:solidFill>
                  <a:srgbClr val="FF0000"/>
                </a:solidFill>
              </a:rPr>
              <a:t>ps</a:t>
            </a:r>
            <a:r>
              <a:rPr lang="en-GB" dirty="0">
                <a:solidFill>
                  <a:srgbClr val="FF0000"/>
                </a:solidFill>
              </a:rPr>
              <a:t> </a:t>
            </a:r>
            <a:r>
              <a:rPr lang="en-GB" dirty="0"/>
              <a:t>command will display information on any processes currently running on the system. </a:t>
            </a:r>
            <a:endParaRPr lang="en-GB" dirty="0" smtClean="0"/>
          </a:p>
          <a:p>
            <a:r>
              <a:rPr lang="en-GB" dirty="0" smtClean="0"/>
              <a:t>On </a:t>
            </a:r>
            <a:r>
              <a:rPr lang="en-GB" dirty="0"/>
              <a:t>its own, </a:t>
            </a:r>
            <a:r>
              <a:rPr lang="en-GB" b="1" dirty="0" err="1"/>
              <a:t>ps</a:t>
            </a:r>
            <a:r>
              <a:rPr lang="en-GB" dirty="0"/>
              <a:t> will give details on any processes associated with a particular </a:t>
            </a:r>
            <a:r>
              <a:rPr lang="en-GB" dirty="0" smtClean="0"/>
              <a:t>terminal</a:t>
            </a:r>
          </a:p>
          <a:p>
            <a:pPr marL="0" indent="0">
              <a:buNone/>
            </a:pPr>
            <a:endParaRPr lang="en-GB" dirty="0"/>
          </a:p>
          <a:p>
            <a:pPr marL="0" indent="0">
              <a:buNone/>
            </a:pPr>
            <a:r>
              <a:rPr lang="en-GB" dirty="0" smtClean="0"/>
              <a:t>e.g. PID </a:t>
            </a:r>
            <a:r>
              <a:rPr lang="en-GB" dirty="0"/>
              <a:t>TTY TIME COMMAND </a:t>
            </a:r>
            <a:endParaRPr lang="en-GB" dirty="0" smtClean="0"/>
          </a:p>
          <a:p>
            <a:pPr marL="0" indent="0">
              <a:buNone/>
            </a:pPr>
            <a:r>
              <a:rPr lang="en-GB" dirty="0" smtClean="0"/>
              <a:t>       247 </a:t>
            </a:r>
            <a:r>
              <a:rPr lang="en-GB" dirty="0"/>
              <a:t>tty0p1 0:03 </a:t>
            </a:r>
            <a:r>
              <a:rPr lang="en-GB" dirty="0" err="1"/>
              <a:t>ksh</a:t>
            </a:r>
            <a:r>
              <a:rPr lang="en-GB" dirty="0"/>
              <a:t> </a:t>
            </a:r>
            <a:endParaRPr lang="en-GB" dirty="0" smtClean="0"/>
          </a:p>
          <a:p>
            <a:pPr marL="0" indent="0">
              <a:buNone/>
            </a:pPr>
            <a:r>
              <a:rPr lang="en-GB" dirty="0" smtClean="0"/>
              <a:t>       401 </a:t>
            </a:r>
            <a:r>
              <a:rPr lang="en-GB" dirty="0"/>
              <a:t>tty0p1 0:00 </a:t>
            </a:r>
            <a:r>
              <a:rPr lang="en-GB" dirty="0" err="1"/>
              <a:t>ps</a:t>
            </a:r>
            <a:r>
              <a:rPr lang="en-GB" dirty="0"/>
              <a:t> </a:t>
            </a:r>
            <a:endParaRPr lang="en-GB" dirty="0" smtClean="0"/>
          </a:p>
          <a:p>
            <a:pPr marL="0" indent="0">
              <a:buNone/>
            </a:pPr>
            <a:r>
              <a:rPr lang="en-GB" dirty="0" smtClean="0"/>
              <a:t>       400 </a:t>
            </a:r>
            <a:r>
              <a:rPr lang="en-GB" dirty="0"/>
              <a:t>tty0p1 0:01 area </a:t>
            </a:r>
          </a:p>
        </p:txBody>
      </p:sp>
      <p:sp>
        <p:nvSpPr>
          <p:cNvPr id="4" name="Footer Placeholder 3"/>
          <p:cNvSpPr>
            <a:spLocks noGrp="1"/>
          </p:cNvSpPr>
          <p:nvPr>
            <p:ph type="ftr" sz="quarter" idx="11"/>
          </p:nvPr>
        </p:nvSpPr>
        <p:spPr/>
        <p:txBody>
          <a:bodyPr/>
          <a:lstStyle/>
          <a:p>
            <a:r>
              <a:rPr lang="en-GB" smtClean="0"/>
              <a:t>Manipulating Processes</a:t>
            </a:r>
            <a:endParaRPr lang="en-GB" dirty="0"/>
          </a:p>
        </p:txBody>
      </p:sp>
    </p:spTree>
    <p:extLst>
      <p:ext uri="{BB962C8B-B14F-4D97-AF65-F5344CB8AC3E}">
        <p14:creationId xmlns:p14="http://schemas.microsoft.com/office/powerpoint/2010/main" val="3814385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48072"/>
          </a:xfrm>
        </p:spPr>
        <p:txBody>
          <a:bodyPr>
            <a:normAutofit fontScale="90000"/>
          </a:bodyPr>
          <a:lstStyle/>
          <a:p>
            <a:pPr algn="ctr"/>
            <a:r>
              <a:rPr lang="en-GB" sz="4000" dirty="0" smtClean="0"/>
              <a:t>Process manipulation command - </a:t>
            </a:r>
            <a:r>
              <a:rPr lang="en-GB" sz="4000" b="1" dirty="0" err="1" smtClean="0">
                <a:solidFill>
                  <a:srgbClr val="FF0000"/>
                </a:solidFill>
              </a:rPr>
              <a:t>ps</a:t>
            </a:r>
            <a:endParaRPr lang="en-GB" sz="4000" b="1" dirty="0">
              <a:solidFill>
                <a:srgbClr val="FF0000"/>
              </a:solidFill>
            </a:endParaRPr>
          </a:p>
        </p:txBody>
      </p:sp>
      <p:graphicFrame>
        <p:nvGraphicFramePr>
          <p:cNvPr id="4" name="Content Placeholder 3"/>
          <p:cNvGraphicFramePr>
            <a:graphicFrameLocks/>
          </p:cNvGraphicFramePr>
          <p:nvPr>
            <p:extLst>
              <p:ext uri="{D42A27DB-BD31-4B8C-83A1-F6EECF244321}">
                <p14:modId xmlns:p14="http://schemas.microsoft.com/office/powerpoint/2010/main" val="2080959965"/>
              </p:ext>
            </p:extLst>
          </p:nvPr>
        </p:nvGraphicFramePr>
        <p:xfrm>
          <a:off x="33405" y="1124744"/>
          <a:ext cx="9144000" cy="5394960"/>
        </p:xfrm>
        <a:graphic>
          <a:graphicData uri="http://schemas.openxmlformats.org/drawingml/2006/table">
            <a:tbl>
              <a:tblPr firstRow="1" bandRow="1">
                <a:tableStyleId>{5C22544A-7EE6-4342-B048-85BDC9FD1C3A}</a:tableStyleId>
              </a:tblPr>
              <a:tblGrid>
                <a:gridCol w="1514259"/>
                <a:gridCol w="1800200"/>
                <a:gridCol w="2487847"/>
                <a:gridCol w="3341694"/>
              </a:tblGrid>
              <a:tr h="356036">
                <a:tc>
                  <a:txBody>
                    <a:bodyPr/>
                    <a:lstStyle/>
                    <a:p>
                      <a:r>
                        <a:rPr lang="en-GB" dirty="0" smtClean="0"/>
                        <a:t>COMMAND</a:t>
                      </a:r>
                      <a:endParaRPr lang="en-GB" dirty="0"/>
                    </a:p>
                  </a:txBody>
                  <a:tcPr/>
                </a:tc>
                <a:tc>
                  <a:txBody>
                    <a:bodyPr/>
                    <a:lstStyle/>
                    <a:p>
                      <a:r>
                        <a:rPr lang="en-GB" dirty="0" smtClean="0"/>
                        <a:t>DESCRIPTION</a:t>
                      </a:r>
                      <a:endParaRPr lang="en-GB" dirty="0"/>
                    </a:p>
                  </a:txBody>
                  <a:tcPr/>
                </a:tc>
                <a:tc>
                  <a:txBody>
                    <a:bodyPr/>
                    <a:lstStyle/>
                    <a:p>
                      <a:r>
                        <a:rPr lang="en-GB" dirty="0" smtClean="0"/>
                        <a:t>OPTIONS</a:t>
                      </a:r>
                      <a:endParaRPr lang="en-GB" dirty="0"/>
                    </a:p>
                  </a:txBody>
                  <a:tcPr/>
                </a:tc>
                <a:tc>
                  <a:txBody>
                    <a:bodyPr/>
                    <a:lstStyle/>
                    <a:p>
                      <a:r>
                        <a:rPr lang="en-GB" dirty="0" smtClean="0"/>
                        <a:t>EXAMPLE</a:t>
                      </a:r>
                      <a:endParaRPr lang="en-GB" dirty="0"/>
                    </a:p>
                  </a:txBody>
                  <a:tcPr/>
                </a:tc>
              </a:tr>
              <a:tr h="33230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baseline="0" dirty="0" err="1" smtClean="0"/>
                        <a:t>ps</a:t>
                      </a:r>
                      <a:endParaRPr lang="en-GB" dirty="0" smtClean="0"/>
                    </a:p>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Display information on any processes currently running on the system.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On its own, </a:t>
                      </a:r>
                      <a:r>
                        <a:rPr lang="en-GB" b="1" dirty="0" err="1" smtClean="0"/>
                        <a:t>ps</a:t>
                      </a:r>
                      <a:r>
                        <a:rPr lang="en-GB" dirty="0" smtClean="0"/>
                        <a:t> will give details on any processes associated with a particular terminal</a:t>
                      </a:r>
                      <a:endParaRPr lang="en-GB" dirty="0"/>
                    </a:p>
                  </a:txBody>
                  <a:tcPr/>
                </a:tc>
                <a:tc>
                  <a:txBody>
                    <a:bodyPr/>
                    <a:lstStyle/>
                    <a:p>
                      <a:r>
                        <a:rPr lang="en-GB" b="1" dirty="0" smtClean="0"/>
                        <a:t>-e</a:t>
                      </a:r>
                      <a:endParaRPr lang="en-GB" dirty="0" smtClean="0"/>
                    </a:p>
                    <a:p>
                      <a:r>
                        <a:rPr lang="en-GB" dirty="0" smtClean="0"/>
                        <a:t>Will show information on all processes running on the system, rather than just those associated with a particular terminal</a:t>
                      </a:r>
                    </a:p>
                    <a:p>
                      <a:r>
                        <a:rPr lang="en-GB" b="1" dirty="0" smtClean="0"/>
                        <a:t>-f</a:t>
                      </a:r>
                    </a:p>
                    <a:p>
                      <a:r>
                        <a:rPr lang="en-GB" dirty="0" smtClean="0"/>
                        <a:t>Will display a full listing for the processes</a:t>
                      </a:r>
                    </a:p>
                    <a:p>
                      <a:r>
                        <a:rPr lang="en-GB" b="1" dirty="0" smtClean="0"/>
                        <a:t>-l</a:t>
                      </a:r>
                      <a:endParaRPr lang="en-GB" dirty="0" smtClean="0"/>
                    </a:p>
                    <a:p>
                      <a:r>
                        <a:rPr lang="en-GB" dirty="0" smtClean="0"/>
                        <a:t>Generate a long listing for the processes, which are running</a:t>
                      </a:r>
                    </a:p>
                    <a:p>
                      <a:r>
                        <a:rPr lang="en-GB" dirty="0" smtClean="0"/>
                        <a:t>(shows</a:t>
                      </a:r>
                      <a:r>
                        <a:rPr lang="en-GB" baseline="0" dirty="0" smtClean="0"/>
                        <a:t> all details for each process including </a:t>
                      </a:r>
                      <a:r>
                        <a:rPr lang="en-GB" baseline="0" smtClean="0"/>
                        <a:t>process priority (NI))</a:t>
                      </a:r>
                      <a:endParaRPr lang="en-GB" dirty="0" smtClean="0"/>
                    </a:p>
                    <a:p>
                      <a:endParaRPr lang="en-GB" b="1" dirty="0"/>
                    </a:p>
                  </a:txBody>
                  <a:tcPr/>
                </a:tc>
                <a:tc>
                  <a:txBody>
                    <a:bodyPr/>
                    <a:lstStyle/>
                    <a:p>
                      <a:r>
                        <a:rPr lang="en-GB" b="0" dirty="0" err="1" smtClean="0"/>
                        <a:t>ps</a:t>
                      </a:r>
                      <a:endParaRPr lang="en-GB" b="0" dirty="0" smtClean="0"/>
                    </a:p>
                    <a:p>
                      <a:r>
                        <a:rPr lang="en-GB" dirty="0" smtClean="0"/>
                        <a:t>PID TTY TIME COMMAND </a:t>
                      </a:r>
                    </a:p>
                    <a:p>
                      <a:r>
                        <a:rPr lang="en-GB" dirty="0" smtClean="0"/>
                        <a:t>247 tty0p1 0:03 </a:t>
                      </a:r>
                      <a:r>
                        <a:rPr lang="en-GB" dirty="0" err="1" smtClean="0"/>
                        <a:t>ksh</a:t>
                      </a:r>
                      <a:r>
                        <a:rPr lang="en-GB" dirty="0" smtClean="0"/>
                        <a:t> </a:t>
                      </a:r>
                    </a:p>
                    <a:p>
                      <a:r>
                        <a:rPr lang="en-GB" dirty="0" smtClean="0"/>
                        <a:t>401 tty0p1 0:00 </a:t>
                      </a:r>
                      <a:r>
                        <a:rPr lang="en-GB" dirty="0" err="1" smtClean="0"/>
                        <a:t>ps</a:t>
                      </a:r>
                      <a:r>
                        <a:rPr lang="en-GB" dirty="0" smtClean="0"/>
                        <a:t> </a:t>
                      </a:r>
                    </a:p>
                    <a:p>
                      <a:r>
                        <a:rPr lang="en-GB" dirty="0" smtClean="0"/>
                        <a:t>400 tty0p1 0:01 area </a:t>
                      </a:r>
                      <a:endParaRPr lang="en-GB" b="0" dirty="0" smtClean="0"/>
                    </a:p>
                    <a:p>
                      <a:endParaRPr lang="en-GB" b="0" dirty="0" smtClean="0"/>
                    </a:p>
                    <a:p>
                      <a:r>
                        <a:rPr lang="en-GB" b="0" dirty="0" err="1" smtClean="0"/>
                        <a:t>ps</a:t>
                      </a:r>
                      <a:r>
                        <a:rPr lang="en-GB" b="0" baseline="0" dirty="0" smtClean="0"/>
                        <a:t> –f</a:t>
                      </a:r>
                    </a:p>
                    <a:p>
                      <a:r>
                        <a:rPr lang="en-GB" sz="1200" dirty="0" smtClean="0"/>
                        <a:t>UID PID PPID C STIME TTY TIMECOMMAND </a:t>
                      </a:r>
                      <a:r>
                        <a:rPr lang="en-GB" sz="1200" dirty="0" err="1" smtClean="0"/>
                        <a:t>emf</a:t>
                      </a:r>
                      <a:r>
                        <a:rPr lang="en-GB" sz="1200" dirty="0" smtClean="0"/>
                        <a:t> 247 1 1 09:59:02 tty0p1 0:03 -</a:t>
                      </a:r>
                      <a:r>
                        <a:rPr lang="en-GB" sz="1200" dirty="0" err="1" smtClean="0"/>
                        <a:t>ksh</a:t>
                      </a:r>
                      <a:r>
                        <a:rPr lang="en-GB" sz="1200" dirty="0" smtClean="0"/>
                        <a:t> [</a:t>
                      </a:r>
                      <a:r>
                        <a:rPr lang="en-GB" sz="1200" dirty="0" err="1" smtClean="0"/>
                        <a:t>ksh</a:t>
                      </a:r>
                      <a:r>
                        <a:rPr lang="en-GB" sz="1200" dirty="0" smtClean="0"/>
                        <a:t>] </a:t>
                      </a:r>
                    </a:p>
                    <a:p>
                      <a:r>
                        <a:rPr lang="en-GB" sz="1200" dirty="0" err="1" smtClean="0"/>
                        <a:t>emf</a:t>
                      </a:r>
                      <a:r>
                        <a:rPr lang="en-GB" sz="1200" dirty="0" smtClean="0"/>
                        <a:t> 407 247 13 12:05:08 tty0p1 0:00 </a:t>
                      </a:r>
                      <a:r>
                        <a:rPr lang="en-GB" sz="1200" dirty="0" err="1" smtClean="0"/>
                        <a:t>ps</a:t>
                      </a:r>
                      <a:r>
                        <a:rPr lang="en-GB" sz="1200" dirty="0" smtClean="0"/>
                        <a:t> -</a:t>
                      </a:r>
                      <a:r>
                        <a:rPr lang="en-GB" sz="1200" dirty="0" err="1" smtClean="0"/>
                        <a:t>ef</a:t>
                      </a:r>
                      <a:r>
                        <a:rPr lang="en-GB" sz="1200" dirty="0" smtClean="0"/>
                        <a:t> </a:t>
                      </a:r>
                    </a:p>
                    <a:p>
                      <a:r>
                        <a:rPr lang="en-GB" sz="1200" dirty="0" err="1" smtClean="0"/>
                        <a:t>emf</a:t>
                      </a:r>
                      <a:r>
                        <a:rPr lang="en-GB" sz="1200" dirty="0" smtClean="0"/>
                        <a:t> 406 247 28 12:07:04 tty0p1 0:03 area </a:t>
                      </a:r>
                      <a:endParaRPr lang="en-GB" sz="1200" b="0" dirty="0"/>
                    </a:p>
                  </a:txBody>
                  <a:tcPr/>
                </a:tc>
              </a:tr>
            </a:tbl>
          </a:graphicData>
        </a:graphic>
      </p:graphicFrame>
      <p:sp>
        <p:nvSpPr>
          <p:cNvPr id="3" name="Footer Placeholder 2"/>
          <p:cNvSpPr>
            <a:spLocks noGrp="1"/>
          </p:cNvSpPr>
          <p:nvPr>
            <p:ph type="ftr" sz="quarter" idx="11"/>
          </p:nvPr>
        </p:nvSpPr>
        <p:spPr/>
        <p:txBody>
          <a:bodyPr/>
          <a:lstStyle/>
          <a:p>
            <a:r>
              <a:rPr lang="en-GB" smtClean="0"/>
              <a:t>Manipulating Processes</a:t>
            </a:r>
            <a:endParaRPr lang="en-GB" dirty="0"/>
          </a:p>
        </p:txBody>
      </p:sp>
    </p:spTree>
    <p:extLst>
      <p:ext uri="{BB962C8B-B14F-4D97-AF65-F5344CB8AC3E}">
        <p14:creationId xmlns:p14="http://schemas.microsoft.com/office/powerpoint/2010/main" val="1607491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5184576"/>
          </a:xfrm>
        </p:spPr>
        <p:txBody>
          <a:bodyPr/>
          <a:lstStyle/>
          <a:p>
            <a:r>
              <a:rPr lang="en-GB" b="1" dirty="0" err="1"/>
              <a:t>ps</a:t>
            </a:r>
            <a:r>
              <a:rPr lang="en-GB" b="1" dirty="0"/>
              <a:t> -</a:t>
            </a:r>
            <a:r>
              <a:rPr lang="en-GB" b="1" dirty="0" smtClean="0"/>
              <a:t>el</a:t>
            </a:r>
            <a:r>
              <a:rPr lang="en-GB" dirty="0" smtClean="0"/>
              <a:t> </a:t>
            </a:r>
            <a:r>
              <a:rPr lang="en-GB" dirty="0"/>
              <a:t>command will list all processes running on the system. These will be a combination of processes initialised by the system and processes started by users</a:t>
            </a:r>
            <a:r>
              <a:rPr lang="en-GB" dirty="0" smtClean="0"/>
              <a:t>.  Using these options with the </a:t>
            </a:r>
            <a:r>
              <a:rPr lang="en-GB" dirty="0" err="1" smtClean="0"/>
              <a:t>ps</a:t>
            </a:r>
            <a:r>
              <a:rPr lang="en-GB" dirty="0" smtClean="0"/>
              <a:t> command will give full details of all running processes.</a:t>
            </a:r>
          </a:p>
          <a:p>
            <a:pPr marL="0" indent="0">
              <a:buNone/>
            </a:pPr>
            <a:endParaRPr lang="en-GB" dirty="0" smtClean="0"/>
          </a:p>
          <a:p>
            <a:r>
              <a:rPr lang="en-GB" dirty="0"/>
              <a:t>It is possible that the details about processes are changing as they are accessed by the </a:t>
            </a:r>
            <a:r>
              <a:rPr lang="en-GB" dirty="0" err="1"/>
              <a:t>ps</a:t>
            </a:r>
            <a:r>
              <a:rPr lang="en-GB" dirty="0"/>
              <a:t> command, and, by the time the </a:t>
            </a:r>
            <a:r>
              <a:rPr lang="en-GB" dirty="0" err="1"/>
              <a:t>ps</a:t>
            </a:r>
            <a:r>
              <a:rPr lang="en-GB" dirty="0"/>
              <a:t> command has displayed the details about a process, it may have terminated, and control returned to the parent process</a:t>
            </a:r>
            <a:r>
              <a:rPr lang="en-GB" dirty="0" smtClean="0"/>
              <a:t>.</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Manipulating Processes</a:t>
            </a:r>
            <a:endParaRPr lang="en-GB" dirty="0"/>
          </a:p>
        </p:txBody>
      </p:sp>
      <p:sp>
        <p:nvSpPr>
          <p:cNvPr id="5" name="Title 1"/>
          <p:cNvSpPr txBox="1">
            <a:spLocks/>
          </p:cNvSpPr>
          <p:nvPr/>
        </p:nvSpPr>
        <p:spPr>
          <a:xfrm>
            <a:off x="467544" y="260648"/>
            <a:ext cx="8229600" cy="648072"/>
          </a:xfrm>
          <a:prstGeom prst="rect">
            <a:avLst/>
          </a:prstGeom>
        </p:spPr>
        <p:txBody>
          <a:bodyPr vert="horz" lIns="0" rIns="0" bIns="0" anchor="b">
            <a:normAutofit fontScale="97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GB" sz="4000" dirty="0" smtClean="0"/>
              <a:t>Process manipulation command - </a:t>
            </a:r>
            <a:r>
              <a:rPr lang="en-GB" sz="4000" b="1" dirty="0" err="1" smtClean="0">
                <a:solidFill>
                  <a:srgbClr val="FF0000"/>
                </a:solidFill>
              </a:rPr>
              <a:t>ps</a:t>
            </a:r>
            <a:endParaRPr lang="en-GB" sz="4000" b="1" dirty="0">
              <a:solidFill>
                <a:srgbClr val="FF0000"/>
              </a:solidFill>
            </a:endParaRPr>
          </a:p>
        </p:txBody>
      </p:sp>
    </p:spTree>
    <p:extLst>
      <p:ext uri="{BB962C8B-B14F-4D97-AF65-F5344CB8AC3E}">
        <p14:creationId xmlns:p14="http://schemas.microsoft.com/office/powerpoint/2010/main" val="41938927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4284</TotalTime>
  <Words>3177</Words>
  <Application>Microsoft Office PowerPoint</Application>
  <PresentationFormat>On-screen Show (4:3)</PresentationFormat>
  <Paragraphs>420</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Flow</vt:lpstr>
      <vt:lpstr>HND Networking: Multi User Operating Systems (DH3A 34) Week 5</vt:lpstr>
      <vt:lpstr>Process Scheduling</vt:lpstr>
      <vt:lpstr>Manipulating Processes</vt:lpstr>
      <vt:lpstr>What is a process?</vt:lpstr>
      <vt:lpstr>Parent and Child Processes</vt:lpstr>
      <vt:lpstr>Process Identifiers</vt:lpstr>
      <vt:lpstr>Process manipulation command - ps</vt:lpstr>
      <vt:lpstr>Process manipulation command - ps</vt:lpstr>
      <vt:lpstr>PowerPoint Presentation</vt:lpstr>
      <vt:lpstr>Manipulating Processes</vt:lpstr>
      <vt:lpstr>Manipulating Processes - Exercise</vt:lpstr>
      <vt:lpstr>Background Tasks</vt:lpstr>
      <vt:lpstr>Process manipulation commands – bg,fg</vt:lpstr>
      <vt:lpstr>Process manipulation commands - kill</vt:lpstr>
      <vt:lpstr>Process manipulation commands - kill</vt:lpstr>
      <vt:lpstr>Process manipulation commands - nice</vt:lpstr>
      <vt:lpstr>Process manipulation commands - nice</vt:lpstr>
      <vt:lpstr>Process manipulation commands - nice</vt:lpstr>
      <vt:lpstr>Process manipulation commands - renice</vt:lpstr>
      <vt:lpstr>Process manipulation commands - nohup</vt:lpstr>
      <vt:lpstr>Process manipulation commands - nohup</vt:lpstr>
      <vt:lpstr>Process manipulation commands - nohup</vt:lpstr>
      <vt:lpstr>Process manipulation commands - wait</vt:lpstr>
      <vt:lpstr>ACTIVITY</vt:lpstr>
      <vt:lpstr>Communication</vt:lpstr>
      <vt:lpstr>Communication</vt:lpstr>
      <vt:lpstr>Communication in virtual box</vt:lpstr>
      <vt:lpstr>Communication commands - write</vt:lpstr>
      <vt:lpstr>Communication commands - mail</vt:lpstr>
      <vt:lpstr>Communication commands - mail</vt:lpstr>
      <vt:lpstr>Communication commands - mail</vt:lpstr>
      <vt:lpstr>Communication commands - mail</vt:lpstr>
      <vt:lpstr>PowerPoint Presentation</vt:lpstr>
      <vt:lpstr>Communication commands - mail</vt:lpstr>
      <vt:lpstr>Communication commands - wall</vt:lpstr>
      <vt:lpstr>Communication commands - motd</vt:lpstr>
      <vt:lpstr>Linux Command - history</vt:lpstr>
      <vt:lpstr>Linux Command - history</vt:lpstr>
      <vt:lpstr>Linux Command - history</vt:lpstr>
      <vt:lpstr>Linux Command - history</vt:lpstr>
      <vt:lpstr>ACTIVITY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NQ1 Computing Introduction to Programming</dc:title>
  <dc:creator>stevenanddawn</dc:creator>
  <cp:lastModifiedBy>Dawn Wilson</cp:lastModifiedBy>
  <cp:revision>460</cp:revision>
  <cp:lastPrinted>2015-01-19T08:46:26Z</cp:lastPrinted>
  <dcterms:created xsi:type="dcterms:W3CDTF">2014-08-20T09:50:30Z</dcterms:created>
  <dcterms:modified xsi:type="dcterms:W3CDTF">2018-05-02T11:22:09Z</dcterms:modified>
</cp:coreProperties>
</file>